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3" r:id="rId1"/>
    <p:sldMasterId id="2147483824" r:id="rId2"/>
  </p:sldMasterIdLst>
  <p:notesMasterIdLst>
    <p:notesMasterId r:id="rId46"/>
  </p:notesMasterIdLst>
  <p:sldIdLst>
    <p:sldId id="330" r:id="rId3"/>
    <p:sldId id="331" r:id="rId4"/>
    <p:sldId id="419" r:id="rId5"/>
    <p:sldId id="339" r:id="rId6"/>
    <p:sldId id="340" r:id="rId7"/>
    <p:sldId id="403" r:id="rId8"/>
    <p:sldId id="332" r:id="rId9"/>
    <p:sldId id="2147483194" r:id="rId10"/>
    <p:sldId id="336" r:id="rId11"/>
    <p:sldId id="338" r:id="rId12"/>
    <p:sldId id="420" r:id="rId13"/>
    <p:sldId id="342" r:id="rId14"/>
    <p:sldId id="343" r:id="rId15"/>
    <p:sldId id="334" r:id="rId16"/>
    <p:sldId id="341" r:id="rId17"/>
    <p:sldId id="344" r:id="rId18"/>
    <p:sldId id="417" r:id="rId19"/>
    <p:sldId id="409" r:id="rId20"/>
    <p:sldId id="382" r:id="rId21"/>
    <p:sldId id="356" r:id="rId22"/>
    <p:sldId id="375" r:id="rId23"/>
    <p:sldId id="359" r:id="rId24"/>
    <p:sldId id="361" r:id="rId25"/>
    <p:sldId id="400" r:id="rId26"/>
    <p:sldId id="402" r:id="rId27"/>
    <p:sldId id="367" r:id="rId28"/>
    <p:sldId id="371" r:id="rId29"/>
    <p:sldId id="372" r:id="rId30"/>
    <p:sldId id="383" r:id="rId31"/>
    <p:sldId id="384" r:id="rId32"/>
    <p:sldId id="385" r:id="rId33"/>
    <p:sldId id="389" r:id="rId34"/>
    <p:sldId id="391" r:id="rId35"/>
    <p:sldId id="393" r:id="rId36"/>
    <p:sldId id="394" r:id="rId37"/>
    <p:sldId id="395" r:id="rId38"/>
    <p:sldId id="396" r:id="rId39"/>
    <p:sldId id="397" r:id="rId40"/>
    <p:sldId id="399" r:id="rId41"/>
    <p:sldId id="418" r:id="rId42"/>
    <p:sldId id="404" r:id="rId43"/>
    <p:sldId id="407" r:id="rId44"/>
    <p:sldId id="333" r:id="rId45"/>
  </p:sldIdLst>
  <p:sldSz cx="9144000" cy="5143500" type="screen16x9"/>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21D"/>
    <a:srgbClr val="050118"/>
    <a:srgbClr val="0000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94620" autoAdjust="0"/>
  </p:normalViewPr>
  <p:slideViewPr>
    <p:cSldViewPr snapToGrid="0" showGuides="1">
      <p:cViewPr varScale="1">
        <p:scale>
          <a:sx n="133" d="100"/>
          <a:sy n="133" d="100"/>
        </p:scale>
        <p:origin x="408" y="120"/>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98BD52-8D74-4390-9853-980BF48D079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39AB248B-2559-4DCF-B3FC-2F5CECB5A6CC}">
      <dgm:prSet phldrT="[Texte]" custT="1"/>
      <dgm:spPr/>
      <dgm:t>
        <a:bodyPr/>
        <a:lstStyle/>
        <a:p>
          <a:r>
            <a:rPr lang="fr-FR" sz="1200" dirty="0"/>
            <a:t>La sécurité du numérique n’est pas un état stable</a:t>
          </a:r>
        </a:p>
      </dgm:t>
    </dgm:pt>
    <dgm:pt modelId="{E2EB3FD4-44F1-4E5D-AACC-B7F32960AA16}" type="parTrans" cxnId="{FE718D20-2FA4-46BC-BA7B-8F505D6A5050}">
      <dgm:prSet/>
      <dgm:spPr/>
      <dgm:t>
        <a:bodyPr/>
        <a:lstStyle/>
        <a:p>
          <a:endParaRPr lang="fr-FR"/>
        </a:p>
      </dgm:t>
    </dgm:pt>
    <dgm:pt modelId="{00D2D981-5A1A-4573-B270-3286D1427004}" type="sibTrans" cxnId="{FE718D20-2FA4-46BC-BA7B-8F505D6A5050}">
      <dgm:prSet/>
      <dgm:spPr/>
      <dgm:t>
        <a:bodyPr/>
        <a:lstStyle/>
        <a:p>
          <a:endParaRPr lang="fr-FR"/>
        </a:p>
      </dgm:t>
    </dgm:pt>
    <dgm:pt modelId="{E2E7F381-A69E-430E-ADE1-6A01EC3C1979}">
      <dgm:prSet phldrT="[Texte]" custT="1"/>
      <dgm:spPr/>
      <dgm:t>
        <a:bodyPr/>
        <a:lstStyle/>
        <a:p>
          <a:r>
            <a:rPr lang="fr-FR" sz="1200" dirty="0"/>
            <a:t>La transformation numérique augmente les risques</a:t>
          </a:r>
        </a:p>
      </dgm:t>
    </dgm:pt>
    <dgm:pt modelId="{F151102D-BA83-4E19-AB5D-D60372186366}" type="parTrans" cxnId="{0AF1D6B2-659F-4C85-99A6-BF2BB6C03CE3}">
      <dgm:prSet/>
      <dgm:spPr/>
      <dgm:t>
        <a:bodyPr/>
        <a:lstStyle/>
        <a:p>
          <a:endParaRPr lang="fr-FR"/>
        </a:p>
      </dgm:t>
    </dgm:pt>
    <dgm:pt modelId="{8FB36FC1-F2DD-4EFD-B765-D54B42AE58F4}" type="sibTrans" cxnId="{0AF1D6B2-659F-4C85-99A6-BF2BB6C03CE3}">
      <dgm:prSet/>
      <dgm:spPr/>
      <dgm:t>
        <a:bodyPr/>
        <a:lstStyle/>
        <a:p>
          <a:endParaRPr lang="fr-FR"/>
        </a:p>
      </dgm:t>
    </dgm:pt>
    <dgm:pt modelId="{0594434A-521C-479E-83C3-85C62904F6F8}">
      <dgm:prSet phldrT="[Texte]" custT="1"/>
      <dgm:spPr/>
      <dgm:t>
        <a:bodyPr/>
        <a:lstStyle/>
        <a:p>
          <a:r>
            <a:rPr lang="fr-FR" sz="1200" dirty="0"/>
            <a:t>Les systèmes d’information sont vulnérables</a:t>
          </a:r>
        </a:p>
      </dgm:t>
    </dgm:pt>
    <dgm:pt modelId="{E400935E-DDF3-4369-852F-2CC489EF89D1}" type="parTrans" cxnId="{A8C31301-B0C0-47E7-B309-7F860B859BC8}">
      <dgm:prSet/>
      <dgm:spPr/>
      <dgm:t>
        <a:bodyPr/>
        <a:lstStyle/>
        <a:p>
          <a:endParaRPr lang="fr-FR"/>
        </a:p>
      </dgm:t>
    </dgm:pt>
    <dgm:pt modelId="{FD882C61-734D-498B-BF78-3F81A6A95975}" type="sibTrans" cxnId="{A8C31301-B0C0-47E7-B309-7F860B859BC8}">
      <dgm:prSet/>
      <dgm:spPr/>
      <dgm:t>
        <a:bodyPr/>
        <a:lstStyle/>
        <a:p>
          <a:endParaRPr lang="fr-FR"/>
        </a:p>
      </dgm:t>
    </dgm:pt>
    <dgm:pt modelId="{0784342F-E516-4158-86C1-3183781A36D4}">
      <dgm:prSet phldrT="[Texte]" custT="1"/>
      <dgm:spPr/>
      <dgm:t>
        <a:bodyPr/>
        <a:lstStyle/>
        <a:p>
          <a:r>
            <a:rPr lang="fr-FR" sz="1200" dirty="0"/>
            <a:t>Le niveau de préparation reste faible</a:t>
          </a:r>
        </a:p>
      </dgm:t>
    </dgm:pt>
    <dgm:pt modelId="{2B328FD1-7FB8-498A-B14B-E72C3A2FC162}" type="parTrans" cxnId="{F3B8B330-B5DC-4EDB-B92F-1C6DB8DDB671}">
      <dgm:prSet/>
      <dgm:spPr/>
      <dgm:t>
        <a:bodyPr/>
        <a:lstStyle/>
        <a:p>
          <a:endParaRPr lang="fr-FR"/>
        </a:p>
      </dgm:t>
    </dgm:pt>
    <dgm:pt modelId="{F23AFA4E-C1BD-485E-8A10-3D35F7733132}" type="sibTrans" cxnId="{F3B8B330-B5DC-4EDB-B92F-1C6DB8DDB671}">
      <dgm:prSet/>
      <dgm:spPr/>
      <dgm:t>
        <a:bodyPr/>
        <a:lstStyle/>
        <a:p>
          <a:endParaRPr lang="fr-FR"/>
        </a:p>
      </dgm:t>
    </dgm:pt>
    <dgm:pt modelId="{9573640B-E8C3-4254-BD77-B5370F2968DA}" type="pres">
      <dgm:prSet presAssocID="{5998BD52-8D74-4390-9853-980BF48D0795}" presName="diagram" presStyleCnt="0">
        <dgm:presLayoutVars>
          <dgm:dir/>
          <dgm:resizeHandles val="exact"/>
        </dgm:presLayoutVars>
      </dgm:prSet>
      <dgm:spPr/>
    </dgm:pt>
    <dgm:pt modelId="{D25A6ADC-E532-4950-99B1-7D95DFBBAA5E}" type="pres">
      <dgm:prSet presAssocID="{39AB248B-2559-4DCF-B3FC-2F5CECB5A6CC}" presName="node" presStyleLbl="node1" presStyleIdx="0" presStyleCnt="4">
        <dgm:presLayoutVars>
          <dgm:bulletEnabled val="1"/>
        </dgm:presLayoutVars>
      </dgm:prSet>
      <dgm:spPr/>
    </dgm:pt>
    <dgm:pt modelId="{B3471AF3-2925-4EDE-96F1-BB460B9FCF4D}" type="pres">
      <dgm:prSet presAssocID="{00D2D981-5A1A-4573-B270-3286D1427004}" presName="sibTrans" presStyleCnt="0"/>
      <dgm:spPr/>
    </dgm:pt>
    <dgm:pt modelId="{0D4150D0-5D8A-4CFD-9B49-13D4ADA266F1}" type="pres">
      <dgm:prSet presAssocID="{E2E7F381-A69E-430E-ADE1-6A01EC3C1979}" presName="node" presStyleLbl="node1" presStyleIdx="1" presStyleCnt="4">
        <dgm:presLayoutVars>
          <dgm:bulletEnabled val="1"/>
        </dgm:presLayoutVars>
      </dgm:prSet>
      <dgm:spPr/>
    </dgm:pt>
    <dgm:pt modelId="{66910ED4-90CF-4169-9C6D-384E24CFA769}" type="pres">
      <dgm:prSet presAssocID="{8FB36FC1-F2DD-4EFD-B765-D54B42AE58F4}" presName="sibTrans" presStyleCnt="0"/>
      <dgm:spPr/>
    </dgm:pt>
    <dgm:pt modelId="{FD2352FA-1C72-4A90-B868-717E5DB1E6E3}" type="pres">
      <dgm:prSet presAssocID="{0594434A-521C-479E-83C3-85C62904F6F8}" presName="node" presStyleLbl="node1" presStyleIdx="2" presStyleCnt="4">
        <dgm:presLayoutVars>
          <dgm:bulletEnabled val="1"/>
        </dgm:presLayoutVars>
      </dgm:prSet>
      <dgm:spPr/>
    </dgm:pt>
    <dgm:pt modelId="{B3B6EC03-70B0-4764-9A90-21DBB6887AD4}" type="pres">
      <dgm:prSet presAssocID="{FD882C61-734D-498B-BF78-3F81A6A95975}" presName="sibTrans" presStyleCnt="0"/>
      <dgm:spPr/>
    </dgm:pt>
    <dgm:pt modelId="{F0DC33CA-1493-4892-AEEE-BEA11B2C5036}" type="pres">
      <dgm:prSet presAssocID="{0784342F-E516-4158-86C1-3183781A36D4}" presName="node" presStyleLbl="node1" presStyleIdx="3" presStyleCnt="4">
        <dgm:presLayoutVars>
          <dgm:bulletEnabled val="1"/>
        </dgm:presLayoutVars>
      </dgm:prSet>
      <dgm:spPr/>
    </dgm:pt>
  </dgm:ptLst>
  <dgm:cxnLst>
    <dgm:cxn modelId="{A8C31301-B0C0-47E7-B309-7F860B859BC8}" srcId="{5998BD52-8D74-4390-9853-980BF48D0795}" destId="{0594434A-521C-479E-83C3-85C62904F6F8}" srcOrd="2" destOrd="0" parTransId="{E400935E-DDF3-4369-852F-2CC489EF89D1}" sibTransId="{FD882C61-734D-498B-BF78-3F81A6A95975}"/>
    <dgm:cxn modelId="{FE718D20-2FA4-46BC-BA7B-8F505D6A5050}" srcId="{5998BD52-8D74-4390-9853-980BF48D0795}" destId="{39AB248B-2559-4DCF-B3FC-2F5CECB5A6CC}" srcOrd="0" destOrd="0" parTransId="{E2EB3FD4-44F1-4E5D-AACC-B7F32960AA16}" sibTransId="{00D2D981-5A1A-4573-B270-3286D1427004}"/>
    <dgm:cxn modelId="{79170928-1122-4C81-90EF-945E39CB0B76}" type="presOf" srcId="{0594434A-521C-479E-83C3-85C62904F6F8}" destId="{FD2352FA-1C72-4A90-B868-717E5DB1E6E3}" srcOrd="0" destOrd="0" presId="urn:microsoft.com/office/officeart/2005/8/layout/default"/>
    <dgm:cxn modelId="{F3B8B330-B5DC-4EDB-B92F-1C6DB8DDB671}" srcId="{5998BD52-8D74-4390-9853-980BF48D0795}" destId="{0784342F-E516-4158-86C1-3183781A36D4}" srcOrd="3" destOrd="0" parTransId="{2B328FD1-7FB8-498A-B14B-E72C3A2FC162}" sibTransId="{F23AFA4E-C1BD-485E-8A10-3D35F7733132}"/>
    <dgm:cxn modelId="{CC1C776E-6273-4370-A4F0-6D77ACEC63AF}" type="presOf" srcId="{39AB248B-2559-4DCF-B3FC-2F5CECB5A6CC}" destId="{D25A6ADC-E532-4950-99B1-7D95DFBBAA5E}" srcOrd="0" destOrd="0" presId="urn:microsoft.com/office/officeart/2005/8/layout/default"/>
    <dgm:cxn modelId="{11076279-A07B-4CFE-A2CA-D424290F64DE}" type="presOf" srcId="{0784342F-E516-4158-86C1-3183781A36D4}" destId="{F0DC33CA-1493-4892-AEEE-BEA11B2C5036}" srcOrd="0" destOrd="0" presId="urn:microsoft.com/office/officeart/2005/8/layout/default"/>
    <dgm:cxn modelId="{76D6B3AB-0647-41C9-9549-DB886D19557E}" type="presOf" srcId="{5998BD52-8D74-4390-9853-980BF48D0795}" destId="{9573640B-E8C3-4254-BD77-B5370F2968DA}" srcOrd="0" destOrd="0" presId="urn:microsoft.com/office/officeart/2005/8/layout/default"/>
    <dgm:cxn modelId="{0AF1D6B2-659F-4C85-99A6-BF2BB6C03CE3}" srcId="{5998BD52-8D74-4390-9853-980BF48D0795}" destId="{E2E7F381-A69E-430E-ADE1-6A01EC3C1979}" srcOrd="1" destOrd="0" parTransId="{F151102D-BA83-4E19-AB5D-D60372186366}" sibTransId="{8FB36FC1-F2DD-4EFD-B765-D54B42AE58F4}"/>
    <dgm:cxn modelId="{F847B6BE-F0E3-4668-A74E-B142BA3B5AA5}" type="presOf" srcId="{E2E7F381-A69E-430E-ADE1-6A01EC3C1979}" destId="{0D4150D0-5D8A-4CFD-9B49-13D4ADA266F1}" srcOrd="0" destOrd="0" presId="urn:microsoft.com/office/officeart/2005/8/layout/default"/>
    <dgm:cxn modelId="{8C42612B-5F3D-4A81-A493-BA9006C4AA35}" type="presParOf" srcId="{9573640B-E8C3-4254-BD77-B5370F2968DA}" destId="{D25A6ADC-E532-4950-99B1-7D95DFBBAA5E}" srcOrd="0" destOrd="0" presId="urn:microsoft.com/office/officeart/2005/8/layout/default"/>
    <dgm:cxn modelId="{29013E1E-2D73-41E9-A781-1F171446004F}" type="presParOf" srcId="{9573640B-E8C3-4254-BD77-B5370F2968DA}" destId="{B3471AF3-2925-4EDE-96F1-BB460B9FCF4D}" srcOrd="1" destOrd="0" presId="urn:microsoft.com/office/officeart/2005/8/layout/default"/>
    <dgm:cxn modelId="{1257AE63-3289-4AE2-A496-BA5F8C0C6335}" type="presParOf" srcId="{9573640B-E8C3-4254-BD77-B5370F2968DA}" destId="{0D4150D0-5D8A-4CFD-9B49-13D4ADA266F1}" srcOrd="2" destOrd="0" presId="urn:microsoft.com/office/officeart/2005/8/layout/default"/>
    <dgm:cxn modelId="{3225016F-7FDF-4BA0-809F-5DDE18B43489}" type="presParOf" srcId="{9573640B-E8C3-4254-BD77-B5370F2968DA}" destId="{66910ED4-90CF-4169-9C6D-384E24CFA769}" srcOrd="3" destOrd="0" presId="urn:microsoft.com/office/officeart/2005/8/layout/default"/>
    <dgm:cxn modelId="{95B93A33-F670-4263-8F47-5A6D05CEA152}" type="presParOf" srcId="{9573640B-E8C3-4254-BD77-B5370F2968DA}" destId="{FD2352FA-1C72-4A90-B868-717E5DB1E6E3}" srcOrd="4" destOrd="0" presId="urn:microsoft.com/office/officeart/2005/8/layout/default"/>
    <dgm:cxn modelId="{00207BD8-868A-4EBD-A819-1D299F5C3438}" type="presParOf" srcId="{9573640B-E8C3-4254-BD77-B5370F2968DA}" destId="{B3B6EC03-70B0-4764-9A90-21DBB6887AD4}" srcOrd="5" destOrd="0" presId="urn:microsoft.com/office/officeart/2005/8/layout/default"/>
    <dgm:cxn modelId="{DAE1893D-48B2-4E76-BD29-61B9921CDEAB}" type="presParOf" srcId="{9573640B-E8C3-4254-BD77-B5370F2968DA}" destId="{F0DC33CA-1493-4892-AEEE-BEA11B2C503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0F8A21-AFFA-4340-8E1A-3C07178A0B63}" type="doc">
      <dgm:prSet loTypeId="urn:microsoft.com/office/officeart/2005/8/layout/hProcess9" loCatId="process" qsTypeId="urn:microsoft.com/office/officeart/2005/8/quickstyle/simple1" qsCatId="simple" csTypeId="urn:microsoft.com/office/officeart/2005/8/colors/accent0_2" csCatId="mainScheme" phldr="1"/>
      <dgm:spPr/>
    </dgm:pt>
    <dgm:pt modelId="{8FB6E08D-C839-4866-AF00-2F2CEE624AEB}">
      <dgm:prSet phldrT="[Texte]"/>
      <dgm:spPr/>
      <dgm:t>
        <a:bodyPr/>
        <a:lstStyle/>
        <a:p>
          <a:r>
            <a:rPr lang="fr-FR" b="1" dirty="0">
              <a:latin typeface="Marianne" panose="02000000000000000000" pitchFamily="2" charset="0"/>
            </a:rPr>
            <a:t>Assurer la continuité de la vie de la Nation</a:t>
          </a:r>
        </a:p>
        <a:p>
          <a:r>
            <a:rPr lang="fr-FR" dirty="0">
              <a:latin typeface="Marianne" panose="02000000000000000000" pitchFamily="2" charset="0"/>
            </a:rPr>
            <a:t>- </a:t>
          </a:r>
          <a:r>
            <a:rPr lang="fr-FR" i="1" dirty="0">
              <a:latin typeface="Marianne" panose="02000000000000000000" pitchFamily="2" charset="0"/>
            </a:rPr>
            <a:t>Garantir la résilience des réseaux essentiels</a:t>
          </a:r>
        </a:p>
        <a:p>
          <a:r>
            <a:rPr lang="fr-FR" i="1" dirty="0">
              <a:latin typeface="Marianne" panose="02000000000000000000" pitchFamily="2" charset="0"/>
            </a:rPr>
            <a:t>- Remédier aux vulnérabilités critiques d’approvisionnement</a:t>
          </a:r>
        </a:p>
        <a:p>
          <a:endParaRPr lang="fr-FR" dirty="0">
            <a:latin typeface="Marianne" panose="02000000000000000000" pitchFamily="2" charset="0"/>
          </a:endParaRPr>
        </a:p>
      </dgm:t>
    </dgm:pt>
    <dgm:pt modelId="{6FA40C1B-4C76-461A-ADB2-81518B93F3C5}" type="parTrans" cxnId="{574F0A08-4B90-4624-9F27-8B11B41072C4}">
      <dgm:prSet/>
      <dgm:spPr/>
      <dgm:t>
        <a:bodyPr/>
        <a:lstStyle/>
        <a:p>
          <a:endParaRPr lang="fr-FR"/>
        </a:p>
      </dgm:t>
    </dgm:pt>
    <dgm:pt modelId="{1FCAB7BF-09AE-460D-93CE-10DBA5953699}" type="sibTrans" cxnId="{574F0A08-4B90-4624-9F27-8B11B41072C4}">
      <dgm:prSet/>
      <dgm:spPr/>
      <dgm:t>
        <a:bodyPr/>
        <a:lstStyle/>
        <a:p>
          <a:endParaRPr lang="fr-FR"/>
        </a:p>
      </dgm:t>
    </dgm:pt>
    <dgm:pt modelId="{B9EAEFA6-27D2-4DC5-9F1A-09D89A37B6C8}">
      <dgm:prSet phldrT="[Texte]"/>
      <dgm:spPr/>
      <dgm:t>
        <a:bodyPr/>
        <a:lstStyle/>
        <a:p>
          <a:r>
            <a:rPr lang="fr-FR" b="1" dirty="0">
              <a:latin typeface="Marianne" panose="02000000000000000000" pitchFamily="2" charset="0"/>
            </a:rPr>
            <a:t>Réunir et rendre utile l’ensemble des citoyens à la résilience de la Nation</a:t>
          </a:r>
        </a:p>
        <a:p>
          <a:r>
            <a:rPr lang="fr-FR" dirty="0">
              <a:latin typeface="Marianne" panose="02000000000000000000" pitchFamily="2" charset="0"/>
            </a:rPr>
            <a:t>-</a:t>
          </a:r>
          <a:r>
            <a:rPr lang="fr-FR" i="1" dirty="0">
              <a:latin typeface="Marianne" panose="02000000000000000000" pitchFamily="2" charset="0"/>
            </a:rPr>
            <a:t>Eduquer, former et sensibiliser aux risques majeurs à tous les âges et dans tous les territoires</a:t>
          </a:r>
        </a:p>
        <a:p>
          <a:r>
            <a:rPr lang="fr-FR" i="1" dirty="0">
              <a:latin typeface="Marianne" panose="02000000000000000000" pitchFamily="2" charset="0"/>
            </a:rPr>
            <a:t>- S’assurer d’un vivier de compétences mobilisables en cas de crise majeure</a:t>
          </a:r>
        </a:p>
      </dgm:t>
    </dgm:pt>
    <dgm:pt modelId="{557CACB0-D0FA-4F95-B1AF-1D323D9AB792}" type="parTrans" cxnId="{DF980928-9E24-4D4B-A7DE-5A78E18D2CC6}">
      <dgm:prSet/>
      <dgm:spPr/>
      <dgm:t>
        <a:bodyPr/>
        <a:lstStyle/>
        <a:p>
          <a:endParaRPr lang="fr-FR"/>
        </a:p>
      </dgm:t>
    </dgm:pt>
    <dgm:pt modelId="{B1127FC1-07C2-4303-8218-CE1DCCD7C458}" type="sibTrans" cxnId="{DF980928-9E24-4D4B-A7DE-5A78E18D2CC6}">
      <dgm:prSet/>
      <dgm:spPr/>
      <dgm:t>
        <a:bodyPr/>
        <a:lstStyle/>
        <a:p>
          <a:endParaRPr lang="fr-FR"/>
        </a:p>
      </dgm:t>
    </dgm:pt>
    <dgm:pt modelId="{12DD1573-AFAE-4E64-9D77-7E28E50FE61C}" type="pres">
      <dgm:prSet presAssocID="{FC0F8A21-AFFA-4340-8E1A-3C07178A0B63}" presName="CompostProcess" presStyleCnt="0">
        <dgm:presLayoutVars>
          <dgm:dir/>
          <dgm:resizeHandles val="exact"/>
        </dgm:presLayoutVars>
      </dgm:prSet>
      <dgm:spPr/>
    </dgm:pt>
    <dgm:pt modelId="{749734A8-2249-4D1F-8ADC-0F54BF0590D2}" type="pres">
      <dgm:prSet presAssocID="{FC0F8A21-AFFA-4340-8E1A-3C07178A0B63}" presName="arrow" presStyleLbl="bgShp" presStyleIdx="0" presStyleCnt="1" custScaleX="115659" custLinFactNeighborX="1982" custLinFactNeighborY="-7318"/>
      <dgm:spPr/>
    </dgm:pt>
    <dgm:pt modelId="{562DFB3D-DB17-4909-B925-660E2EB15CD9}" type="pres">
      <dgm:prSet presAssocID="{FC0F8A21-AFFA-4340-8E1A-3C07178A0B63}" presName="linearProcess" presStyleCnt="0"/>
      <dgm:spPr/>
    </dgm:pt>
    <dgm:pt modelId="{9E33E041-A5F0-4997-8EE5-80ACC006A856}" type="pres">
      <dgm:prSet presAssocID="{8FB6E08D-C839-4866-AF00-2F2CEE624AEB}" presName="textNode" presStyleLbl="node1" presStyleIdx="0" presStyleCnt="2" custScaleX="107403" custScaleY="225515" custLinFactX="-2710" custLinFactNeighborX="-100000" custLinFactNeighborY="1211">
        <dgm:presLayoutVars>
          <dgm:bulletEnabled val="1"/>
        </dgm:presLayoutVars>
      </dgm:prSet>
      <dgm:spPr/>
    </dgm:pt>
    <dgm:pt modelId="{8DE0FD27-1B26-4BC3-9134-A15E68239567}" type="pres">
      <dgm:prSet presAssocID="{1FCAB7BF-09AE-460D-93CE-10DBA5953699}" presName="sibTrans" presStyleCnt="0"/>
      <dgm:spPr/>
    </dgm:pt>
    <dgm:pt modelId="{9BEDB9A6-2907-46DF-8DEB-00612C9DCC42}" type="pres">
      <dgm:prSet presAssocID="{B9EAEFA6-27D2-4DC5-9F1A-09D89A37B6C8}" presName="textNode" presStyleLbl="node1" presStyleIdx="1" presStyleCnt="2" custScaleY="216379" custLinFactNeighborX="-66760" custLinFactNeighborY="1211">
        <dgm:presLayoutVars>
          <dgm:bulletEnabled val="1"/>
        </dgm:presLayoutVars>
      </dgm:prSet>
      <dgm:spPr/>
    </dgm:pt>
  </dgm:ptLst>
  <dgm:cxnLst>
    <dgm:cxn modelId="{574F0A08-4B90-4624-9F27-8B11B41072C4}" srcId="{FC0F8A21-AFFA-4340-8E1A-3C07178A0B63}" destId="{8FB6E08D-C839-4866-AF00-2F2CEE624AEB}" srcOrd="0" destOrd="0" parTransId="{6FA40C1B-4C76-461A-ADB2-81518B93F3C5}" sibTransId="{1FCAB7BF-09AE-460D-93CE-10DBA5953699}"/>
    <dgm:cxn modelId="{DF980928-9E24-4D4B-A7DE-5A78E18D2CC6}" srcId="{FC0F8A21-AFFA-4340-8E1A-3C07178A0B63}" destId="{B9EAEFA6-27D2-4DC5-9F1A-09D89A37B6C8}" srcOrd="1" destOrd="0" parTransId="{557CACB0-D0FA-4F95-B1AF-1D323D9AB792}" sibTransId="{B1127FC1-07C2-4303-8218-CE1DCCD7C458}"/>
    <dgm:cxn modelId="{5FE69640-5D5D-4D3F-B2C6-2FDF60138F40}" type="presOf" srcId="{B9EAEFA6-27D2-4DC5-9F1A-09D89A37B6C8}" destId="{9BEDB9A6-2907-46DF-8DEB-00612C9DCC42}" srcOrd="0" destOrd="0" presId="urn:microsoft.com/office/officeart/2005/8/layout/hProcess9"/>
    <dgm:cxn modelId="{C3DFE560-F597-4292-8226-7B24BEE37B91}" type="presOf" srcId="{8FB6E08D-C839-4866-AF00-2F2CEE624AEB}" destId="{9E33E041-A5F0-4997-8EE5-80ACC006A856}" srcOrd="0" destOrd="0" presId="urn:microsoft.com/office/officeart/2005/8/layout/hProcess9"/>
    <dgm:cxn modelId="{7E179DF9-CA42-40E6-AE24-6FA32B8710E8}" type="presOf" srcId="{FC0F8A21-AFFA-4340-8E1A-3C07178A0B63}" destId="{12DD1573-AFAE-4E64-9D77-7E28E50FE61C}" srcOrd="0" destOrd="0" presId="urn:microsoft.com/office/officeart/2005/8/layout/hProcess9"/>
    <dgm:cxn modelId="{83D61767-463F-4500-B2EC-8A3E12868CC5}" type="presParOf" srcId="{12DD1573-AFAE-4E64-9D77-7E28E50FE61C}" destId="{749734A8-2249-4D1F-8ADC-0F54BF0590D2}" srcOrd="0" destOrd="0" presId="urn:microsoft.com/office/officeart/2005/8/layout/hProcess9"/>
    <dgm:cxn modelId="{794E99A4-20D8-4D74-9029-E78043928928}" type="presParOf" srcId="{12DD1573-AFAE-4E64-9D77-7E28E50FE61C}" destId="{562DFB3D-DB17-4909-B925-660E2EB15CD9}" srcOrd="1" destOrd="0" presId="urn:microsoft.com/office/officeart/2005/8/layout/hProcess9"/>
    <dgm:cxn modelId="{4627845B-0257-4CB1-AC40-B3B18E6C68E5}" type="presParOf" srcId="{562DFB3D-DB17-4909-B925-660E2EB15CD9}" destId="{9E33E041-A5F0-4997-8EE5-80ACC006A856}" srcOrd="0" destOrd="0" presId="urn:microsoft.com/office/officeart/2005/8/layout/hProcess9"/>
    <dgm:cxn modelId="{F5CD12DA-8D89-4ABB-AB3D-1B8579D2F195}" type="presParOf" srcId="{562DFB3D-DB17-4909-B925-660E2EB15CD9}" destId="{8DE0FD27-1B26-4BC3-9134-A15E68239567}" srcOrd="1" destOrd="0" presId="urn:microsoft.com/office/officeart/2005/8/layout/hProcess9"/>
    <dgm:cxn modelId="{2F1C8C19-D530-4DD2-95F6-A80E36BB2C09}" type="presParOf" srcId="{562DFB3D-DB17-4909-B925-660E2EB15CD9}" destId="{9BEDB9A6-2907-46DF-8DEB-00612C9DCC42}"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D1A9C0-5723-40CB-8B99-6361B24795F0}" type="doc">
      <dgm:prSet loTypeId="urn:microsoft.com/office/officeart/2009/layout/CircleArrowProcess" loCatId="process" qsTypeId="urn:microsoft.com/office/officeart/2005/8/quickstyle/simple1" qsCatId="simple" csTypeId="urn:microsoft.com/office/officeart/2005/8/colors/accent0_2" csCatId="mainScheme" phldr="1"/>
      <dgm:spPr/>
      <dgm:t>
        <a:bodyPr/>
        <a:lstStyle/>
        <a:p>
          <a:endParaRPr lang="fr-FR"/>
        </a:p>
      </dgm:t>
    </dgm:pt>
    <dgm:pt modelId="{7DE219D1-7474-46A0-A914-AA43FC40D68A}">
      <dgm:prSet phldrT="[Texte]"/>
      <dgm:spPr/>
      <dgm:t>
        <a:bodyPr/>
        <a:lstStyle/>
        <a:p>
          <a:r>
            <a:rPr lang="fr-FR" dirty="0">
              <a:latin typeface="Marianne" panose="02000000000000000000" pitchFamily="2" charset="0"/>
            </a:rPr>
            <a:t>Procédures simples</a:t>
          </a:r>
        </a:p>
      </dgm:t>
    </dgm:pt>
    <dgm:pt modelId="{43A3E26D-497E-4C33-89EC-E0058AFD360D}" type="parTrans" cxnId="{D17281AB-36A4-4402-9B39-4AB0CFA9DCC8}">
      <dgm:prSet/>
      <dgm:spPr/>
      <dgm:t>
        <a:bodyPr/>
        <a:lstStyle/>
        <a:p>
          <a:endParaRPr lang="fr-FR"/>
        </a:p>
      </dgm:t>
    </dgm:pt>
    <dgm:pt modelId="{E1A50296-FB03-462B-A6A8-3E88E19A7F8E}" type="sibTrans" cxnId="{D17281AB-36A4-4402-9B39-4AB0CFA9DCC8}">
      <dgm:prSet/>
      <dgm:spPr/>
      <dgm:t>
        <a:bodyPr/>
        <a:lstStyle/>
        <a:p>
          <a:endParaRPr lang="fr-FR"/>
        </a:p>
      </dgm:t>
    </dgm:pt>
    <dgm:pt modelId="{898CE8C9-C36E-4AD7-BA66-0A68CDF1613F}">
      <dgm:prSet phldrT="[Texte]"/>
      <dgm:spPr/>
      <dgm:t>
        <a:bodyPr/>
        <a:lstStyle/>
        <a:p>
          <a:r>
            <a:rPr lang="fr-FR" dirty="0">
              <a:latin typeface="Marianne" panose="02000000000000000000" pitchFamily="2" charset="0"/>
            </a:rPr>
            <a:t>Fiches « actions » / fiches « réflexes »</a:t>
          </a:r>
        </a:p>
      </dgm:t>
    </dgm:pt>
    <dgm:pt modelId="{3599E04E-503E-4BA5-9C91-8078123DEA09}" type="parTrans" cxnId="{6504A93C-5F8B-461C-B8AA-C012FAC3629F}">
      <dgm:prSet/>
      <dgm:spPr/>
      <dgm:t>
        <a:bodyPr/>
        <a:lstStyle/>
        <a:p>
          <a:endParaRPr lang="fr-FR"/>
        </a:p>
      </dgm:t>
    </dgm:pt>
    <dgm:pt modelId="{A272D888-C8FD-418D-B584-5841F31E3A3B}" type="sibTrans" cxnId="{6504A93C-5F8B-461C-B8AA-C012FAC3629F}">
      <dgm:prSet/>
      <dgm:spPr/>
      <dgm:t>
        <a:bodyPr/>
        <a:lstStyle/>
        <a:p>
          <a:endParaRPr lang="fr-FR"/>
        </a:p>
      </dgm:t>
    </dgm:pt>
    <dgm:pt modelId="{0CA39A69-1443-4582-813D-E23B767EC67A}">
      <dgm:prSet phldrT="[Texte]"/>
      <dgm:spPr/>
      <dgm:t>
        <a:bodyPr/>
        <a:lstStyle/>
        <a:p>
          <a:r>
            <a:rPr lang="fr-FR" dirty="0">
              <a:latin typeface="Marianne" panose="02000000000000000000" pitchFamily="2" charset="0"/>
            </a:rPr>
            <a:t>PCA facilement accessible</a:t>
          </a:r>
        </a:p>
      </dgm:t>
    </dgm:pt>
    <dgm:pt modelId="{F408C912-8F7C-4599-950F-3E7828598FC7}" type="parTrans" cxnId="{26542F20-0F98-421F-AE40-26A3EEBC4550}">
      <dgm:prSet/>
      <dgm:spPr/>
      <dgm:t>
        <a:bodyPr/>
        <a:lstStyle/>
        <a:p>
          <a:endParaRPr lang="fr-FR"/>
        </a:p>
      </dgm:t>
    </dgm:pt>
    <dgm:pt modelId="{432A2AB0-0A25-4936-82E5-D68170D9E35B}" type="sibTrans" cxnId="{26542F20-0F98-421F-AE40-26A3EEBC4550}">
      <dgm:prSet/>
      <dgm:spPr/>
      <dgm:t>
        <a:bodyPr/>
        <a:lstStyle/>
        <a:p>
          <a:endParaRPr lang="fr-FR"/>
        </a:p>
      </dgm:t>
    </dgm:pt>
    <dgm:pt modelId="{D52A7B82-C14D-46D2-B682-B27AE2DB30B2}" type="pres">
      <dgm:prSet presAssocID="{4AD1A9C0-5723-40CB-8B99-6361B24795F0}" presName="Name0" presStyleCnt="0">
        <dgm:presLayoutVars>
          <dgm:chMax val="7"/>
          <dgm:chPref val="7"/>
          <dgm:dir/>
          <dgm:animLvl val="lvl"/>
        </dgm:presLayoutVars>
      </dgm:prSet>
      <dgm:spPr/>
    </dgm:pt>
    <dgm:pt modelId="{2F6B2234-0F28-455C-8D23-3B08E63724DC}" type="pres">
      <dgm:prSet presAssocID="{7DE219D1-7474-46A0-A914-AA43FC40D68A}" presName="Accent1" presStyleCnt="0"/>
      <dgm:spPr/>
    </dgm:pt>
    <dgm:pt modelId="{CA58F81E-18BB-4ED3-9AB7-258E76026701}" type="pres">
      <dgm:prSet presAssocID="{7DE219D1-7474-46A0-A914-AA43FC40D68A}" presName="Accent" presStyleLbl="node1" presStyleIdx="0" presStyleCnt="3"/>
      <dgm:spPr/>
    </dgm:pt>
    <dgm:pt modelId="{458F86D0-089C-4B6F-9612-7BCD9AF0FCB7}" type="pres">
      <dgm:prSet presAssocID="{7DE219D1-7474-46A0-A914-AA43FC40D68A}" presName="Parent1" presStyleLbl="revTx" presStyleIdx="0" presStyleCnt="3">
        <dgm:presLayoutVars>
          <dgm:chMax val="1"/>
          <dgm:chPref val="1"/>
          <dgm:bulletEnabled val="1"/>
        </dgm:presLayoutVars>
      </dgm:prSet>
      <dgm:spPr/>
    </dgm:pt>
    <dgm:pt modelId="{FF9B85FE-820F-4310-94B2-1B53E4BDF19D}" type="pres">
      <dgm:prSet presAssocID="{898CE8C9-C36E-4AD7-BA66-0A68CDF1613F}" presName="Accent2" presStyleCnt="0"/>
      <dgm:spPr/>
    </dgm:pt>
    <dgm:pt modelId="{4F39D3A9-0604-4615-BF5C-8335F97F6BA2}" type="pres">
      <dgm:prSet presAssocID="{898CE8C9-C36E-4AD7-BA66-0A68CDF1613F}" presName="Accent" presStyleLbl="node1" presStyleIdx="1" presStyleCnt="3"/>
      <dgm:spPr/>
    </dgm:pt>
    <dgm:pt modelId="{BBA096C1-D773-4FB0-8DBC-E91D2251ED7D}" type="pres">
      <dgm:prSet presAssocID="{898CE8C9-C36E-4AD7-BA66-0A68CDF1613F}" presName="Parent2" presStyleLbl="revTx" presStyleIdx="1" presStyleCnt="3">
        <dgm:presLayoutVars>
          <dgm:chMax val="1"/>
          <dgm:chPref val="1"/>
          <dgm:bulletEnabled val="1"/>
        </dgm:presLayoutVars>
      </dgm:prSet>
      <dgm:spPr/>
    </dgm:pt>
    <dgm:pt modelId="{6CFACF53-64A5-43D5-95A5-CF72EF7ED4A5}" type="pres">
      <dgm:prSet presAssocID="{0CA39A69-1443-4582-813D-E23B767EC67A}" presName="Accent3" presStyleCnt="0"/>
      <dgm:spPr/>
    </dgm:pt>
    <dgm:pt modelId="{CECDF873-3887-402F-B27E-9595793C7D0D}" type="pres">
      <dgm:prSet presAssocID="{0CA39A69-1443-4582-813D-E23B767EC67A}" presName="Accent" presStyleLbl="node1" presStyleIdx="2" presStyleCnt="3"/>
      <dgm:spPr/>
    </dgm:pt>
    <dgm:pt modelId="{8513EC43-09A3-40A0-8EB3-774910DB4B8C}" type="pres">
      <dgm:prSet presAssocID="{0CA39A69-1443-4582-813D-E23B767EC67A}" presName="Parent3" presStyleLbl="revTx" presStyleIdx="2" presStyleCnt="3">
        <dgm:presLayoutVars>
          <dgm:chMax val="1"/>
          <dgm:chPref val="1"/>
          <dgm:bulletEnabled val="1"/>
        </dgm:presLayoutVars>
      </dgm:prSet>
      <dgm:spPr/>
    </dgm:pt>
  </dgm:ptLst>
  <dgm:cxnLst>
    <dgm:cxn modelId="{26542F20-0F98-421F-AE40-26A3EEBC4550}" srcId="{4AD1A9C0-5723-40CB-8B99-6361B24795F0}" destId="{0CA39A69-1443-4582-813D-E23B767EC67A}" srcOrd="2" destOrd="0" parTransId="{F408C912-8F7C-4599-950F-3E7828598FC7}" sibTransId="{432A2AB0-0A25-4936-82E5-D68170D9E35B}"/>
    <dgm:cxn modelId="{6504A93C-5F8B-461C-B8AA-C012FAC3629F}" srcId="{4AD1A9C0-5723-40CB-8B99-6361B24795F0}" destId="{898CE8C9-C36E-4AD7-BA66-0A68CDF1613F}" srcOrd="1" destOrd="0" parTransId="{3599E04E-503E-4BA5-9C91-8078123DEA09}" sibTransId="{A272D888-C8FD-418D-B584-5841F31E3A3B}"/>
    <dgm:cxn modelId="{C3F65063-D64F-4552-B64E-D11E8D67D751}" type="presOf" srcId="{4AD1A9C0-5723-40CB-8B99-6361B24795F0}" destId="{D52A7B82-C14D-46D2-B682-B27AE2DB30B2}" srcOrd="0" destOrd="0" presId="urn:microsoft.com/office/officeart/2009/layout/CircleArrowProcess"/>
    <dgm:cxn modelId="{5B02E14F-01DA-4025-A8C0-2D28277F3A09}" type="presOf" srcId="{7DE219D1-7474-46A0-A914-AA43FC40D68A}" destId="{458F86D0-089C-4B6F-9612-7BCD9AF0FCB7}" srcOrd="0" destOrd="0" presId="urn:microsoft.com/office/officeart/2009/layout/CircleArrowProcess"/>
    <dgm:cxn modelId="{D17281AB-36A4-4402-9B39-4AB0CFA9DCC8}" srcId="{4AD1A9C0-5723-40CB-8B99-6361B24795F0}" destId="{7DE219D1-7474-46A0-A914-AA43FC40D68A}" srcOrd="0" destOrd="0" parTransId="{43A3E26D-497E-4C33-89EC-E0058AFD360D}" sibTransId="{E1A50296-FB03-462B-A6A8-3E88E19A7F8E}"/>
    <dgm:cxn modelId="{197752B2-E867-4BE3-99F8-A18AEA3A320A}" type="presOf" srcId="{898CE8C9-C36E-4AD7-BA66-0A68CDF1613F}" destId="{BBA096C1-D773-4FB0-8DBC-E91D2251ED7D}" srcOrd="0" destOrd="0" presId="urn:microsoft.com/office/officeart/2009/layout/CircleArrowProcess"/>
    <dgm:cxn modelId="{E4E95CDF-5E10-4EC9-A516-2C46A2A5BDFB}" type="presOf" srcId="{0CA39A69-1443-4582-813D-E23B767EC67A}" destId="{8513EC43-09A3-40A0-8EB3-774910DB4B8C}" srcOrd="0" destOrd="0" presId="urn:microsoft.com/office/officeart/2009/layout/CircleArrowProcess"/>
    <dgm:cxn modelId="{F62ADC60-1B48-4B6A-AF44-60E72EC040DD}" type="presParOf" srcId="{D52A7B82-C14D-46D2-B682-B27AE2DB30B2}" destId="{2F6B2234-0F28-455C-8D23-3B08E63724DC}" srcOrd="0" destOrd="0" presId="urn:microsoft.com/office/officeart/2009/layout/CircleArrowProcess"/>
    <dgm:cxn modelId="{95A9414B-D062-4E28-8EB3-E8C3A3764AF6}" type="presParOf" srcId="{2F6B2234-0F28-455C-8D23-3B08E63724DC}" destId="{CA58F81E-18BB-4ED3-9AB7-258E76026701}" srcOrd="0" destOrd="0" presId="urn:microsoft.com/office/officeart/2009/layout/CircleArrowProcess"/>
    <dgm:cxn modelId="{EF558728-F454-4691-A824-974D57ED78DF}" type="presParOf" srcId="{D52A7B82-C14D-46D2-B682-B27AE2DB30B2}" destId="{458F86D0-089C-4B6F-9612-7BCD9AF0FCB7}" srcOrd="1" destOrd="0" presId="urn:microsoft.com/office/officeart/2009/layout/CircleArrowProcess"/>
    <dgm:cxn modelId="{AD55C0EE-CB24-4234-B8AA-428408D926A2}" type="presParOf" srcId="{D52A7B82-C14D-46D2-B682-B27AE2DB30B2}" destId="{FF9B85FE-820F-4310-94B2-1B53E4BDF19D}" srcOrd="2" destOrd="0" presId="urn:microsoft.com/office/officeart/2009/layout/CircleArrowProcess"/>
    <dgm:cxn modelId="{E1C49E38-EA34-4BCF-9AEE-0FA143630BBD}" type="presParOf" srcId="{FF9B85FE-820F-4310-94B2-1B53E4BDF19D}" destId="{4F39D3A9-0604-4615-BF5C-8335F97F6BA2}" srcOrd="0" destOrd="0" presId="urn:microsoft.com/office/officeart/2009/layout/CircleArrowProcess"/>
    <dgm:cxn modelId="{E759BE6A-0DB7-4AB6-A151-8A910550A518}" type="presParOf" srcId="{D52A7B82-C14D-46D2-B682-B27AE2DB30B2}" destId="{BBA096C1-D773-4FB0-8DBC-E91D2251ED7D}" srcOrd="3" destOrd="0" presId="urn:microsoft.com/office/officeart/2009/layout/CircleArrowProcess"/>
    <dgm:cxn modelId="{C3FC68D2-9266-437D-8C19-2E4BEDA5D75B}" type="presParOf" srcId="{D52A7B82-C14D-46D2-B682-B27AE2DB30B2}" destId="{6CFACF53-64A5-43D5-95A5-CF72EF7ED4A5}" srcOrd="4" destOrd="0" presId="urn:microsoft.com/office/officeart/2009/layout/CircleArrowProcess"/>
    <dgm:cxn modelId="{9C4F7FD2-4076-4BFA-AAB4-5A3F6D80E82B}" type="presParOf" srcId="{6CFACF53-64A5-43D5-95A5-CF72EF7ED4A5}" destId="{CECDF873-3887-402F-B27E-9595793C7D0D}" srcOrd="0" destOrd="0" presId="urn:microsoft.com/office/officeart/2009/layout/CircleArrowProcess"/>
    <dgm:cxn modelId="{E57F0B60-4169-4AA7-9EF5-FB6862B19C64}" type="presParOf" srcId="{D52A7B82-C14D-46D2-B682-B27AE2DB30B2}" destId="{8513EC43-09A3-40A0-8EB3-774910DB4B8C}"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A6ADC-E532-4950-99B1-7D95DFBBAA5E}">
      <dsp:nvSpPr>
        <dsp:cNvPr id="0" name=""/>
        <dsp:cNvSpPr/>
      </dsp:nvSpPr>
      <dsp:spPr>
        <a:xfrm>
          <a:off x="386" y="301754"/>
          <a:ext cx="1507244" cy="90434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La sécurité du numérique n’est pas un état stable</a:t>
          </a:r>
        </a:p>
      </dsp:txBody>
      <dsp:txXfrm>
        <a:off x="386" y="301754"/>
        <a:ext cx="1507244" cy="904346"/>
      </dsp:txXfrm>
    </dsp:sp>
    <dsp:sp modelId="{0D4150D0-5D8A-4CFD-9B49-13D4ADA266F1}">
      <dsp:nvSpPr>
        <dsp:cNvPr id="0" name=""/>
        <dsp:cNvSpPr/>
      </dsp:nvSpPr>
      <dsp:spPr>
        <a:xfrm>
          <a:off x="1658355" y="301754"/>
          <a:ext cx="1507244" cy="90434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La transformation numérique augmente les risques</a:t>
          </a:r>
        </a:p>
      </dsp:txBody>
      <dsp:txXfrm>
        <a:off x="1658355" y="301754"/>
        <a:ext cx="1507244" cy="904346"/>
      </dsp:txXfrm>
    </dsp:sp>
    <dsp:sp modelId="{FD2352FA-1C72-4A90-B868-717E5DB1E6E3}">
      <dsp:nvSpPr>
        <dsp:cNvPr id="0" name=""/>
        <dsp:cNvSpPr/>
      </dsp:nvSpPr>
      <dsp:spPr>
        <a:xfrm>
          <a:off x="386" y="1356826"/>
          <a:ext cx="1507244" cy="90434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Les systèmes d’information sont vulnérables</a:t>
          </a:r>
        </a:p>
      </dsp:txBody>
      <dsp:txXfrm>
        <a:off x="386" y="1356826"/>
        <a:ext cx="1507244" cy="904346"/>
      </dsp:txXfrm>
    </dsp:sp>
    <dsp:sp modelId="{F0DC33CA-1493-4892-AEEE-BEA11B2C5036}">
      <dsp:nvSpPr>
        <dsp:cNvPr id="0" name=""/>
        <dsp:cNvSpPr/>
      </dsp:nvSpPr>
      <dsp:spPr>
        <a:xfrm>
          <a:off x="1658355" y="1356826"/>
          <a:ext cx="1507244" cy="90434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Le niveau de préparation reste faible</a:t>
          </a:r>
        </a:p>
      </dsp:txBody>
      <dsp:txXfrm>
        <a:off x="1658355" y="1356826"/>
        <a:ext cx="1507244" cy="904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734A8-2249-4D1F-8ADC-0F54BF0590D2}">
      <dsp:nvSpPr>
        <dsp:cNvPr id="0" name=""/>
        <dsp:cNvSpPr/>
      </dsp:nvSpPr>
      <dsp:spPr>
        <a:xfrm>
          <a:off x="120421" y="0"/>
          <a:ext cx="7005747" cy="3266334"/>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33E041-A5F0-4997-8EE5-80ACC006A856}">
      <dsp:nvSpPr>
        <dsp:cNvPr id="0" name=""/>
        <dsp:cNvSpPr/>
      </dsp:nvSpPr>
      <dsp:spPr>
        <a:xfrm>
          <a:off x="330093" y="175774"/>
          <a:ext cx="2939983" cy="294643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latin typeface="Marianne" panose="02000000000000000000" pitchFamily="2" charset="0"/>
            </a:rPr>
            <a:t>Assurer la continuité de la vie de la Nation</a:t>
          </a:r>
        </a:p>
        <a:p>
          <a:pPr marL="0" lvl="0" indent="0" algn="ctr" defTabSz="622300">
            <a:lnSpc>
              <a:spcPct val="90000"/>
            </a:lnSpc>
            <a:spcBef>
              <a:spcPct val="0"/>
            </a:spcBef>
            <a:spcAft>
              <a:spcPct val="35000"/>
            </a:spcAft>
            <a:buNone/>
          </a:pPr>
          <a:r>
            <a:rPr lang="fr-FR" sz="1400" kern="1200" dirty="0">
              <a:latin typeface="Marianne" panose="02000000000000000000" pitchFamily="2" charset="0"/>
            </a:rPr>
            <a:t>- </a:t>
          </a:r>
          <a:r>
            <a:rPr lang="fr-FR" sz="1400" i="1" kern="1200" dirty="0">
              <a:latin typeface="Marianne" panose="02000000000000000000" pitchFamily="2" charset="0"/>
            </a:rPr>
            <a:t>Garantir la résilience des réseaux essentiels</a:t>
          </a:r>
        </a:p>
        <a:p>
          <a:pPr marL="0" lvl="0" indent="0" algn="ctr" defTabSz="622300">
            <a:lnSpc>
              <a:spcPct val="90000"/>
            </a:lnSpc>
            <a:spcBef>
              <a:spcPct val="0"/>
            </a:spcBef>
            <a:spcAft>
              <a:spcPct val="35000"/>
            </a:spcAft>
            <a:buNone/>
          </a:pPr>
          <a:r>
            <a:rPr lang="fr-FR" sz="1400" i="1" kern="1200" dirty="0">
              <a:latin typeface="Marianne" panose="02000000000000000000" pitchFamily="2" charset="0"/>
            </a:rPr>
            <a:t>- Remédier aux vulnérabilités critiques d’approvisionnement</a:t>
          </a:r>
        </a:p>
        <a:p>
          <a:pPr marL="0" lvl="0" indent="0" algn="ctr" defTabSz="622300">
            <a:lnSpc>
              <a:spcPct val="90000"/>
            </a:lnSpc>
            <a:spcBef>
              <a:spcPct val="0"/>
            </a:spcBef>
            <a:spcAft>
              <a:spcPct val="35000"/>
            </a:spcAft>
            <a:buNone/>
          </a:pPr>
          <a:endParaRPr lang="fr-FR" sz="1400" kern="1200" dirty="0">
            <a:latin typeface="Marianne" panose="02000000000000000000" pitchFamily="2" charset="0"/>
          </a:endParaRPr>
        </a:p>
      </dsp:txBody>
      <dsp:txXfrm>
        <a:off x="473611" y="319292"/>
        <a:ext cx="2652947" cy="2659394"/>
      </dsp:txXfrm>
    </dsp:sp>
    <dsp:sp modelId="{9BEDB9A6-2907-46DF-8DEB-00612C9DCC42}">
      <dsp:nvSpPr>
        <dsp:cNvPr id="0" name=""/>
        <dsp:cNvSpPr/>
      </dsp:nvSpPr>
      <dsp:spPr>
        <a:xfrm>
          <a:off x="3567722" y="235457"/>
          <a:ext cx="2874488" cy="2827065"/>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latin typeface="Marianne" panose="02000000000000000000" pitchFamily="2" charset="0"/>
            </a:rPr>
            <a:t>Réunir et rendre utile l’ensemble des citoyens à la résilience de la Nation</a:t>
          </a:r>
        </a:p>
        <a:p>
          <a:pPr marL="0" lvl="0" indent="0" algn="ctr" defTabSz="622300">
            <a:lnSpc>
              <a:spcPct val="90000"/>
            </a:lnSpc>
            <a:spcBef>
              <a:spcPct val="0"/>
            </a:spcBef>
            <a:spcAft>
              <a:spcPct val="35000"/>
            </a:spcAft>
            <a:buNone/>
          </a:pPr>
          <a:r>
            <a:rPr lang="fr-FR" sz="1400" kern="1200" dirty="0">
              <a:latin typeface="Marianne" panose="02000000000000000000" pitchFamily="2" charset="0"/>
            </a:rPr>
            <a:t>-</a:t>
          </a:r>
          <a:r>
            <a:rPr lang="fr-FR" sz="1400" i="1" kern="1200" dirty="0">
              <a:latin typeface="Marianne" panose="02000000000000000000" pitchFamily="2" charset="0"/>
            </a:rPr>
            <a:t>Eduquer, former et sensibiliser aux risques majeurs à tous les âges et dans tous les territoires</a:t>
          </a:r>
        </a:p>
        <a:p>
          <a:pPr marL="0" lvl="0" indent="0" algn="ctr" defTabSz="622300">
            <a:lnSpc>
              <a:spcPct val="90000"/>
            </a:lnSpc>
            <a:spcBef>
              <a:spcPct val="0"/>
            </a:spcBef>
            <a:spcAft>
              <a:spcPct val="35000"/>
            </a:spcAft>
            <a:buNone/>
          </a:pPr>
          <a:r>
            <a:rPr lang="fr-FR" sz="1400" i="1" kern="1200" dirty="0">
              <a:latin typeface="Marianne" panose="02000000000000000000" pitchFamily="2" charset="0"/>
            </a:rPr>
            <a:t>- S’assurer d’un vivier de compétences mobilisables en cas de crise majeure</a:t>
          </a:r>
        </a:p>
      </dsp:txBody>
      <dsp:txXfrm>
        <a:off x="3705728" y="373463"/>
        <a:ext cx="2598476" cy="25510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8F81E-18BB-4ED3-9AB7-258E76026701}">
      <dsp:nvSpPr>
        <dsp:cNvPr id="0" name=""/>
        <dsp:cNvSpPr/>
      </dsp:nvSpPr>
      <dsp:spPr>
        <a:xfrm>
          <a:off x="800269" y="533662"/>
          <a:ext cx="1384932" cy="1385143"/>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8F86D0-089C-4B6F-9612-7BCD9AF0FCB7}">
      <dsp:nvSpPr>
        <dsp:cNvPr id="0" name=""/>
        <dsp:cNvSpPr/>
      </dsp:nvSpPr>
      <dsp:spPr>
        <a:xfrm>
          <a:off x="1106385" y="1033741"/>
          <a:ext cx="769580" cy="384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latin typeface="Marianne" panose="02000000000000000000" pitchFamily="2" charset="0"/>
            </a:rPr>
            <a:t>Procédures simples</a:t>
          </a:r>
        </a:p>
      </dsp:txBody>
      <dsp:txXfrm>
        <a:off x="1106385" y="1033741"/>
        <a:ext cx="769580" cy="384698"/>
      </dsp:txXfrm>
    </dsp:sp>
    <dsp:sp modelId="{4F39D3A9-0604-4615-BF5C-8335F97F6BA2}">
      <dsp:nvSpPr>
        <dsp:cNvPr id="0" name=""/>
        <dsp:cNvSpPr/>
      </dsp:nvSpPr>
      <dsp:spPr>
        <a:xfrm>
          <a:off x="415609" y="1329530"/>
          <a:ext cx="1384932" cy="1385143"/>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A096C1-D773-4FB0-8DBC-E91D2251ED7D}">
      <dsp:nvSpPr>
        <dsp:cNvPr id="0" name=""/>
        <dsp:cNvSpPr/>
      </dsp:nvSpPr>
      <dsp:spPr>
        <a:xfrm>
          <a:off x="723285" y="1834212"/>
          <a:ext cx="769580" cy="384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latin typeface="Marianne" panose="02000000000000000000" pitchFamily="2" charset="0"/>
            </a:rPr>
            <a:t>Fiches « actions » / fiches « réflexes »</a:t>
          </a:r>
        </a:p>
      </dsp:txBody>
      <dsp:txXfrm>
        <a:off x="723285" y="1834212"/>
        <a:ext cx="769580" cy="384698"/>
      </dsp:txXfrm>
    </dsp:sp>
    <dsp:sp modelId="{CECDF873-3887-402F-B27E-9595793C7D0D}">
      <dsp:nvSpPr>
        <dsp:cNvPr id="0" name=""/>
        <dsp:cNvSpPr/>
      </dsp:nvSpPr>
      <dsp:spPr>
        <a:xfrm>
          <a:off x="898840" y="2220636"/>
          <a:ext cx="1189871" cy="1190348"/>
        </a:xfrm>
        <a:prstGeom prst="blockArc">
          <a:avLst>
            <a:gd name="adj1" fmla="val 13500000"/>
            <a:gd name="adj2" fmla="val 10800000"/>
            <a:gd name="adj3" fmla="val 1274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13EC43-09A3-40A0-8EB3-774910DB4B8C}">
      <dsp:nvSpPr>
        <dsp:cNvPr id="0" name=""/>
        <dsp:cNvSpPr/>
      </dsp:nvSpPr>
      <dsp:spPr>
        <a:xfrm>
          <a:off x="1108205" y="2635834"/>
          <a:ext cx="769580" cy="384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latin typeface="Marianne" panose="02000000000000000000" pitchFamily="2" charset="0"/>
            </a:rPr>
            <a:t>PCA facilement accessible</a:t>
          </a:r>
        </a:p>
      </dsp:txBody>
      <dsp:txXfrm>
        <a:off x="1108205" y="2635834"/>
        <a:ext cx="769580" cy="3846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13/04/2026</a:t>
            </a:fld>
            <a:endParaRPr lang="fr-FR" dirty="0"/>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42540" rtl="0" eaLnBrk="1" fontAlgn="auto" latinLnBrk="0" hangingPunct="1">
              <a:lnSpc>
                <a:spcPct val="100000"/>
              </a:lnSpc>
              <a:spcBef>
                <a:spcPts val="0"/>
              </a:spcBef>
              <a:spcAft>
                <a:spcPts val="0"/>
              </a:spcAft>
              <a:buClrTx/>
              <a:buSzTx/>
              <a:buFontTx/>
              <a:buNone/>
              <a:tabLst/>
              <a:defRPr/>
            </a:pPr>
            <a:fld id="{D56EDDCE-EE65-6D48-ACA2-30328AA80092}" type="slidenum">
              <a:rPr kumimoji="0" lang="it-IT" sz="1200" b="0" i="0" u="none" strike="noStrike" kern="1200" cap="none" spc="0" normalizeH="0" baseline="0" noProof="0">
                <a:ln>
                  <a:noFill/>
                </a:ln>
                <a:solidFill>
                  <a:prstClr val="black"/>
                </a:solidFill>
                <a:effectLst/>
                <a:uLnTx/>
                <a:uFillTx/>
                <a:latin typeface="Arial"/>
                <a:ea typeface="+mn-ea"/>
                <a:cs typeface="+mn-cs"/>
              </a:rPr>
              <a:pPr marL="0" marR="0" lvl="0" indent="0" algn="r" defTabSz="44254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16501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42</a:t>
            </a:fld>
            <a:endParaRPr lang="fr-FR" dirty="0"/>
          </a:p>
        </p:txBody>
      </p:sp>
    </p:spTree>
    <p:extLst>
      <p:ext uri="{BB962C8B-B14F-4D97-AF65-F5344CB8AC3E}">
        <p14:creationId xmlns:p14="http://schemas.microsoft.com/office/powerpoint/2010/main" val="394829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323850" y="4797631"/>
            <a:ext cx="1170000" cy="345869"/>
          </a:xfrm>
          <a:prstGeom prst="rect">
            <a:avLst/>
          </a:prstGeom>
        </p:spPr>
        <p:txBody>
          <a:bodyPr vert="horz" lIns="0" tIns="0" rIns="0" bIns="0" rtlCol="0" anchor="ctr" anchorCtr="0">
            <a:noAutofit/>
          </a:bodyPr>
          <a:lstStyle>
            <a:lvl1pPr algn="l">
              <a:defRPr sz="750" b="1">
                <a:solidFill>
                  <a:schemeClr val="tx1"/>
                </a:solidFill>
              </a:defRPr>
            </a:lvl1pPr>
          </a:lstStyle>
          <a:p>
            <a:fld id="{AEA8B2C9-DEB9-4572-ABB2-E044740A13AC}" type="datetime1">
              <a:rPr lang="fr-FR" cap="all" smtClean="0"/>
              <a:t>13/04/2026</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323851" y="1248679"/>
            <a:ext cx="8424614" cy="242951"/>
          </a:xfrm>
        </p:spPr>
        <p:txBody>
          <a:bodyPr/>
          <a:lstStyle>
            <a:lvl1pPr marL="9525" indent="85725">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a:t>Secrétariat général de la défense et de la sécurité nationale</a:t>
            </a:r>
            <a:endParaRPr lang="fr-FR" dirty="0"/>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323850" y="1707654"/>
            <a:ext cx="8424334"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272419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45070FE-96FC-864C-8EFB-C1E17B14FDA6}"/>
              </a:ext>
            </a:extLst>
          </p:cNvPr>
          <p:cNvSpPr>
            <a:spLocks noGrp="1"/>
          </p:cNvSpPr>
          <p:nvPr>
            <p:ph type="sldNum" sz="quarter" idx="13"/>
          </p:nvPr>
        </p:nvSpPr>
        <p:spPr/>
        <p:txBody>
          <a:bodyPr/>
          <a:lstStyle>
            <a:lvl1pPr>
              <a:defRPr>
                <a:solidFill>
                  <a:schemeClr val="accent1"/>
                </a:solidFill>
              </a:defRPr>
            </a:lvl1pPr>
          </a:lstStyle>
          <a:p>
            <a:fld id="{29CAE5FC-86E1-1448-8EC3-A22E1B31C8C0}" type="slidenum">
              <a:rPr lang="it-IT" smtClean="0"/>
              <a:pPr/>
              <a:t>‹N°›</a:t>
            </a:fld>
            <a:endParaRPr lang="it-IT" dirty="0"/>
          </a:p>
        </p:txBody>
      </p:sp>
      <p:sp>
        <p:nvSpPr>
          <p:cNvPr id="8" name="Text Placeholder 7">
            <a:extLst>
              <a:ext uri="{FF2B5EF4-FFF2-40B4-BE49-F238E27FC236}">
                <a16:creationId xmlns:a16="http://schemas.microsoft.com/office/drawing/2014/main" id="{88488CF2-E389-8A4C-9F32-EBF4EC5DF94E}"/>
              </a:ext>
            </a:extLst>
          </p:cNvPr>
          <p:cNvSpPr>
            <a:spLocks noGrp="1"/>
          </p:cNvSpPr>
          <p:nvPr>
            <p:ph type="body" sz="quarter" idx="14" hasCustomPrompt="1"/>
          </p:nvPr>
        </p:nvSpPr>
        <p:spPr>
          <a:xfrm>
            <a:off x="578841" y="1409221"/>
            <a:ext cx="4773336" cy="176298"/>
          </a:xfrm>
        </p:spPr>
        <p:txBody>
          <a:bodyPr>
            <a:noAutofit/>
          </a:bodyPr>
          <a:lstStyle>
            <a:lvl1pPr>
              <a:lnSpc>
                <a:spcPts val="1500"/>
              </a:lnSpc>
              <a:defRPr sz="1400" b="1" kern="0" spc="20" baseline="0">
                <a:solidFill>
                  <a:schemeClr val="accent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it-IT" noProof="0" dirty="0" err="1"/>
              <a:t>Lorem</a:t>
            </a:r>
            <a:r>
              <a:rPr lang="it-IT" noProof="0" dirty="0"/>
              <a:t> </a:t>
            </a:r>
            <a:r>
              <a:rPr lang="it-IT" noProof="0" dirty="0" err="1"/>
              <a:t>ipsum</a:t>
            </a:r>
            <a:r>
              <a:rPr lang="it-IT" noProof="0" dirty="0"/>
              <a:t> </a:t>
            </a:r>
            <a:r>
              <a:rPr lang="it-IT" noProof="0" dirty="0" err="1"/>
              <a:t>dolor</a:t>
            </a:r>
            <a:r>
              <a:rPr lang="it-IT" noProof="0" dirty="0"/>
              <a:t> </a:t>
            </a:r>
            <a:r>
              <a:rPr lang="it-IT" noProof="0" dirty="0" err="1"/>
              <a:t>sit</a:t>
            </a:r>
            <a:r>
              <a:rPr lang="it-IT" noProof="0" dirty="0"/>
              <a:t> </a:t>
            </a:r>
            <a:r>
              <a:rPr lang="it-IT" noProof="0" dirty="0" err="1"/>
              <a:t>amet</a:t>
            </a:r>
            <a:r>
              <a:rPr lang="it-IT" noProof="0" dirty="0"/>
              <a:t>.</a:t>
            </a:r>
          </a:p>
        </p:txBody>
      </p:sp>
      <p:sp>
        <p:nvSpPr>
          <p:cNvPr id="3" name="Title 2">
            <a:extLst>
              <a:ext uri="{FF2B5EF4-FFF2-40B4-BE49-F238E27FC236}">
                <a16:creationId xmlns:a16="http://schemas.microsoft.com/office/drawing/2014/main" id="{B1172D10-B5EB-E942-846E-11D7C755DF6B}"/>
              </a:ext>
            </a:extLst>
          </p:cNvPr>
          <p:cNvSpPr>
            <a:spLocks noGrp="1"/>
          </p:cNvSpPr>
          <p:nvPr>
            <p:ph type="title" hasCustomPrompt="1"/>
          </p:nvPr>
        </p:nvSpPr>
        <p:spPr/>
        <p:txBody>
          <a:bodyPr/>
          <a:lstStyle/>
          <a:p>
            <a:r>
              <a:rPr lang="en-GB" dirty="0"/>
              <a:t>CLICK TO EDIT MASTER TITLE STYLE</a:t>
            </a:r>
            <a:endParaRPr lang="en-US" dirty="0"/>
          </a:p>
        </p:txBody>
      </p:sp>
      <p:sp>
        <p:nvSpPr>
          <p:cNvPr id="9" name="Text Placeholder 8">
            <a:extLst>
              <a:ext uri="{FF2B5EF4-FFF2-40B4-BE49-F238E27FC236}">
                <a16:creationId xmlns:a16="http://schemas.microsoft.com/office/drawing/2014/main" id="{80EC26C9-3F09-D34E-94B0-FF161A79BA00}"/>
              </a:ext>
            </a:extLst>
          </p:cNvPr>
          <p:cNvSpPr>
            <a:spLocks noGrp="1"/>
          </p:cNvSpPr>
          <p:nvPr>
            <p:ph type="body" sz="quarter" idx="15"/>
          </p:nvPr>
        </p:nvSpPr>
        <p:spPr>
          <a:xfrm>
            <a:off x="578840" y="2265597"/>
            <a:ext cx="4546833" cy="1039665"/>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7">
            <a:extLst>
              <a:ext uri="{FF2B5EF4-FFF2-40B4-BE49-F238E27FC236}">
                <a16:creationId xmlns:a16="http://schemas.microsoft.com/office/drawing/2014/main" id="{98C1162D-35FB-BE46-A7B0-05857DC13D71}"/>
              </a:ext>
            </a:extLst>
          </p:cNvPr>
          <p:cNvSpPr>
            <a:spLocks noGrp="1"/>
          </p:cNvSpPr>
          <p:nvPr>
            <p:ph type="body" sz="quarter" idx="16" hasCustomPrompt="1"/>
          </p:nvPr>
        </p:nvSpPr>
        <p:spPr>
          <a:xfrm>
            <a:off x="578840" y="1673693"/>
            <a:ext cx="4773336" cy="448721"/>
          </a:xfrm>
        </p:spPr>
        <p:txBody>
          <a:bodyPr>
            <a:noAutofit/>
          </a:bodyPr>
          <a:lstStyle>
            <a:lvl1pPr>
              <a:lnSpc>
                <a:spcPts val="1400"/>
              </a:lnSpc>
              <a:defRPr sz="1200" b="0" kern="0" spc="20" baseline="0">
                <a:solidFill>
                  <a:schemeClr val="accent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it-IT" noProof="0" dirty="0" err="1"/>
              <a:t>Lorem</a:t>
            </a:r>
            <a:r>
              <a:rPr lang="it-IT" noProof="0" dirty="0"/>
              <a:t> </a:t>
            </a:r>
            <a:r>
              <a:rPr lang="it-IT" noProof="0" dirty="0" err="1"/>
              <a:t>ipsum</a:t>
            </a:r>
            <a:r>
              <a:rPr lang="it-IT" noProof="0" dirty="0"/>
              <a:t> </a:t>
            </a:r>
            <a:r>
              <a:rPr lang="it-IT" noProof="0" dirty="0" err="1"/>
              <a:t>dolor</a:t>
            </a:r>
            <a:r>
              <a:rPr lang="it-IT" noProof="0" dirty="0"/>
              <a:t> </a:t>
            </a:r>
            <a:r>
              <a:rPr lang="it-IT" noProof="0" dirty="0" err="1"/>
              <a:t>sit</a:t>
            </a:r>
            <a:r>
              <a:rPr lang="it-IT" noProof="0" dirty="0"/>
              <a:t> </a:t>
            </a:r>
            <a:r>
              <a:rPr lang="it-IT" noProof="0" dirty="0" err="1"/>
              <a:t>amet</a:t>
            </a:r>
            <a:r>
              <a:rPr lang="it-IT" noProof="0" dirty="0"/>
              <a:t>.</a:t>
            </a:r>
          </a:p>
        </p:txBody>
      </p:sp>
      <p:sp>
        <p:nvSpPr>
          <p:cNvPr id="11" name="Text Placeholder 8">
            <a:extLst>
              <a:ext uri="{FF2B5EF4-FFF2-40B4-BE49-F238E27FC236}">
                <a16:creationId xmlns:a16="http://schemas.microsoft.com/office/drawing/2014/main" id="{8D10ECE5-9F3E-7C4E-9012-95918EA1F8D4}"/>
              </a:ext>
            </a:extLst>
          </p:cNvPr>
          <p:cNvSpPr>
            <a:spLocks noGrp="1"/>
          </p:cNvSpPr>
          <p:nvPr>
            <p:ph type="body" sz="quarter" idx="17"/>
          </p:nvPr>
        </p:nvSpPr>
        <p:spPr>
          <a:xfrm>
            <a:off x="578840" y="3414889"/>
            <a:ext cx="4546833" cy="1039665"/>
          </a:xfrm>
        </p:spPr>
        <p:txBody>
          <a:bodyPr/>
          <a:lstStyle>
            <a:lvl1pPr marL="171450" indent="-171450">
              <a:buClr>
                <a:schemeClr val="accent2"/>
              </a:buClr>
              <a:buSzPct val="120000"/>
              <a:buFont typeface="Arial" panose="020B0604020202020204" pitchFamily="34" charset="0"/>
              <a:buChar char="•"/>
              <a:defRPr>
                <a:solidFill>
                  <a:schemeClr val="accent2"/>
                </a:solidFill>
              </a:defRPr>
            </a:lvl1pPr>
            <a:lvl2pPr marL="562447" indent="-171450">
              <a:buClr>
                <a:schemeClr val="accent2"/>
              </a:buClr>
              <a:buSzPct val="120000"/>
              <a:buFont typeface="Arial" panose="020B0604020202020204" pitchFamily="34" charset="0"/>
              <a:buChar char="•"/>
              <a:defRPr>
                <a:solidFill>
                  <a:schemeClr val="accent2"/>
                </a:solidFill>
              </a:defRPr>
            </a:lvl2pPr>
            <a:lvl3pPr marL="953445" indent="-171450">
              <a:buClr>
                <a:schemeClr val="accent2"/>
              </a:buClr>
              <a:buSzPct val="120000"/>
              <a:buFont typeface="Arial" panose="020B0604020202020204" pitchFamily="34" charset="0"/>
              <a:buChar char="•"/>
              <a:defRPr>
                <a:solidFill>
                  <a:schemeClr val="accent2"/>
                </a:solidFill>
              </a:defRPr>
            </a:lvl3pPr>
            <a:lvl4pPr marL="1344442" indent="-171450">
              <a:buClr>
                <a:schemeClr val="accent2"/>
              </a:buClr>
              <a:buSzPct val="120000"/>
              <a:buFont typeface="Arial" panose="020B0604020202020204" pitchFamily="34" charset="0"/>
              <a:buChar char="•"/>
              <a:defRPr>
                <a:solidFill>
                  <a:schemeClr val="accent2"/>
                </a:solidFill>
              </a:defRPr>
            </a:lvl4pPr>
            <a:lvl5pPr marL="1735440" indent="-171450">
              <a:buClr>
                <a:schemeClr val="accent2"/>
              </a:buClr>
              <a:buSzPct val="120000"/>
              <a:buFont typeface="Arial" panose="020B0604020202020204" pitchFamily="34" charset="0"/>
              <a:buChar char="•"/>
              <a:defRPr>
                <a:solidFill>
                  <a:schemeClr val="accent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7">
            <a:extLst>
              <a:ext uri="{FF2B5EF4-FFF2-40B4-BE49-F238E27FC236}">
                <a16:creationId xmlns:a16="http://schemas.microsoft.com/office/drawing/2014/main" id="{3F74D6CA-803E-1D4F-A762-02CC5FF73C42}"/>
              </a:ext>
            </a:extLst>
          </p:cNvPr>
          <p:cNvSpPr>
            <a:spLocks noGrp="1"/>
          </p:cNvSpPr>
          <p:nvPr>
            <p:ph idx="1" hasCustomPrompt="1"/>
          </p:nvPr>
        </p:nvSpPr>
        <p:spPr>
          <a:xfrm>
            <a:off x="5419288" y="2984"/>
            <a:ext cx="3724712" cy="5140516"/>
          </a:xfrm>
          <a:prstGeom prst="rect">
            <a:avLst/>
          </a:prstGeom>
          <a:solidFill>
            <a:schemeClr val="bg2">
              <a:lumMod val="95000"/>
            </a:schemeClr>
          </a:solidFill>
        </p:spPr>
        <p:txBody>
          <a:bodyPr vert="horz" lIns="0" tIns="0" rIns="0" bIns="0" rtlCol="0">
            <a:normAutofit/>
          </a:bodyPr>
          <a:lstStyle>
            <a:lvl1pPr>
              <a:defRPr sz="800" i="1">
                <a:solidFill>
                  <a:schemeClr val="accent4"/>
                </a:solidFill>
              </a:defRPr>
            </a:lvl1pPr>
          </a:lstStyle>
          <a:p>
            <a:pPr lvl="0"/>
            <a:r>
              <a:rPr lang="en-GB" dirty="0"/>
              <a:t>click one of the icons to insert an element</a:t>
            </a:r>
            <a:endParaRPr lang="en-US" dirty="0"/>
          </a:p>
        </p:txBody>
      </p:sp>
    </p:spTree>
    <p:extLst>
      <p:ext uri="{BB962C8B-B14F-4D97-AF65-F5344CB8AC3E}">
        <p14:creationId xmlns:p14="http://schemas.microsoft.com/office/powerpoint/2010/main" val="499165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and Text">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45070FE-96FC-864C-8EFB-C1E17B14FDA6}"/>
              </a:ext>
            </a:extLst>
          </p:cNvPr>
          <p:cNvSpPr>
            <a:spLocks noGrp="1"/>
          </p:cNvSpPr>
          <p:nvPr>
            <p:ph type="sldNum" sz="quarter" idx="13"/>
          </p:nvPr>
        </p:nvSpPr>
        <p:spPr/>
        <p:txBody>
          <a:bodyPr/>
          <a:lstStyle>
            <a:lvl1pPr>
              <a:defRPr>
                <a:solidFill>
                  <a:schemeClr val="accent1"/>
                </a:solidFill>
              </a:defRPr>
            </a:lvl1pPr>
          </a:lstStyle>
          <a:p>
            <a:fld id="{29CAE5FC-86E1-1448-8EC3-A22E1B31C8C0}" type="slidenum">
              <a:rPr lang="it-IT" smtClean="0"/>
              <a:pPr/>
              <a:t>‹N°›</a:t>
            </a:fld>
            <a:endParaRPr lang="it-IT" dirty="0"/>
          </a:p>
        </p:txBody>
      </p:sp>
      <p:sp>
        <p:nvSpPr>
          <p:cNvPr id="8" name="Text Placeholder 7">
            <a:extLst>
              <a:ext uri="{FF2B5EF4-FFF2-40B4-BE49-F238E27FC236}">
                <a16:creationId xmlns:a16="http://schemas.microsoft.com/office/drawing/2014/main" id="{88488CF2-E389-8A4C-9F32-EBF4EC5DF94E}"/>
              </a:ext>
            </a:extLst>
          </p:cNvPr>
          <p:cNvSpPr>
            <a:spLocks noGrp="1"/>
          </p:cNvSpPr>
          <p:nvPr>
            <p:ph type="body" sz="quarter" idx="14" hasCustomPrompt="1"/>
          </p:nvPr>
        </p:nvSpPr>
        <p:spPr>
          <a:xfrm>
            <a:off x="4773470" y="1409221"/>
            <a:ext cx="3724645" cy="176298"/>
          </a:xfrm>
        </p:spPr>
        <p:txBody>
          <a:bodyPr>
            <a:noAutofit/>
          </a:bodyPr>
          <a:lstStyle>
            <a:lvl1pPr>
              <a:lnSpc>
                <a:spcPts val="1500"/>
              </a:lnSpc>
              <a:defRPr sz="1400" b="1" kern="0" spc="20" baseline="0">
                <a:solidFill>
                  <a:schemeClr val="accent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it-IT" noProof="0" dirty="0" err="1"/>
              <a:t>Lorem</a:t>
            </a:r>
            <a:r>
              <a:rPr lang="it-IT" noProof="0" dirty="0"/>
              <a:t> </a:t>
            </a:r>
            <a:r>
              <a:rPr lang="it-IT" noProof="0" dirty="0" err="1"/>
              <a:t>ipsum</a:t>
            </a:r>
            <a:r>
              <a:rPr lang="it-IT" noProof="0" dirty="0"/>
              <a:t> </a:t>
            </a:r>
            <a:r>
              <a:rPr lang="it-IT" noProof="0" dirty="0" err="1"/>
              <a:t>dolor</a:t>
            </a:r>
            <a:r>
              <a:rPr lang="it-IT" noProof="0" dirty="0"/>
              <a:t> </a:t>
            </a:r>
            <a:r>
              <a:rPr lang="it-IT" noProof="0" dirty="0" err="1"/>
              <a:t>sit</a:t>
            </a:r>
            <a:r>
              <a:rPr lang="it-IT" noProof="0" dirty="0"/>
              <a:t> </a:t>
            </a:r>
            <a:r>
              <a:rPr lang="it-IT" noProof="0" dirty="0" err="1"/>
              <a:t>amet</a:t>
            </a:r>
            <a:r>
              <a:rPr lang="it-IT" noProof="0" dirty="0"/>
              <a:t>.</a:t>
            </a:r>
          </a:p>
        </p:txBody>
      </p:sp>
      <p:sp>
        <p:nvSpPr>
          <p:cNvPr id="3" name="Title 2">
            <a:extLst>
              <a:ext uri="{FF2B5EF4-FFF2-40B4-BE49-F238E27FC236}">
                <a16:creationId xmlns:a16="http://schemas.microsoft.com/office/drawing/2014/main" id="{B1172D10-B5EB-E942-846E-11D7C755DF6B}"/>
              </a:ext>
            </a:extLst>
          </p:cNvPr>
          <p:cNvSpPr>
            <a:spLocks noGrp="1"/>
          </p:cNvSpPr>
          <p:nvPr>
            <p:ph type="title" hasCustomPrompt="1"/>
          </p:nvPr>
        </p:nvSpPr>
        <p:spPr>
          <a:xfrm>
            <a:off x="578840" y="522000"/>
            <a:ext cx="7919274" cy="583251"/>
          </a:xfrm>
        </p:spPr>
        <p:txBody>
          <a:bodyPr/>
          <a:lstStyle/>
          <a:p>
            <a:r>
              <a:rPr lang="en-GB" dirty="0"/>
              <a:t>CLICK TO EDIT MASTER TITLE STYLE</a:t>
            </a:r>
            <a:endParaRPr lang="en-US" dirty="0"/>
          </a:p>
        </p:txBody>
      </p:sp>
      <p:sp>
        <p:nvSpPr>
          <p:cNvPr id="10" name="Text Placeholder 7">
            <a:extLst>
              <a:ext uri="{FF2B5EF4-FFF2-40B4-BE49-F238E27FC236}">
                <a16:creationId xmlns:a16="http://schemas.microsoft.com/office/drawing/2014/main" id="{98C1162D-35FB-BE46-A7B0-05857DC13D71}"/>
              </a:ext>
            </a:extLst>
          </p:cNvPr>
          <p:cNvSpPr>
            <a:spLocks noGrp="1"/>
          </p:cNvSpPr>
          <p:nvPr>
            <p:ph type="body" sz="quarter" idx="16" hasCustomPrompt="1"/>
          </p:nvPr>
        </p:nvSpPr>
        <p:spPr>
          <a:xfrm>
            <a:off x="4773469" y="1673693"/>
            <a:ext cx="3724645" cy="822764"/>
          </a:xfrm>
        </p:spPr>
        <p:txBody>
          <a:bodyPr>
            <a:noAutofit/>
          </a:bodyPr>
          <a:lstStyle>
            <a:lvl1pPr>
              <a:lnSpc>
                <a:spcPts val="1400"/>
              </a:lnSpc>
              <a:defRPr sz="1200" b="0" kern="0" spc="20" baseline="0">
                <a:solidFill>
                  <a:schemeClr val="accent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it-IT" noProof="0" dirty="0" err="1"/>
              <a:t>Lorem</a:t>
            </a:r>
            <a:r>
              <a:rPr lang="it-IT" noProof="0" dirty="0"/>
              <a:t> </a:t>
            </a:r>
            <a:r>
              <a:rPr lang="it-IT" noProof="0" dirty="0" err="1"/>
              <a:t>ipsum</a:t>
            </a:r>
            <a:r>
              <a:rPr lang="it-IT" noProof="0" dirty="0"/>
              <a:t> </a:t>
            </a:r>
            <a:r>
              <a:rPr lang="it-IT" noProof="0" dirty="0" err="1"/>
              <a:t>dolor</a:t>
            </a:r>
            <a:r>
              <a:rPr lang="it-IT" noProof="0" dirty="0"/>
              <a:t> </a:t>
            </a:r>
            <a:r>
              <a:rPr lang="it-IT" noProof="0" dirty="0" err="1"/>
              <a:t>sit</a:t>
            </a:r>
            <a:r>
              <a:rPr lang="it-IT" noProof="0" dirty="0"/>
              <a:t> </a:t>
            </a:r>
            <a:r>
              <a:rPr lang="it-IT" noProof="0" dirty="0" err="1"/>
              <a:t>amet</a:t>
            </a:r>
            <a:r>
              <a:rPr lang="it-IT" noProof="0" dirty="0"/>
              <a:t>.</a:t>
            </a:r>
          </a:p>
        </p:txBody>
      </p:sp>
      <p:sp>
        <p:nvSpPr>
          <p:cNvPr id="11" name="Text Placeholder 8">
            <a:extLst>
              <a:ext uri="{FF2B5EF4-FFF2-40B4-BE49-F238E27FC236}">
                <a16:creationId xmlns:a16="http://schemas.microsoft.com/office/drawing/2014/main" id="{8D10ECE5-9F3E-7C4E-9012-95918EA1F8D4}"/>
              </a:ext>
            </a:extLst>
          </p:cNvPr>
          <p:cNvSpPr>
            <a:spLocks noGrp="1"/>
          </p:cNvSpPr>
          <p:nvPr>
            <p:ph type="body" sz="quarter" idx="17"/>
          </p:nvPr>
        </p:nvSpPr>
        <p:spPr>
          <a:xfrm>
            <a:off x="4773470" y="2571751"/>
            <a:ext cx="3724644" cy="1882804"/>
          </a:xfrm>
        </p:spPr>
        <p:txBody>
          <a:bodyPr/>
          <a:lstStyle>
            <a:lvl1pPr marL="171450" indent="-171450">
              <a:buClr>
                <a:schemeClr val="accent2"/>
              </a:buClr>
              <a:buSzPct val="120000"/>
              <a:buFont typeface="Arial" panose="020B0604020202020204" pitchFamily="34" charset="0"/>
              <a:buChar char="•"/>
              <a:defRPr>
                <a:solidFill>
                  <a:schemeClr val="accent2"/>
                </a:solidFill>
              </a:defRPr>
            </a:lvl1pPr>
            <a:lvl2pPr marL="562447" indent="-171450">
              <a:buClr>
                <a:schemeClr val="accent2"/>
              </a:buClr>
              <a:buSzPct val="120000"/>
              <a:buFont typeface="Arial" panose="020B0604020202020204" pitchFamily="34" charset="0"/>
              <a:buChar char="•"/>
              <a:defRPr>
                <a:solidFill>
                  <a:schemeClr val="accent2"/>
                </a:solidFill>
              </a:defRPr>
            </a:lvl2pPr>
            <a:lvl3pPr marL="953445" indent="-171450">
              <a:buClr>
                <a:schemeClr val="accent2"/>
              </a:buClr>
              <a:buSzPct val="120000"/>
              <a:buFont typeface="Arial" panose="020B0604020202020204" pitchFamily="34" charset="0"/>
              <a:buChar char="•"/>
              <a:defRPr>
                <a:solidFill>
                  <a:schemeClr val="accent2"/>
                </a:solidFill>
              </a:defRPr>
            </a:lvl3pPr>
            <a:lvl4pPr marL="1344442" indent="-171450">
              <a:buClr>
                <a:schemeClr val="accent2"/>
              </a:buClr>
              <a:buSzPct val="120000"/>
              <a:buFont typeface="Arial" panose="020B0604020202020204" pitchFamily="34" charset="0"/>
              <a:buChar char="•"/>
              <a:defRPr>
                <a:solidFill>
                  <a:schemeClr val="accent2"/>
                </a:solidFill>
              </a:defRPr>
            </a:lvl4pPr>
            <a:lvl5pPr marL="1735440" indent="-171450">
              <a:buClr>
                <a:schemeClr val="accent2"/>
              </a:buClr>
              <a:buSzPct val="120000"/>
              <a:buFont typeface="Arial" panose="020B0604020202020204" pitchFamily="34" charset="0"/>
              <a:buChar char="•"/>
              <a:defRPr>
                <a:solidFill>
                  <a:schemeClr val="accent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7">
            <a:extLst>
              <a:ext uri="{FF2B5EF4-FFF2-40B4-BE49-F238E27FC236}">
                <a16:creationId xmlns:a16="http://schemas.microsoft.com/office/drawing/2014/main" id="{3F74D6CA-803E-1D4F-A762-02CC5FF73C42}"/>
              </a:ext>
            </a:extLst>
          </p:cNvPr>
          <p:cNvSpPr>
            <a:spLocks noGrp="1"/>
          </p:cNvSpPr>
          <p:nvPr>
            <p:ph idx="1" hasCustomPrompt="1"/>
          </p:nvPr>
        </p:nvSpPr>
        <p:spPr>
          <a:xfrm>
            <a:off x="578840" y="1299029"/>
            <a:ext cx="1946646" cy="3155525"/>
          </a:xfrm>
          <a:prstGeom prst="rect">
            <a:avLst/>
          </a:prstGeom>
          <a:solidFill>
            <a:schemeClr val="bg2">
              <a:lumMod val="95000"/>
            </a:schemeClr>
          </a:solidFill>
        </p:spPr>
        <p:txBody>
          <a:bodyPr vert="horz" lIns="0" tIns="0" rIns="0" bIns="0" rtlCol="0">
            <a:normAutofit/>
          </a:bodyPr>
          <a:lstStyle>
            <a:lvl1pPr>
              <a:defRPr sz="800" i="1">
                <a:solidFill>
                  <a:schemeClr val="accent4"/>
                </a:solidFill>
              </a:defRPr>
            </a:lvl1pPr>
          </a:lstStyle>
          <a:p>
            <a:pPr lvl="0"/>
            <a:r>
              <a:rPr lang="en-GB" dirty="0"/>
              <a:t>click one of the icons to insert an element</a:t>
            </a:r>
            <a:endParaRPr lang="en-US" dirty="0"/>
          </a:p>
        </p:txBody>
      </p:sp>
      <p:sp>
        <p:nvSpPr>
          <p:cNvPr id="13" name="Text Placeholder 7">
            <a:extLst>
              <a:ext uri="{FF2B5EF4-FFF2-40B4-BE49-F238E27FC236}">
                <a16:creationId xmlns:a16="http://schemas.microsoft.com/office/drawing/2014/main" id="{0DA397BD-B1CD-4030-E9B6-DBBC2B2FA5E6}"/>
              </a:ext>
            </a:extLst>
          </p:cNvPr>
          <p:cNvSpPr>
            <a:spLocks noGrp="1"/>
          </p:cNvSpPr>
          <p:nvPr>
            <p:ph idx="18" hasCustomPrompt="1"/>
          </p:nvPr>
        </p:nvSpPr>
        <p:spPr>
          <a:xfrm>
            <a:off x="2544594" y="1299029"/>
            <a:ext cx="1946646" cy="3155525"/>
          </a:xfrm>
          <a:prstGeom prst="rect">
            <a:avLst/>
          </a:prstGeom>
          <a:solidFill>
            <a:schemeClr val="bg2">
              <a:lumMod val="95000"/>
            </a:schemeClr>
          </a:solidFill>
        </p:spPr>
        <p:txBody>
          <a:bodyPr vert="horz" lIns="0" tIns="0" rIns="0" bIns="0" rtlCol="0">
            <a:normAutofit/>
          </a:bodyPr>
          <a:lstStyle>
            <a:lvl1pPr>
              <a:defRPr sz="800" i="1">
                <a:solidFill>
                  <a:schemeClr val="accent4"/>
                </a:solidFill>
              </a:defRPr>
            </a:lvl1pPr>
          </a:lstStyle>
          <a:p>
            <a:pPr lvl="0"/>
            <a:r>
              <a:rPr lang="en-GB" dirty="0"/>
              <a:t>click one of the icons to insert an element</a:t>
            </a:r>
            <a:endParaRPr lang="en-US" dirty="0"/>
          </a:p>
        </p:txBody>
      </p:sp>
    </p:spTree>
    <p:extLst>
      <p:ext uri="{BB962C8B-B14F-4D97-AF65-F5344CB8AC3E}">
        <p14:creationId xmlns:p14="http://schemas.microsoft.com/office/powerpoint/2010/main" val="4182876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and Text Special">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45070FE-96FC-864C-8EFB-C1E17B14FDA6}"/>
              </a:ext>
            </a:extLst>
          </p:cNvPr>
          <p:cNvSpPr>
            <a:spLocks noGrp="1"/>
          </p:cNvSpPr>
          <p:nvPr>
            <p:ph type="sldNum" sz="quarter" idx="13"/>
          </p:nvPr>
        </p:nvSpPr>
        <p:spPr/>
        <p:txBody>
          <a:bodyPr/>
          <a:lstStyle>
            <a:lvl1pPr>
              <a:defRPr>
                <a:solidFill>
                  <a:schemeClr val="accent1"/>
                </a:solidFill>
              </a:defRPr>
            </a:lvl1pPr>
          </a:lstStyle>
          <a:p>
            <a:fld id="{29CAE5FC-86E1-1448-8EC3-A22E1B31C8C0}" type="slidenum">
              <a:rPr lang="it-IT" smtClean="0"/>
              <a:pPr/>
              <a:t>‹N°›</a:t>
            </a:fld>
            <a:endParaRPr lang="it-IT" dirty="0"/>
          </a:p>
        </p:txBody>
      </p:sp>
      <p:sp>
        <p:nvSpPr>
          <p:cNvPr id="8" name="Text Placeholder 7">
            <a:extLst>
              <a:ext uri="{FF2B5EF4-FFF2-40B4-BE49-F238E27FC236}">
                <a16:creationId xmlns:a16="http://schemas.microsoft.com/office/drawing/2014/main" id="{88488CF2-E389-8A4C-9F32-EBF4EC5DF94E}"/>
              </a:ext>
            </a:extLst>
          </p:cNvPr>
          <p:cNvSpPr>
            <a:spLocks noGrp="1"/>
          </p:cNvSpPr>
          <p:nvPr>
            <p:ph type="body" sz="quarter" idx="14" hasCustomPrompt="1"/>
          </p:nvPr>
        </p:nvSpPr>
        <p:spPr>
          <a:xfrm>
            <a:off x="4512214" y="1409221"/>
            <a:ext cx="3515912" cy="176298"/>
          </a:xfrm>
        </p:spPr>
        <p:txBody>
          <a:bodyPr>
            <a:noAutofit/>
          </a:bodyPr>
          <a:lstStyle>
            <a:lvl1pPr>
              <a:lnSpc>
                <a:spcPts val="1500"/>
              </a:lnSpc>
              <a:defRPr sz="1400" b="1" kern="0" spc="20" baseline="0">
                <a:solidFill>
                  <a:schemeClr val="accent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it-IT" noProof="0" dirty="0" err="1"/>
              <a:t>Lorem</a:t>
            </a:r>
            <a:r>
              <a:rPr lang="it-IT" noProof="0" dirty="0"/>
              <a:t> </a:t>
            </a:r>
            <a:r>
              <a:rPr lang="it-IT" noProof="0" dirty="0" err="1"/>
              <a:t>ipsum</a:t>
            </a:r>
            <a:r>
              <a:rPr lang="it-IT" noProof="0" dirty="0"/>
              <a:t> </a:t>
            </a:r>
            <a:r>
              <a:rPr lang="it-IT" noProof="0" dirty="0" err="1"/>
              <a:t>dolor</a:t>
            </a:r>
            <a:r>
              <a:rPr lang="it-IT" noProof="0" dirty="0"/>
              <a:t> </a:t>
            </a:r>
            <a:r>
              <a:rPr lang="it-IT" noProof="0" dirty="0" err="1"/>
              <a:t>sit</a:t>
            </a:r>
            <a:r>
              <a:rPr lang="it-IT" noProof="0" dirty="0"/>
              <a:t> </a:t>
            </a:r>
            <a:r>
              <a:rPr lang="it-IT" noProof="0" dirty="0" err="1"/>
              <a:t>amet</a:t>
            </a:r>
            <a:r>
              <a:rPr lang="it-IT" noProof="0" dirty="0"/>
              <a:t>.</a:t>
            </a:r>
          </a:p>
        </p:txBody>
      </p:sp>
      <p:sp>
        <p:nvSpPr>
          <p:cNvPr id="3" name="Title 2">
            <a:extLst>
              <a:ext uri="{FF2B5EF4-FFF2-40B4-BE49-F238E27FC236}">
                <a16:creationId xmlns:a16="http://schemas.microsoft.com/office/drawing/2014/main" id="{B1172D10-B5EB-E942-846E-11D7C755DF6B}"/>
              </a:ext>
            </a:extLst>
          </p:cNvPr>
          <p:cNvSpPr>
            <a:spLocks noGrp="1"/>
          </p:cNvSpPr>
          <p:nvPr>
            <p:ph type="title" hasCustomPrompt="1"/>
          </p:nvPr>
        </p:nvSpPr>
        <p:spPr>
          <a:xfrm>
            <a:off x="578839" y="522000"/>
            <a:ext cx="7449285" cy="583251"/>
          </a:xfrm>
        </p:spPr>
        <p:txBody>
          <a:bodyPr/>
          <a:lstStyle/>
          <a:p>
            <a:r>
              <a:rPr lang="en-GB" dirty="0"/>
              <a:t>CLICK TO EDIT MASTER TITLE STYLE</a:t>
            </a:r>
            <a:endParaRPr lang="en-US" dirty="0"/>
          </a:p>
        </p:txBody>
      </p:sp>
      <p:sp>
        <p:nvSpPr>
          <p:cNvPr id="12" name="Text Placeholder 7">
            <a:extLst>
              <a:ext uri="{FF2B5EF4-FFF2-40B4-BE49-F238E27FC236}">
                <a16:creationId xmlns:a16="http://schemas.microsoft.com/office/drawing/2014/main" id="{3F74D6CA-803E-1D4F-A762-02CC5FF73C42}"/>
              </a:ext>
            </a:extLst>
          </p:cNvPr>
          <p:cNvSpPr>
            <a:spLocks noGrp="1"/>
          </p:cNvSpPr>
          <p:nvPr>
            <p:ph idx="1" hasCustomPrompt="1"/>
          </p:nvPr>
        </p:nvSpPr>
        <p:spPr>
          <a:xfrm>
            <a:off x="578839" y="1299029"/>
            <a:ext cx="3724643" cy="1596571"/>
          </a:xfrm>
          <a:prstGeom prst="rect">
            <a:avLst/>
          </a:prstGeom>
          <a:solidFill>
            <a:schemeClr val="bg2">
              <a:lumMod val="95000"/>
            </a:schemeClr>
          </a:solidFill>
        </p:spPr>
        <p:txBody>
          <a:bodyPr vert="horz" lIns="0" tIns="0" rIns="0" bIns="0" rtlCol="0">
            <a:normAutofit/>
          </a:bodyPr>
          <a:lstStyle>
            <a:lvl1pPr>
              <a:defRPr sz="800" i="1">
                <a:solidFill>
                  <a:schemeClr val="accent4"/>
                </a:solidFill>
              </a:defRPr>
            </a:lvl1pPr>
          </a:lstStyle>
          <a:p>
            <a:pPr lvl="0"/>
            <a:r>
              <a:rPr lang="en-GB" dirty="0"/>
              <a:t>click one of the icons to insert an element</a:t>
            </a:r>
            <a:endParaRPr lang="en-US" dirty="0"/>
          </a:p>
        </p:txBody>
      </p:sp>
      <p:sp>
        <p:nvSpPr>
          <p:cNvPr id="9" name="Text Placeholder 7">
            <a:extLst>
              <a:ext uri="{FF2B5EF4-FFF2-40B4-BE49-F238E27FC236}">
                <a16:creationId xmlns:a16="http://schemas.microsoft.com/office/drawing/2014/main" id="{55D81D3F-B8FC-5DA5-EF02-B6AE745B81A5}"/>
              </a:ext>
            </a:extLst>
          </p:cNvPr>
          <p:cNvSpPr>
            <a:spLocks noGrp="1"/>
          </p:cNvSpPr>
          <p:nvPr>
            <p:ph idx="17" hasCustomPrompt="1"/>
          </p:nvPr>
        </p:nvSpPr>
        <p:spPr>
          <a:xfrm>
            <a:off x="4303482" y="2895600"/>
            <a:ext cx="3724643" cy="1596571"/>
          </a:xfrm>
          <a:prstGeom prst="rect">
            <a:avLst/>
          </a:prstGeom>
          <a:solidFill>
            <a:schemeClr val="bg2">
              <a:lumMod val="95000"/>
            </a:schemeClr>
          </a:solidFill>
        </p:spPr>
        <p:txBody>
          <a:bodyPr vert="horz" lIns="0" tIns="0" rIns="0" bIns="0" rtlCol="0">
            <a:normAutofit/>
          </a:bodyPr>
          <a:lstStyle>
            <a:lvl1pPr>
              <a:defRPr sz="800" i="1">
                <a:solidFill>
                  <a:schemeClr val="accent4"/>
                </a:solidFill>
              </a:defRPr>
            </a:lvl1pPr>
          </a:lstStyle>
          <a:p>
            <a:pPr lvl="0"/>
            <a:r>
              <a:rPr lang="en-GB" dirty="0"/>
              <a:t>click one of the icons to insert an element</a:t>
            </a:r>
            <a:endParaRPr lang="en-US" dirty="0"/>
          </a:p>
        </p:txBody>
      </p:sp>
      <p:sp>
        <p:nvSpPr>
          <p:cNvPr id="14" name="Text Placeholder 5">
            <a:extLst>
              <a:ext uri="{FF2B5EF4-FFF2-40B4-BE49-F238E27FC236}">
                <a16:creationId xmlns:a16="http://schemas.microsoft.com/office/drawing/2014/main" id="{7CEFC3EB-2DDF-E0AD-B557-E9F8C09F8CDD}"/>
              </a:ext>
            </a:extLst>
          </p:cNvPr>
          <p:cNvSpPr>
            <a:spLocks noGrp="1"/>
          </p:cNvSpPr>
          <p:nvPr>
            <p:ph type="body" sz="quarter" idx="22" hasCustomPrompt="1"/>
          </p:nvPr>
        </p:nvSpPr>
        <p:spPr>
          <a:xfrm>
            <a:off x="4512213" y="1681000"/>
            <a:ext cx="3515912" cy="1020822"/>
          </a:xfrm>
        </p:spPr>
        <p:txBody>
          <a:bodyPr>
            <a:noAutofit/>
          </a:bodyPr>
          <a:lstStyle>
            <a:lvl1pPr marL="0" indent="0">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15" name="Text Placeholder 7">
            <a:extLst>
              <a:ext uri="{FF2B5EF4-FFF2-40B4-BE49-F238E27FC236}">
                <a16:creationId xmlns:a16="http://schemas.microsoft.com/office/drawing/2014/main" id="{71FED65D-5255-E5C5-3F43-7383527D8233}"/>
              </a:ext>
            </a:extLst>
          </p:cNvPr>
          <p:cNvSpPr>
            <a:spLocks noGrp="1"/>
          </p:cNvSpPr>
          <p:nvPr>
            <p:ph type="body" sz="quarter" idx="23" hasCustomPrompt="1"/>
          </p:nvPr>
        </p:nvSpPr>
        <p:spPr>
          <a:xfrm>
            <a:off x="578840" y="3068941"/>
            <a:ext cx="3515912" cy="176298"/>
          </a:xfrm>
        </p:spPr>
        <p:txBody>
          <a:bodyPr>
            <a:noAutofit/>
          </a:bodyPr>
          <a:lstStyle>
            <a:lvl1pPr algn="r">
              <a:lnSpc>
                <a:spcPts val="1500"/>
              </a:lnSpc>
              <a:defRPr sz="1400" b="1" kern="0" spc="20" baseline="0">
                <a:solidFill>
                  <a:schemeClr val="accent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it-IT" noProof="0" dirty="0" err="1"/>
              <a:t>Lorem</a:t>
            </a:r>
            <a:r>
              <a:rPr lang="it-IT" noProof="0" dirty="0"/>
              <a:t> </a:t>
            </a:r>
            <a:r>
              <a:rPr lang="it-IT" noProof="0" dirty="0" err="1"/>
              <a:t>ipsum</a:t>
            </a:r>
            <a:r>
              <a:rPr lang="it-IT" noProof="0" dirty="0"/>
              <a:t> </a:t>
            </a:r>
            <a:r>
              <a:rPr lang="it-IT" noProof="0" dirty="0" err="1"/>
              <a:t>dolor</a:t>
            </a:r>
            <a:r>
              <a:rPr lang="it-IT" noProof="0" dirty="0"/>
              <a:t> </a:t>
            </a:r>
            <a:r>
              <a:rPr lang="it-IT" noProof="0" dirty="0" err="1"/>
              <a:t>sit</a:t>
            </a:r>
            <a:r>
              <a:rPr lang="it-IT" noProof="0" dirty="0"/>
              <a:t> </a:t>
            </a:r>
            <a:r>
              <a:rPr lang="it-IT" noProof="0" dirty="0" err="1"/>
              <a:t>amet</a:t>
            </a:r>
            <a:r>
              <a:rPr lang="it-IT" noProof="0" dirty="0"/>
              <a:t>.</a:t>
            </a:r>
          </a:p>
        </p:txBody>
      </p:sp>
      <p:sp>
        <p:nvSpPr>
          <p:cNvPr id="16" name="Text Placeholder 5">
            <a:extLst>
              <a:ext uri="{FF2B5EF4-FFF2-40B4-BE49-F238E27FC236}">
                <a16:creationId xmlns:a16="http://schemas.microsoft.com/office/drawing/2014/main" id="{8DC7EF0C-B682-821D-4C1E-A19A9B63A94D}"/>
              </a:ext>
            </a:extLst>
          </p:cNvPr>
          <p:cNvSpPr>
            <a:spLocks noGrp="1"/>
          </p:cNvSpPr>
          <p:nvPr>
            <p:ph type="body" sz="quarter" idx="24" hasCustomPrompt="1"/>
          </p:nvPr>
        </p:nvSpPr>
        <p:spPr>
          <a:xfrm>
            <a:off x="578839" y="3340720"/>
            <a:ext cx="3515912" cy="1020822"/>
          </a:xfrm>
        </p:spPr>
        <p:txBody>
          <a:bodyPr>
            <a:noAutofit/>
          </a:bodyPr>
          <a:lstStyle>
            <a:lvl1pPr marL="0" indent="0" algn="r">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Tree>
    <p:extLst>
      <p:ext uri="{BB962C8B-B14F-4D97-AF65-F5344CB8AC3E}">
        <p14:creationId xmlns:p14="http://schemas.microsoft.com/office/powerpoint/2010/main" val="936839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ne Column Text">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45070FE-96FC-864C-8EFB-C1E17B14FDA6}"/>
              </a:ext>
            </a:extLst>
          </p:cNvPr>
          <p:cNvSpPr>
            <a:spLocks noGrp="1"/>
          </p:cNvSpPr>
          <p:nvPr>
            <p:ph type="sldNum" sz="quarter" idx="13"/>
          </p:nvPr>
        </p:nvSpPr>
        <p:spPr/>
        <p:txBody>
          <a:bodyPr/>
          <a:lstStyle>
            <a:lvl1pPr>
              <a:defRPr>
                <a:solidFill>
                  <a:schemeClr val="accent1"/>
                </a:solidFill>
              </a:defRPr>
            </a:lvl1pPr>
          </a:lstStyle>
          <a:p>
            <a:fld id="{29CAE5FC-86E1-1448-8EC3-A22E1B31C8C0}" type="slidenum">
              <a:rPr lang="it-IT" smtClean="0"/>
              <a:pPr/>
              <a:t>‹N°›</a:t>
            </a:fld>
            <a:endParaRPr lang="it-IT" dirty="0"/>
          </a:p>
        </p:txBody>
      </p:sp>
      <p:sp>
        <p:nvSpPr>
          <p:cNvPr id="8" name="Text Placeholder 7">
            <a:extLst>
              <a:ext uri="{FF2B5EF4-FFF2-40B4-BE49-F238E27FC236}">
                <a16:creationId xmlns:a16="http://schemas.microsoft.com/office/drawing/2014/main" id="{88488CF2-E389-8A4C-9F32-EBF4EC5DF94E}"/>
              </a:ext>
            </a:extLst>
          </p:cNvPr>
          <p:cNvSpPr>
            <a:spLocks noGrp="1"/>
          </p:cNvSpPr>
          <p:nvPr>
            <p:ph type="body" sz="quarter" idx="14" hasCustomPrompt="1"/>
          </p:nvPr>
        </p:nvSpPr>
        <p:spPr>
          <a:xfrm>
            <a:off x="578841" y="1409220"/>
            <a:ext cx="2994869" cy="432821"/>
          </a:xfrm>
        </p:spPr>
        <p:txBody>
          <a:bodyPr>
            <a:noAutofit/>
          </a:bodyPr>
          <a:lstStyle>
            <a:lvl1pPr>
              <a:lnSpc>
                <a:spcPts val="1500"/>
              </a:lnSpc>
              <a:defRPr sz="1400" b="1" kern="0" spc="20" baseline="0">
                <a:solidFill>
                  <a:schemeClr val="accent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it-IT" noProof="0" dirty="0" err="1"/>
              <a:t>Lorem</a:t>
            </a:r>
            <a:r>
              <a:rPr lang="it-IT" noProof="0" dirty="0"/>
              <a:t> </a:t>
            </a:r>
            <a:r>
              <a:rPr lang="it-IT" noProof="0" dirty="0" err="1"/>
              <a:t>ipsum</a:t>
            </a:r>
            <a:r>
              <a:rPr lang="it-IT" noProof="0" dirty="0"/>
              <a:t> </a:t>
            </a:r>
            <a:r>
              <a:rPr lang="it-IT" noProof="0" dirty="0" err="1"/>
              <a:t>dolor</a:t>
            </a:r>
            <a:r>
              <a:rPr lang="it-IT" noProof="0" dirty="0"/>
              <a:t> </a:t>
            </a:r>
            <a:r>
              <a:rPr lang="it-IT" noProof="0" dirty="0" err="1"/>
              <a:t>sit</a:t>
            </a:r>
            <a:r>
              <a:rPr lang="it-IT" noProof="0" dirty="0"/>
              <a:t> </a:t>
            </a:r>
            <a:r>
              <a:rPr lang="it-IT" noProof="0" dirty="0" err="1"/>
              <a:t>amet</a:t>
            </a:r>
            <a:endParaRPr lang="it-IT" noProof="0" dirty="0"/>
          </a:p>
        </p:txBody>
      </p:sp>
      <p:sp>
        <p:nvSpPr>
          <p:cNvPr id="3" name="Title 2">
            <a:extLst>
              <a:ext uri="{FF2B5EF4-FFF2-40B4-BE49-F238E27FC236}">
                <a16:creationId xmlns:a16="http://schemas.microsoft.com/office/drawing/2014/main" id="{B1172D10-B5EB-E942-846E-11D7C755DF6B}"/>
              </a:ext>
            </a:extLst>
          </p:cNvPr>
          <p:cNvSpPr>
            <a:spLocks noGrp="1"/>
          </p:cNvSpPr>
          <p:nvPr>
            <p:ph type="title" hasCustomPrompt="1"/>
          </p:nvPr>
        </p:nvSpPr>
        <p:spPr>
          <a:xfrm>
            <a:off x="578839" y="522000"/>
            <a:ext cx="8271545" cy="583251"/>
          </a:xfrm>
        </p:spPr>
        <p:txBody>
          <a:bodyPr/>
          <a:lstStyle/>
          <a:p>
            <a:r>
              <a:rPr lang="en-GB" dirty="0"/>
              <a:t>CLICK TO EDIT MASTER TITLE STYLE</a:t>
            </a:r>
            <a:endParaRPr lang="en-US" dirty="0"/>
          </a:p>
        </p:txBody>
      </p:sp>
      <p:sp>
        <p:nvSpPr>
          <p:cNvPr id="9" name="Text Placeholder 8">
            <a:extLst>
              <a:ext uri="{FF2B5EF4-FFF2-40B4-BE49-F238E27FC236}">
                <a16:creationId xmlns:a16="http://schemas.microsoft.com/office/drawing/2014/main" id="{80EC26C9-3F09-D34E-94B0-FF161A79BA00}"/>
              </a:ext>
            </a:extLst>
          </p:cNvPr>
          <p:cNvSpPr>
            <a:spLocks noGrp="1"/>
          </p:cNvSpPr>
          <p:nvPr>
            <p:ph type="body" sz="quarter" idx="15"/>
          </p:nvPr>
        </p:nvSpPr>
        <p:spPr>
          <a:xfrm>
            <a:off x="3791823" y="1409220"/>
            <a:ext cx="5058562" cy="3181435"/>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7">
            <a:extLst>
              <a:ext uri="{FF2B5EF4-FFF2-40B4-BE49-F238E27FC236}">
                <a16:creationId xmlns:a16="http://schemas.microsoft.com/office/drawing/2014/main" id="{98C1162D-35FB-BE46-A7B0-05857DC13D71}"/>
              </a:ext>
            </a:extLst>
          </p:cNvPr>
          <p:cNvSpPr>
            <a:spLocks noGrp="1"/>
          </p:cNvSpPr>
          <p:nvPr>
            <p:ph type="body" sz="quarter" idx="16" hasCustomPrompt="1"/>
          </p:nvPr>
        </p:nvSpPr>
        <p:spPr>
          <a:xfrm>
            <a:off x="578840" y="1867209"/>
            <a:ext cx="2994869" cy="1974949"/>
          </a:xfrm>
        </p:spPr>
        <p:txBody>
          <a:bodyPr>
            <a:noAutofit/>
          </a:bodyPr>
          <a:lstStyle>
            <a:lvl1pPr>
              <a:lnSpc>
                <a:spcPts val="1400"/>
              </a:lnSpc>
              <a:defRPr sz="1200" b="0" kern="0" spc="20" baseline="0">
                <a:solidFill>
                  <a:schemeClr val="accent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it-IT" noProof="0" dirty="0" err="1"/>
              <a:t>Lorem</a:t>
            </a:r>
            <a:r>
              <a:rPr lang="it-IT" noProof="0" dirty="0"/>
              <a:t> </a:t>
            </a:r>
            <a:r>
              <a:rPr lang="it-IT" noProof="0" dirty="0" err="1"/>
              <a:t>ipsum</a:t>
            </a:r>
            <a:r>
              <a:rPr lang="it-IT" noProof="0" dirty="0"/>
              <a:t> </a:t>
            </a:r>
            <a:r>
              <a:rPr lang="it-IT" noProof="0" dirty="0" err="1"/>
              <a:t>dolor</a:t>
            </a:r>
            <a:r>
              <a:rPr lang="it-IT" noProof="0" dirty="0"/>
              <a:t> </a:t>
            </a:r>
            <a:r>
              <a:rPr lang="it-IT" noProof="0" dirty="0" err="1"/>
              <a:t>sit</a:t>
            </a:r>
            <a:r>
              <a:rPr lang="it-IT" noProof="0" dirty="0"/>
              <a:t> </a:t>
            </a:r>
            <a:r>
              <a:rPr lang="it-IT" noProof="0" dirty="0" err="1"/>
              <a:t>amet</a:t>
            </a:r>
            <a:r>
              <a:rPr lang="it-IT" noProof="0" dirty="0"/>
              <a:t>.</a:t>
            </a:r>
          </a:p>
        </p:txBody>
      </p:sp>
    </p:spTree>
    <p:extLst>
      <p:ext uri="{BB962C8B-B14F-4D97-AF65-F5344CB8AC3E}">
        <p14:creationId xmlns:p14="http://schemas.microsoft.com/office/powerpoint/2010/main" val="3366923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One Column Text">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45070FE-96FC-864C-8EFB-C1E17B14FDA6}"/>
              </a:ext>
            </a:extLst>
          </p:cNvPr>
          <p:cNvSpPr>
            <a:spLocks noGrp="1"/>
          </p:cNvSpPr>
          <p:nvPr>
            <p:ph type="sldNum" sz="quarter" idx="13"/>
          </p:nvPr>
        </p:nvSpPr>
        <p:spPr/>
        <p:txBody>
          <a:bodyPr/>
          <a:lstStyle>
            <a:lvl1pPr>
              <a:defRPr>
                <a:solidFill>
                  <a:schemeClr val="accent1"/>
                </a:solidFill>
              </a:defRPr>
            </a:lvl1pPr>
          </a:lstStyle>
          <a:p>
            <a:fld id="{29CAE5FC-86E1-1448-8EC3-A22E1B31C8C0}" type="slidenum">
              <a:rPr lang="it-IT" smtClean="0"/>
              <a:pPr/>
              <a:t>‹N°›</a:t>
            </a:fld>
            <a:endParaRPr lang="it-IT" dirty="0"/>
          </a:p>
        </p:txBody>
      </p:sp>
      <p:sp>
        <p:nvSpPr>
          <p:cNvPr id="8" name="Text Placeholder 7">
            <a:extLst>
              <a:ext uri="{FF2B5EF4-FFF2-40B4-BE49-F238E27FC236}">
                <a16:creationId xmlns:a16="http://schemas.microsoft.com/office/drawing/2014/main" id="{88488CF2-E389-8A4C-9F32-EBF4EC5DF94E}"/>
              </a:ext>
            </a:extLst>
          </p:cNvPr>
          <p:cNvSpPr>
            <a:spLocks noGrp="1"/>
          </p:cNvSpPr>
          <p:nvPr>
            <p:ph type="body" sz="quarter" idx="14" hasCustomPrompt="1"/>
          </p:nvPr>
        </p:nvSpPr>
        <p:spPr>
          <a:xfrm>
            <a:off x="578841" y="1409220"/>
            <a:ext cx="2994869" cy="432821"/>
          </a:xfrm>
        </p:spPr>
        <p:txBody>
          <a:bodyPr>
            <a:noAutofit/>
          </a:bodyPr>
          <a:lstStyle>
            <a:lvl1pPr>
              <a:lnSpc>
                <a:spcPts val="1500"/>
              </a:lnSpc>
              <a:defRPr sz="1400" b="1" kern="0" spc="20" baseline="0">
                <a:solidFill>
                  <a:schemeClr val="accent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it-IT" noProof="0" dirty="0" err="1"/>
              <a:t>Lorem</a:t>
            </a:r>
            <a:r>
              <a:rPr lang="it-IT" noProof="0" dirty="0"/>
              <a:t> </a:t>
            </a:r>
            <a:r>
              <a:rPr lang="it-IT" noProof="0" dirty="0" err="1"/>
              <a:t>ipsum</a:t>
            </a:r>
            <a:r>
              <a:rPr lang="it-IT" noProof="0" dirty="0"/>
              <a:t> </a:t>
            </a:r>
            <a:r>
              <a:rPr lang="it-IT" noProof="0" dirty="0" err="1"/>
              <a:t>dolor</a:t>
            </a:r>
            <a:r>
              <a:rPr lang="it-IT" noProof="0" dirty="0"/>
              <a:t> </a:t>
            </a:r>
            <a:r>
              <a:rPr lang="it-IT" noProof="0" dirty="0" err="1"/>
              <a:t>sit</a:t>
            </a:r>
            <a:r>
              <a:rPr lang="it-IT" noProof="0" dirty="0"/>
              <a:t> </a:t>
            </a:r>
            <a:r>
              <a:rPr lang="it-IT" noProof="0" dirty="0" err="1"/>
              <a:t>amet</a:t>
            </a:r>
            <a:endParaRPr lang="it-IT" noProof="0" dirty="0"/>
          </a:p>
        </p:txBody>
      </p:sp>
      <p:sp>
        <p:nvSpPr>
          <p:cNvPr id="3" name="Title 2">
            <a:extLst>
              <a:ext uri="{FF2B5EF4-FFF2-40B4-BE49-F238E27FC236}">
                <a16:creationId xmlns:a16="http://schemas.microsoft.com/office/drawing/2014/main" id="{B1172D10-B5EB-E942-846E-11D7C755DF6B}"/>
              </a:ext>
            </a:extLst>
          </p:cNvPr>
          <p:cNvSpPr>
            <a:spLocks noGrp="1"/>
          </p:cNvSpPr>
          <p:nvPr>
            <p:ph type="title" hasCustomPrompt="1"/>
          </p:nvPr>
        </p:nvSpPr>
        <p:spPr>
          <a:xfrm>
            <a:off x="578839" y="522000"/>
            <a:ext cx="7675927" cy="492751"/>
          </a:xfrm>
        </p:spPr>
        <p:txBody>
          <a:bodyPr/>
          <a:lstStyle/>
          <a:p>
            <a:r>
              <a:rPr lang="en-GB" dirty="0"/>
              <a:t>CLICK TO EDIT MASTER TITLE STYLE</a:t>
            </a:r>
            <a:endParaRPr lang="en-US" dirty="0"/>
          </a:p>
        </p:txBody>
      </p:sp>
      <p:sp>
        <p:nvSpPr>
          <p:cNvPr id="10" name="Text Placeholder 7">
            <a:extLst>
              <a:ext uri="{FF2B5EF4-FFF2-40B4-BE49-F238E27FC236}">
                <a16:creationId xmlns:a16="http://schemas.microsoft.com/office/drawing/2014/main" id="{98C1162D-35FB-BE46-A7B0-05857DC13D71}"/>
              </a:ext>
            </a:extLst>
          </p:cNvPr>
          <p:cNvSpPr>
            <a:spLocks noGrp="1"/>
          </p:cNvSpPr>
          <p:nvPr>
            <p:ph type="body" sz="quarter" idx="16" hasCustomPrompt="1"/>
          </p:nvPr>
        </p:nvSpPr>
        <p:spPr>
          <a:xfrm>
            <a:off x="578840" y="1867209"/>
            <a:ext cx="2994869" cy="1974949"/>
          </a:xfrm>
        </p:spPr>
        <p:txBody>
          <a:bodyPr>
            <a:noAutofit/>
          </a:bodyPr>
          <a:lstStyle>
            <a:lvl1pPr>
              <a:lnSpc>
                <a:spcPts val="1400"/>
              </a:lnSpc>
              <a:defRPr sz="1200" b="0" kern="0" spc="20" baseline="0">
                <a:solidFill>
                  <a:schemeClr val="accent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it-IT" noProof="0" dirty="0" err="1"/>
              <a:t>Lorem</a:t>
            </a:r>
            <a:r>
              <a:rPr lang="it-IT" noProof="0" dirty="0"/>
              <a:t> </a:t>
            </a:r>
            <a:r>
              <a:rPr lang="it-IT" noProof="0" dirty="0" err="1"/>
              <a:t>ipsum</a:t>
            </a:r>
            <a:r>
              <a:rPr lang="it-IT" noProof="0" dirty="0"/>
              <a:t> </a:t>
            </a:r>
            <a:r>
              <a:rPr lang="it-IT" noProof="0" dirty="0" err="1"/>
              <a:t>dolor</a:t>
            </a:r>
            <a:r>
              <a:rPr lang="it-IT" noProof="0" dirty="0"/>
              <a:t> </a:t>
            </a:r>
            <a:r>
              <a:rPr lang="it-IT" noProof="0" dirty="0" err="1"/>
              <a:t>sit</a:t>
            </a:r>
            <a:r>
              <a:rPr lang="it-IT" noProof="0" dirty="0"/>
              <a:t> </a:t>
            </a:r>
            <a:r>
              <a:rPr lang="it-IT" noProof="0" dirty="0" err="1"/>
              <a:t>amet</a:t>
            </a:r>
            <a:r>
              <a:rPr lang="it-IT" noProof="0" dirty="0"/>
              <a:t>.</a:t>
            </a:r>
          </a:p>
        </p:txBody>
      </p:sp>
      <p:sp>
        <p:nvSpPr>
          <p:cNvPr id="11" name="Text Placeholder 7">
            <a:extLst>
              <a:ext uri="{FF2B5EF4-FFF2-40B4-BE49-F238E27FC236}">
                <a16:creationId xmlns:a16="http://schemas.microsoft.com/office/drawing/2014/main" id="{75DDBC7D-A6F6-A045-A6B2-0E18A111F2C5}"/>
              </a:ext>
            </a:extLst>
          </p:cNvPr>
          <p:cNvSpPr>
            <a:spLocks noGrp="1"/>
          </p:cNvSpPr>
          <p:nvPr>
            <p:ph idx="1" hasCustomPrompt="1"/>
          </p:nvPr>
        </p:nvSpPr>
        <p:spPr>
          <a:xfrm>
            <a:off x="4328720" y="1077401"/>
            <a:ext cx="1896743" cy="1872487"/>
          </a:xfrm>
          <a:prstGeom prst="rect">
            <a:avLst/>
          </a:prstGeom>
          <a:solidFill>
            <a:schemeClr val="bg2">
              <a:lumMod val="95000"/>
            </a:schemeClr>
          </a:solidFill>
        </p:spPr>
        <p:txBody>
          <a:bodyPr vert="horz" lIns="0" tIns="0" rIns="0" bIns="0" rtlCol="0">
            <a:noAutofit/>
          </a:bodyPr>
          <a:lstStyle>
            <a:lvl1pPr>
              <a:defRPr sz="800" i="1">
                <a:solidFill>
                  <a:schemeClr val="accent4"/>
                </a:solidFill>
              </a:defRPr>
            </a:lvl1pPr>
          </a:lstStyle>
          <a:p>
            <a:pPr lvl="0"/>
            <a:r>
              <a:rPr lang="en-GB" dirty="0"/>
              <a:t>click one of the icons to insert an element</a:t>
            </a:r>
            <a:endParaRPr lang="en-US" dirty="0"/>
          </a:p>
        </p:txBody>
      </p:sp>
      <p:sp>
        <p:nvSpPr>
          <p:cNvPr id="12" name="Text Placeholder 5">
            <a:extLst>
              <a:ext uri="{FF2B5EF4-FFF2-40B4-BE49-F238E27FC236}">
                <a16:creationId xmlns:a16="http://schemas.microsoft.com/office/drawing/2014/main" id="{481A6432-3990-644C-8FFE-3268125B455E}"/>
              </a:ext>
            </a:extLst>
          </p:cNvPr>
          <p:cNvSpPr>
            <a:spLocks noGrp="1"/>
          </p:cNvSpPr>
          <p:nvPr>
            <p:ph type="body" sz="quarter" idx="21" hasCustomPrompt="1"/>
          </p:nvPr>
        </p:nvSpPr>
        <p:spPr>
          <a:xfrm>
            <a:off x="4512862" y="3012538"/>
            <a:ext cx="1594323" cy="1374904"/>
          </a:xfrm>
        </p:spPr>
        <p:txBody>
          <a:bodyPr>
            <a:noAutofit/>
          </a:bodyPr>
          <a:lstStyle>
            <a:lvl1pPr marL="0" indent="0">
              <a:lnSpc>
                <a:spcPts val="1200"/>
              </a:lnSpc>
              <a:spcBef>
                <a:spcPts val="0"/>
              </a:spcBef>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14" name="Text Placeholder 7">
            <a:extLst>
              <a:ext uri="{FF2B5EF4-FFF2-40B4-BE49-F238E27FC236}">
                <a16:creationId xmlns:a16="http://schemas.microsoft.com/office/drawing/2014/main" id="{FD6A78D7-E4C9-7D4A-85AB-919AEA3981AC}"/>
              </a:ext>
            </a:extLst>
          </p:cNvPr>
          <p:cNvSpPr>
            <a:spLocks noGrp="1"/>
          </p:cNvSpPr>
          <p:nvPr>
            <p:ph idx="26" hasCustomPrompt="1"/>
          </p:nvPr>
        </p:nvSpPr>
        <p:spPr>
          <a:xfrm>
            <a:off x="6358024" y="1077401"/>
            <a:ext cx="1896743" cy="1872487"/>
          </a:xfrm>
          <a:prstGeom prst="rect">
            <a:avLst/>
          </a:prstGeom>
          <a:solidFill>
            <a:schemeClr val="bg2">
              <a:lumMod val="95000"/>
            </a:schemeClr>
          </a:solidFill>
        </p:spPr>
        <p:txBody>
          <a:bodyPr vert="horz" lIns="0" tIns="0" rIns="0" bIns="0" rtlCol="0">
            <a:noAutofit/>
          </a:bodyPr>
          <a:lstStyle>
            <a:lvl1pPr>
              <a:defRPr sz="800" i="1">
                <a:solidFill>
                  <a:schemeClr val="accent4"/>
                </a:solidFill>
              </a:defRPr>
            </a:lvl1pPr>
          </a:lstStyle>
          <a:p>
            <a:pPr lvl="0"/>
            <a:r>
              <a:rPr lang="en-GB" dirty="0"/>
              <a:t>click one of the icons to insert an element</a:t>
            </a:r>
            <a:endParaRPr lang="en-US" dirty="0"/>
          </a:p>
        </p:txBody>
      </p:sp>
      <p:sp>
        <p:nvSpPr>
          <p:cNvPr id="15" name="Text Placeholder 5">
            <a:extLst>
              <a:ext uri="{FF2B5EF4-FFF2-40B4-BE49-F238E27FC236}">
                <a16:creationId xmlns:a16="http://schemas.microsoft.com/office/drawing/2014/main" id="{443360F8-C1BD-5949-90A6-727770BFEDB2}"/>
              </a:ext>
            </a:extLst>
          </p:cNvPr>
          <p:cNvSpPr>
            <a:spLocks noGrp="1"/>
          </p:cNvSpPr>
          <p:nvPr>
            <p:ph type="body" sz="quarter" idx="27" hasCustomPrompt="1"/>
          </p:nvPr>
        </p:nvSpPr>
        <p:spPr>
          <a:xfrm>
            <a:off x="6517831" y="3012538"/>
            <a:ext cx="1594323" cy="1374904"/>
          </a:xfrm>
        </p:spPr>
        <p:txBody>
          <a:bodyPr>
            <a:noAutofit/>
          </a:bodyPr>
          <a:lstStyle>
            <a:lvl1pPr marL="0" indent="0">
              <a:lnSpc>
                <a:spcPts val="1200"/>
              </a:lnSpc>
              <a:spcBef>
                <a:spcPts val="0"/>
              </a:spcBef>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Tree>
    <p:extLst>
      <p:ext uri="{BB962C8B-B14F-4D97-AF65-F5344CB8AC3E}">
        <p14:creationId xmlns:p14="http://schemas.microsoft.com/office/powerpoint/2010/main" val="651471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One Column Text">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45070FE-96FC-864C-8EFB-C1E17B14FDA6}"/>
              </a:ext>
            </a:extLst>
          </p:cNvPr>
          <p:cNvSpPr>
            <a:spLocks noGrp="1"/>
          </p:cNvSpPr>
          <p:nvPr>
            <p:ph type="sldNum" sz="quarter" idx="13"/>
          </p:nvPr>
        </p:nvSpPr>
        <p:spPr/>
        <p:txBody>
          <a:bodyPr/>
          <a:lstStyle>
            <a:lvl1pPr>
              <a:defRPr>
                <a:solidFill>
                  <a:schemeClr val="accent1"/>
                </a:solidFill>
              </a:defRPr>
            </a:lvl1pPr>
          </a:lstStyle>
          <a:p>
            <a:fld id="{29CAE5FC-86E1-1448-8EC3-A22E1B31C8C0}" type="slidenum">
              <a:rPr lang="it-IT" smtClean="0"/>
              <a:pPr/>
              <a:t>‹N°›</a:t>
            </a:fld>
            <a:endParaRPr lang="it-IT" dirty="0"/>
          </a:p>
        </p:txBody>
      </p:sp>
      <p:sp>
        <p:nvSpPr>
          <p:cNvPr id="8" name="Text Placeholder 7">
            <a:extLst>
              <a:ext uri="{FF2B5EF4-FFF2-40B4-BE49-F238E27FC236}">
                <a16:creationId xmlns:a16="http://schemas.microsoft.com/office/drawing/2014/main" id="{88488CF2-E389-8A4C-9F32-EBF4EC5DF94E}"/>
              </a:ext>
            </a:extLst>
          </p:cNvPr>
          <p:cNvSpPr>
            <a:spLocks noGrp="1"/>
          </p:cNvSpPr>
          <p:nvPr>
            <p:ph type="body" sz="quarter" idx="14" hasCustomPrompt="1"/>
          </p:nvPr>
        </p:nvSpPr>
        <p:spPr>
          <a:xfrm>
            <a:off x="578841" y="1409220"/>
            <a:ext cx="1649587" cy="432821"/>
          </a:xfrm>
        </p:spPr>
        <p:txBody>
          <a:bodyPr>
            <a:noAutofit/>
          </a:bodyPr>
          <a:lstStyle>
            <a:lvl1pPr>
              <a:lnSpc>
                <a:spcPts val="1500"/>
              </a:lnSpc>
              <a:defRPr sz="1400" b="1" kern="0" spc="20" baseline="0">
                <a:solidFill>
                  <a:schemeClr val="accent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it-IT" noProof="0" dirty="0" err="1"/>
              <a:t>Lorem</a:t>
            </a:r>
            <a:r>
              <a:rPr lang="it-IT" noProof="0" dirty="0"/>
              <a:t> </a:t>
            </a:r>
            <a:r>
              <a:rPr lang="it-IT" noProof="0" dirty="0" err="1"/>
              <a:t>ipsum</a:t>
            </a:r>
            <a:r>
              <a:rPr lang="it-IT" noProof="0" dirty="0"/>
              <a:t> </a:t>
            </a:r>
            <a:r>
              <a:rPr lang="it-IT" noProof="0" dirty="0" err="1"/>
              <a:t>dolor</a:t>
            </a:r>
            <a:r>
              <a:rPr lang="it-IT" noProof="0" dirty="0"/>
              <a:t> </a:t>
            </a:r>
            <a:r>
              <a:rPr lang="it-IT" noProof="0" dirty="0" err="1"/>
              <a:t>sit</a:t>
            </a:r>
            <a:r>
              <a:rPr lang="it-IT" noProof="0" dirty="0"/>
              <a:t> </a:t>
            </a:r>
            <a:r>
              <a:rPr lang="it-IT" noProof="0" dirty="0" err="1"/>
              <a:t>amet</a:t>
            </a:r>
            <a:endParaRPr lang="it-IT" noProof="0" dirty="0"/>
          </a:p>
        </p:txBody>
      </p:sp>
      <p:sp>
        <p:nvSpPr>
          <p:cNvPr id="3" name="Title 2">
            <a:extLst>
              <a:ext uri="{FF2B5EF4-FFF2-40B4-BE49-F238E27FC236}">
                <a16:creationId xmlns:a16="http://schemas.microsoft.com/office/drawing/2014/main" id="{B1172D10-B5EB-E942-846E-11D7C755DF6B}"/>
              </a:ext>
            </a:extLst>
          </p:cNvPr>
          <p:cNvSpPr>
            <a:spLocks noGrp="1"/>
          </p:cNvSpPr>
          <p:nvPr>
            <p:ph type="title" hasCustomPrompt="1"/>
          </p:nvPr>
        </p:nvSpPr>
        <p:spPr>
          <a:xfrm>
            <a:off x="578839" y="522000"/>
            <a:ext cx="7986321" cy="455477"/>
          </a:xfrm>
        </p:spPr>
        <p:txBody>
          <a:bodyPr/>
          <a:lstStyle/>
          <a:p>
            <a:r>
              <a:rPr lang="en-GB" dirty="0"/>
              <a:t>CLICK TO EDIT MASTER TITLE STYLE</a:t>
            </a:r>
            <a:endParaRPr lang="en-US" dirty="0"/>
          </a:p>
        </p:txBody>
      </p:sp>
      <p:sp>
        <p:nvSpPr>
          <p:cNvPr id="10" name="Text Placeholder 7">
            <a:extLst>
              <a:ext uri="{FF2B5EF4-FFF2-40B4-BE49-F238E27FC236}">
                <a16:creationId xmlns:a16="http://schemas.microsoft.com/office/drawing/2014/main" id="{98C1162D-35FB-BE46-A7B0-05857DC13D71}"/>
              </a:ext>
            </a:extLst>
          </p:cNvPr>
          <p:cNvSpPr>
            <a:spLocks noGrp="1"/>
          </p:cNvSpPr>
          <p:nvPr>
            <p:ph type="body" sz="quarter" idx="16" hasCustomPrompt="1"/>
          </p:nvPr>
        </p:nvSpPr>
        <p:spPr>
          <a:xfrm>
            <a:off x="578840" y="1867209"/>
            <a:ext cx="1649587" cy="1974949"/>
          </a:xfrm>
        </p:spPr>
        <p:txBody>
          <a:bodyPr>
            <a:noAutofit/>
          </a:bodyPr>
          <a:lstStyle>
            <a:lvl1pPr>
              <a:lnSpc>
                <a:spcPts val="1400"/>
              </a:lnSpc>
              <a:defRPr sz="1200" b="0" kern="0" spc="20" baseline="0">
                <a:solidFill>
                  <a:schemeClr val="accent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it-IT" noProof="0" dirty="0" err="1"/>
              <a:t>Lorem</a:t>
            </a:r>
            <a:r>
              <a:rPr lang="it-IT" noProof="0" dirty="0"/>
              <a:t> </a:t>
            </a:r>
            <a:r>
              <a:rPr lang="it-IT" noProof="0" dirty="0" err="1"/>
              <a:t>ipsum</a:t>
            </a:r>
            <a:r>
              <a:rPr lang="it-IT" noProof="0" dirty="0"/>
              <a:t> </a:t>
            </a:r>
            <a:r>
              <a:rPr lang="it-IT" noProof="0" dirty="0" err="1"/>
              <a:t>dolor</a:t>
            </a:r>
            <a:r>
              <a:rPr lang="it-IT" noProof="0" dirty="0"/>
              <a:t> </a:t>
            </a:r>
            <a:r>
              <a:rPr lang="it-IT" noProof="0" dirty="0" err="1"/>
              <a:t>sit</a:t>
            </a:r>
            <a:r>
              <a:rPr lang="it-IT" noProof="0" dirty="0"/>
              <a:t> </a:t>
            </a:r>
            <a:r>
              <a:rPr lang="it-IT" noProof="0" dirty="0" err="1"/>
              <a:t>amet</a:t>
            </a:r>
            <a:r>
              <a:rPr lang="it-IT" noProof="0" dirty="0"/>
              <a:t>.</a:t>
            </a:r>
          </a:p>
        </p:txBody>
      </p:sp>
      <p:sp>
        <p:nvSpPr>
          <p:cNvPr id="11" name="Text Placeholder 7">
            <a:extLst>
              <a:ext uri="{FF2B5EF4-FFF2-40B4-BE49-F238E27FC236}">
                <a16:creationId xmlns:a16="http://schemas.microsoft.com/office/drawing/2014/main" id="{75DDBC7D-A6F6-A045-A6B2-0E18A111F2C5}"/>
              </a:ext>
            </a:extLst>
          </p:cNvPr>
          <p:cNvSpPr>
            <a:spLocks noGrp="1"/>
          </p:cNvSpPr>
          <p:nvPr>
            <p:ph idx="1" hasCustomPrompt="1"/>
          </p:nvPr>
        </p:nvSpPr>
        <p:spPr>
          <a:xfrm>
            <a:off x="2492588" y="1077400"/>
            <a:ext cx="6072572" cy="2764757"/>
          </a:xfrm>
          <a:prstGeom prst="rect">
            <a:avLst/>
          </a:prstGeom>
          <a:solidFill>
            <a:schemeClr val="bg2">
              <a:lumMod val="95000"/>
            </a:schemeClr>
          </a:solidFill>
        </p:spPr>
        <p:txBody>
          <a:bodyPr vert="horz" lIns="0" tIns="0" rIns="0" bIns="0" rtlCol="0">
            <a:noAutofit/>
          </a:bodyPr>
          <a:lstStyle>
            <a:lvl1pPr>
              <a:defRPr sz="800" i="1">
                <a:solidFill>
                  <a:schemeClr val="accent4"/>
                </a:solidFill>
              </a:defRPr>
            </a:lvl1pPr>
          </a:lstStyle>
          <a:p>
            <a:pPr lvl="0"/>
            <a:r>
              <a:rPr lang="en-GB" dirty="0"/>
              <a:t>click one of the icons to insert an element</a:t>
            </a:r>
            <a:endParaRPr lang="en-US" dirty="0"/>
          </a:p>
        </p:txBody>
      </p:sp>
      <p:sp>
        <p:nvSpPr>
          <p:cNvPr id="12" name="Text Placeholder 5">
            <a:extLst>
              <a:ext uri="{FF2B5EF4-FFF2-40B4-BE49-F238E27FC236}">
                <a16:creationId xmlns:a16="http://schemas.microsoft.com/office/drawing/2014/main" id="{481A6432-3990-644C-8FFE-3268125B455E}"/>
              </a:ext>
            </a:extLst>
          </p:cNvPr>
          <p:cNvSpPr>
            <a:spLocks noGrp="1"/>
          </p:cNvSpPr>
          <p:nvPr>
            <p:ph type="body" sz="quarter" idx="21" hasCustomPrompt="1"/>
          </p:nvPr>
        </p:nvSpPr>
        <p:spPr>
          <a:xfrm>
            <a:off x="2492588" y="3942080"/>
            <a:ext cx="6072572" cy="575734"/>
          </a:xfrm>
        </p:spPr>
        <p:txBody>
          <a:bodyPr>
            <a:noAutofit/>
          </a:bodyPr>
          <a:lstStyle>
            <a:lvl1pPr marL="0" indent="0">
              <a:lnSpc>
                <a:spcPts val="1200"/>
              </a:lnSpc>
              <a:spcBef>
                <a:spcPts val="0"/>
              </a:spcBef>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Tree>
    <p:extLst>
      <p:ext uri="{BB962C8B-B14F-4D97-AF65-F5344CB8AC3E}">
        <p14:creationId xmlns:p14="http://schemas.microsoft.com/office/powerpoint/2010/main" val="653335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One Column Text">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45070FE-96FC-864C-8EFB-C1E17B14FDA6}"/>
              </a:ext>
            </a:extLst>
          </p:cNvPr>
          <p:cNvSpPr>
            <a:spLocks noGrp="1"/>
          </p:cNvSpPr>
          <p:nvPr>
            <p:ph type="sldNum" sz="quarter" idx="13"/>
          </p:nvPr>
        </p:nvSpPr>
        <p:spPr/>
        <p:txBody>
          <a:bodyPr/>
          <a:lstStyle>
            <a:lvl1pPr>
              <a:defRPr>
                <a:solidFill>
                  <a:schemeClr val="accent1"/>
                </a:solidFill>
              </a:defRPr>
            </a:lvl1pPr>
          </a:lstStyle>
          <a:p>
            <a:fld id="{29CAE5FC-86E1-1448-8EC3-A22E1B31C8C0}" type="slidenum">
              <a:rPr lang="it-IT" smtClean="0"/>
              <a:pPr/>
              <a:t>‹N°›</a:t>
            </a:fld>
            <a:endParaRPr lang="it-IT" dirty="0"/>
          </a:p>
        </p:txBody>
      </p:sp>
      <p:sp>
        <p:nvSpPr>
          <p:cNvPr id="3" name="Title 2">
            <a:extLst>
              <a:ext uri="{FF2B5EF4-FFF2-40B4-BE49-F238E27FC236}">
                <a16:creationId xmlns:a16="http://schemas.microsoft.com/office/drawing/2014/main" id="{B1172D10-B5EB-E942-846E-11D7C755DF6B}"/>
              </a:ext>
            </a:extLst>
          </p:cNvPr>
          <p:cNvSpPr>
            <a:spLocks noGrp="1"/>
          </p:cNvSpPr>
          <p:nvPr>
            <p:ph type="title" hasCustomPrompt="1"/>
          </p:nvPr>
        </p:nvSpPr>
        <p:spPr>
          <a:xfrm>
            <a:off x="578839" y="522000"/>
            <a:ext cx="7986319" cy="583251"/>
          </a:xfrm>
        </p:spPr>
        <p:txBody>
          <a:bodyPr/>
          <a:lstStyle/>
          <a:p>
            <a:r>
              <a:rPr lang="en-GB" dirty="0"/>
              <a:t>CLICK TO EDIT MASTER TITLE STYLE</a:t>
            </a:r>
            <a:endParaRPr lang="en-US" dirty="0"/>
          </a:p>
        </p:txBody>
      </p:sp>
      <p:sp>
        <p:nvSpPr>
          <p:cNvPr id="11" name="Text Placeholder 7">
            <a:extLst>
              <a:ext uri="{FF2B5EF4-FFF2-40B4-BE49-F238E27FC236}">
                <a16:creationId xmlns:a16="http://schemas.microsoft.com/office/drawing/2014/main" id="{75DDBC7D-A6F6-A045-A6B2-0E18A111F2C5}"/>
              </a:ext>
            </a:extLst>
          </p:cNvPr>
          <p:cNvSpPr>
            <a:spLocks noGrp="1"/>
          </p:cNvSpPr>
          <p:nvPr>
            <p:ph idx="1" hasCustomPrompt="1"/>
          </p:nvPr>
        </p:nvSpPr>
        <p:spPr>
          <a:xfrm>
            <a:off x="578840" y="1375793"/>
            <a:ext cx="7986319" cy="2701257"/>
          </a:xfrm>
          <a:prstGeom prst="rect">
            <a:avLst/>
          </a:prstGeom>
          <a:solidFill>
            <a:schemeClr val="bg2">
              <a:lumMod val="95000"/>
            </a:schemeClr>
          </a:solidFill>
        </p:spPr>
        <p:txBody>
          <a:bodyPr vert="horz" lIns="0" tIns="0" rIns="0" bIns="0" rtlCol="0">
            <a:noAutofit/>
          </a:bodyPr>
          <a:lstStyle>
            <a:lvl1pPr>
              <a:defRPr sz="800" i="1">
                <a:solidFill>
                  <a:schemeClr val="accent4"/>
                </a:solidFill>
              </a:defRPr>
            </a:lvl1pPr>
          </a:lstStyle>
          <a:p>
            <a:pPr lvl="0"/>
            <a:r>
              <a:rPr lang="en-GB" dirty="0"/>
              <a:t>click one of the icons to insert an element</a:t>
            </a:r>
            <a:endParaRPr lang="en-US" dirty="0"/>
          </a:p>
        </p:txBody>
      </p:sp>
      <p:sp>
        <p:nvSpPr>
          <p:cNvPr id="12" name="Text Placeholder 5">
            <a:extLst>
              <a:ext uri="{FF2B5EF4-FFF2-40B4-BE49-F238E27FC236}">
                <a16:creationId xmlns:a16="http://schemas.microsoft.com/office/drawing/2014/main" id="{481A6432-3990-644C-8FFE-3268125B455E}"/>
              </a:ext>
            </a:extLst>
          </p:cNvPr>
          <p:cNvSpPr>
            <a:spLocks noGrp="1"/>
          </p:cNvSpPr>
          <p:nvPr>
            <p:ph type="body" sz="quarter" idx="21" hasCustomPrompt="1"/>
          </p:nvPr>
        </p:nvSpPr>
        <p:spPr>
          <a:xfrm>
            <a:off x="578840" y="4192379"/>
            <a:ext cx="7986319" cy="497067"/>
          </a:xfrm>
        </p:spPr>
        <p:txBody>
          <a:bodyPr>
            <a:noAutofit/>
          </a:bodyPr>
          <a:lstStyle>
            <a:lvl1pPr marL="0" indent="0">
              <a:lnSpc>
                <a:spcPts val="1200"/>
              </a:lnSpc>
              <a:spcBef>
                <a:spcPts val="0"/>
              </a:spcBef>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Tree>
    <p:extLst>
      <p:ext uri="{BB962C8B-B14F-4D97-AF65-F5344CB8AC3E}">
        <p14:creationId xmlns:p14="http://schemas.microsoft.com/office/powerpoint/2010/main" val="1270460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One Column Text">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45070FE-96FC-864C-8EFB-C1E17B14FDA6}"/>
              </a:ext>
            </a:extLst>
          </p:cNvPr>
          <p:cNvSpPr>
            <a:spLocks noGrp="1"/>
          </p:cNvSpPr>
          <p:nvPr>
            <p:ph type="sldNum" sz="quarter" idx="13"/>
          </p:nvPr>
        </p:nvSpPr>
        <p:spPr/>
        <p:txBody>
          <a:bodyPr/>
          <a:lstStyle>
            <a:lvl1pPr>
              <a:defRPr>
                <a:solidFill>
                  <a:schemeClr val="accent1"/>
                </a:solidFill>
              </a:defRPr>
            </a:lvl1pPr>
          </a:lstStyle>
          <a:p>
            <a:fld id="{29CAE5FC-86E1-1448-8EC3-A22E1B31C8C0}" type="slidenum">
              <a:rPr lang="it-IT" smtClean="0"/>
              <a:pPr/>
              <a:t>‹N°›</a:t>
            </a:fld>
            <a:endParaRPr lang="it-IT" dirty="0"/>
          </a:p>
        </p:txBody>
      </p:sp>
      <p:sp>
        <p:nvSpPr>
          <p:cNvPr id="3" name="Title 2">
            <a:extLst>
              <a:ext uri="{FF2B5EF4-FFF2-40B4-BE49-F238E27FC236}">
                <a16:creationId xmlns:a16="http://schemas.microsoft.com/office/drawing/2014/main" id="{B1172D10-B5EB-E942-846E-11D7C755DF6B}"/>
              </a:ext>
            </a:extLst>
          </p:cNvPr>
          <p:cNvSpPr>
            <a:spLocks noGrp="1"/>
          </p:cNvSpPr>
          <p:nvPr>
            <p:ph type="title" hasCustomPrompt="1"/>
          </p:nvPr>
        </p:nvSpPr>
        <p:spPr/>
        <p:txBody>
          <a:bodyPr/>
          <a:lstStyle/>
          <a:p>
            <a:r>
              <a:rPr lang="en-GB" dirty="0"/>
              <a:t>CLICK TO EDIT MASTER TITLE STYLE</a:t>
            </a:r>
            <a:endParaRPr lang="en-US" dirty="0"/>
          </a:p>
        </p:txBody>
      </p:sp>
      <p:sp>
        <p:nvSpPr>
          <p:cNvPr id="11" name="Text Placeholder 7">
            <a:extLst>
              <a:ext uri="{FF2B5EF4-FFF2-40B4-BE49-F238E27FC236}">
                <a16:creationId xmlns:a16="http://schemas.microsoft.com/office/drawing/2014/main" id="{75DDBC7D-A6F6-A045-A6B2-0E18A111F2C5}"/>
              </a:ext>
            </a:extLst>
          </p:cNvPr>
          <p:cNvSpPr>
            <a:spLocks noGrp="1"/>
          </p:cNvSpPr>
          <p:nvPr>
            <p:ph idx="1" hasCustomPrompt="1"/>
          </p:nvPr>
        </p:nvSpPr>
        <p:spPr>
          <a:xfrm>
            <a:off x="2172749" y="1409349"/>
            <a:ext cx="4773336" cy="3305263"/>
          </a:xfrm>
          <a:prstGeom prst="rect">
            <a:avLst/>
          </a:prstGeom>
          <a:solidFill>
            <a:schemeClr val="bg2">
              <a:lumMod val="95000"/>
            </a:schemeClr>
          </a:solidFill>
        </p:spPr>
        <p:txBody>
          <a:bodyPr vert="horz" lIns="0" tIns="0" rIns="0" bIns="0" rtlCol="0">
            <a:noAutofit/>
          </a:bodyPr>
          <a:lstStyle>
            <a:lvl1pPr>
              <a:defRPr sz="800" i="1">
                <a:solidFill>
                  <a:schemeClr val="accent4"/>
                </a:solidFill>
              </a:defRPr>
            </a:lvl1pPr>
          </a:lstStyle>
          <a:p>
            <a:pPr lvl="0"/>
            <a:r>
              <a:rPr lang="en-GB" dirty="0"/>
              <a:t>click one of the icons to insert an element</a:t>
            </a:r>
            <a:endParaRPr lang="en-US" dirty="0"/>
          </a:p>
        </p:txBody>
      </p:sp>
      <p:sp>
        <p:nvSpPr>
          <p:cNvPr id="12" name="Text Placeholder 5">
            <a:extLst>
              <a:ext uri="{FF2B5EF4-FFF2-40B4-BE49-F238E27FC236}">
                <a16:creationId xmlns:a16="http://schemas.microsoft.com/office/drawing/2014/main" id="{481A6432-3990-644C-8FFE-3268125B455E}"/>
              </a:ext>
            </a:extLst>
          </p:cNvPr>
          <p:cNvSpPr>
            <a:spLocks noGrp="1"/>
          </p:cNvSpPr>
          <p:nvPr>
            <p:ph type="body" sz="quarter" idx="21" hasCustomPrompt="1"/>
          </p:nvPr>
        </p:nvSpPr>
        <p:spPr>
          <a:xfrm>
            <a:off x="578841" y="1409349"/>
            <a:ext cx="1484852" cy="832627"/>
          </a:xfrm>
        </p:spPr>
        <p:txBody>
          <a:bodyPr>
            <a:noAutofit/>
          </a:bodyPr>
          <a:lstStyle>
            <a:lvl1pPr marL="0" indent="0">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6" name="Text Placeholder 5">
            <a:extLst>
              <a:ext uri="{FF2B5EF4-FFF2-40B4-BE49-F238E27FC236}">
                <a16:creationId xmlns:a16="http://schemas.microsoft.com/office/drawing/2014/main" id="{7BC34354-C0EB-5945-AFD5-A2D58387FB6F}"/>
              </a:ext>
            </a:extLst>
          </p:cNvPr>
          <p:cNvSpPr>
            <a:spLocks noGrp="1"/>
          </p:cNvSpPr>
          <p:nvPr>
            <p:ph type="body" sz="quarter" idx="22" hasCustomPrompt="1"/>
          </p:nvPr>
        </p:nvSpPr>
        <p:spPr>
          <a:xfrm>
            <a:off x="7029975" y="3186427"/>
            <a:ext cx="1484852" cy="832627"/>
          </a:xfrm>
        </p:spPr>
        <p:txBody>
          <a:bodyPr>
            <a:noAutofit/>
          </a:bodyPr>
          <a:lstStyle>
            <a:lvl1pPr marL="0" indent="0">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8" name="Text Placeholder 7">
            <a:extLst>
              <a:ext uri="{FF2B5EF4-FFF2-40B4-BE49-F238E27FC236}">
                <a16:creationId xmlns:a16="http://schemas.microsoft.com/office/drawing/2014/main" id="{A9764B34-0C9E-F142-AE33-2BB0092D96BB}"/>
              </a:ext>
            </a:extLst>
          </p:cNvPr>
          <p:cNvSpPr>
            <a:spLocks noGrp="1"/>
          </p:cNvSpPr>
          <p:nvPr>
            <p:ph idx="23" hasCustomPrompt="1"/>
          </p:nvPr>
        </p:nvSpPr>
        <p:spPr>
          <a:xfrm>
            <a:off x="5394121" y="570451"/>
            <a:ext cx="3171038" cy="2533476"/>
          </a:xfrm>
          <a:prstGeom prst="rect">
            <a:avLst/>
          </a:prstGeom>
          <a:solidFill>
            <a:schemeClr val="bg2">
              <a:lumMod val="95000"/>
            </a:schemeClr>
          </a:solidFill>
        </p:spPr>
        <p:txBody>
          <a:bodyPr vert="horz" lIns="0" tIns="0" rIns="0" bIns="0" rtlCol="0">
            <a:noAutofit/>
          </a:bodyPr>
          <a:lstStyle>
            <a:lvl1pPr>
              <a:defRPr sz="800" i="1">
                <a:solidFill>
                  <a:schemeClr val="accent4"/>
                </a:solidFill>
              </a:defRPr>
            </a:lvl1pPr>
          </a:lstStyle>
          <a:p>
            <a:pPr lvl="0"/>
            <a:r>
              <a:rPr lang="en-GB" dirty="0"/>
              <a:t>click one of the icons to insert an element</a:t>
            </a:r>
            <a:endParaRPr lang="en-US" dirty="0"/>
          </a:p>
        </p:txBody>
      </p:sp>
    </p:spTree>
    <p:extLst>
      <p:ext uri="{BB962C8B-B14F-4D97-AF65-F5344CB8AC3E}">
        <p14:creationId xmlns:p14="http://schemas.microsoft.com/office/powerpoint/2010/main" val="3371159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One Column Text">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45070FE-96FC-864C-8EFB-C1E17B14FDA6}"/>
              </a:ext>
            </a:extLst>
          </p:cNvPr>
          <p:cNvSpPr>
            <a:spLocks noGrp="1"/>
          </p:cNvSpPr>
          <p:nvPr>
            <p:ph type="sldNum" sz="quarter" idx="13"/>
          </p:nvPr>
        </p:nvSpPr>
        <p:spPr/>
        <p:txBody>
          <a:bodyPr/>
          <a:lstStyle>
            <a:lvl1pPr>
              <a:defRPr>
                <a:solidFill>
                  <a:schemeClr val="accent1"/>
                </a:solidFill>
              </a:defRPr>
            </a:lvl1pPr>
          </a:lstStyle>
          <a:p>
            <a:fld id="{29CAE5FC-86E1-1448-8EC3-A22E1B31C8C0}" type="slidenum">
              <a:rPr lang="it-IT" smtClean="0"/>
              <a:pPr/>
              <a:t>‹N°›</a:t>
            </a:fld>
            <a:endParaRPr lang="it-IT" dirty="0"/>
          </a:p>
        </p:txBody>
      </p:sp>
      <p:sp>
        <p:nvSpPr>
          <p:cNvPr id="3" name="Title 2">
            <a:extLst>
              <a:ext uri="{FF2B5EF4-FFF2-40B4-BE49-F238E27FC236}">
                <a16:creationId xmlns:a16="http://schemas.microsoft.com/office/drawing/2014/main" id="{B1172D10-B5EB-E942-846E-11D7C755DF6B}"/>
              </a:ext>
            </a:extLst>
          </p:cNvPr>
          <p:cNvSpPr>
            <a:spLocks noGrp="1"/>
          </p:cNvSpPr>
          <p:nvPr>
            <p:ph type="title" hasCustomPrompt="1"/>
          </p:nvPr>
        </p:nvSpPr>
        <p:spPr/>
        <p:txBody>
          <a:bodyPr/>
          <a:lstStyle/>
          <a:p>
            <a:r>
              <a:rPr lang="en-GB" dirty="0"/>
              <a:t>CLICK TO EDIT MASTER TITLE STYLE</a:t>
            </a:r>
            <a:endParaRPr lang="en-US" dirty="0"/>
          </a:p>
        </p:txBody>
      </p:sp>
      <p:sp>
        <p:nvSpPr>
          <p:cNvPr id="11" name="Text Placeholder 7">
            <a:extLst>
              <a:ext uri="{FF2B5EF4-FFF2-40B4-BE49-F238E27FC236}">
                <a16:creationId xmlns:a16="http://schemas.microsoft.com/office/drawing/2014/main" id="{75DDBC7D-A6F6-A045-A6B2-0E18A111F2C5}"/>
              </a:ext>
            </a:extLst>
          </p:cNvPr>
          <p:cNvSpPr>
            <a:spLocks noGrp="1"/>
          </p:cNvSpPr>
          <p:nvPr>
            <p:ph idx="1" hasCustomPrompt="1"/>
          </p:nvPr>
        </p:nvSpPr>
        <p:spPr>
          <a:xfrm>
            <a:off x="2172749" y="1409349"/>
            <a:ext cx="3171038" cy="3305263"/>
          </a:xfrm>
          <a:prstGeom prst="rect">
            <a:avLst/>
          </a:prstGeom>
          <a:solidFill>
            <a:schemeClr val="bg2">
              <a:lumMod val="95000"/>
            </a:schemeClr>
          </a:solidFill>
        </p:spPr>
        <p:txBody>
          <a:bodyPr vert="horz" lIns="0" tIns="0" rIns="0" bIns="0" rtlCol="0">
            <a:noAutofit/>
          </a:bodyPr>
          <a:lstStyle>
            <a:lvl1pPr>
              <a:defRPr sz="800" i="1">
                <a:solidFill>
                  <a:schemeClr val="accent4"/>
                </a:solidFill>
              </a:defRPr>
            </a:lvl1pPr>
          </a:lstStyle>
          <a:p>
            <a:pPr lvl="0"/>
            <a:r>
              <a:rPr lang="en-GB" dirty="0"/>
              <a:t>click one of the icons to insert an element</a:t>
            </a:r>
            <a:endParaRPr lang="en-US" dirty="0"/>
          </a:p>
        </p:txBody>
      </p:sp>
      <p:sp>
        <p:nvSpPr>
          <p:cNvPr id="12" name="Text Placeholder 5">
            <a:extLst>
              <a:ext uri="{FF2B5EF4-FFF2-40B4-BE49-F238E27FC236}">
                <a16:creationId xmlns:a16="http://schemas.microsoft.com/office/drawing/2014/main" id="{481A6432-3990-644C-8FFE-3268125B455E}"/>
              </a:ext>
            </a:extLst>
          </p:cNvPr>
          <p:cNvSpPr>
            <a:spLocks noGrp="1"/>
          </p:cNvSpPr>
          <p:nvPr>
            <p:ph type="body" sz="quarter" idx="21" hasCustomPrompt="1"/>
          </p:nvPr>
        </p:nvSpPr>
        <p:spPr>
          <a:xfrm>
            <a:off x="578841" y="1409349"/>
            <a:ext cx="1484852" cy="654343"/>
          </a:xfrm>
        </p:spPr>
        <p:txBody>
          <a:bodyPr>
            <a:noAutofit/>
          </a:bodyPr>
          <a:lstStyle>
            <a:lvl1pPr marL="0" indent="0">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6" name="Text Placeholder 5">
            <a:extLst>
              <a:ext uri="{FF2B5EF4-FFF2-40B4-BE49-F238E27FC236}">
                <a16:creationId xmlns:a16="http://schemas.microsoft.com/office/drawing/2014/main" id="{7BC34354-C0EB-5945-AFD5-A2D58387FB6F}"/>
              </a:ext>
            </a:extLst>
          </p:cNvPr>
          <p:cNvSpPr>
            <a:spLocks noGrp="1"/>
          </p:cNvSpPr>
          <p:nvPr>
            <p:ph type="body" sz="quarter" idx="22" hasCustomPrompt="1"/>
          </p:nvPr>
        </p:nvSpPr>
        <p:spPr>
          <a:xfrm>
            <a:off x="578841" y="2247182"/>
            <a:ext cx="1484852" cy="832627"/>
          </a:xfrm>
        </p:spPr>
        <p:txBody>
          <a:bodyPr>
            <a:noAutofit/>
          </a:bodyPr>
          <a:lstStyle>
            <a:lvl1pPr marL="0" indent="0">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8" name="Text Placeholder 7">
            <a:extLst>
              <a:ext uri="{FF2B5EF4-FFF2-40B4-BE49-F238E27FC236}">
                <a16:creationId xmlns:a16="http://schemas.microsoft.com/office/drawing/2014/main" id="{A9764B34-0C9E-F142-AE33-2BB0092D96BB}"/>
              </a:ext>
            </a:extLst>
          </p:cNvPr>
          <p:cNvSpPr>
            <a:spLocks noGrp="1"/>
          </p:cNvSpPr>
          <p:nvPr>
            <p:ph idx="23" hasCustomPrompt="1"/>
          </p:nvPr>
        </p:nvSpPr>
        <p:spPr>
          <a:xfrm>
            <a:off x="5394121" y="570450"/>
            <a:ext cx="3171038" cy="3305263"/>
          </a:xfrm>
          <a:prstGeom prst="rect">
            <a:avLst/>
          </a:prstGeom>
          <a:solidFill>
            <a:schemeClr val="bg2">
              <a:lumMod val="95000"/>
            </a:schemeClr>
          </a:solidFill>
        </p:spPr>
        <p:txBody>
          <a:bodyPr vert="horz" lIns="0" tIns="0" rIns="0" bIns="0" rtlCol="0">
            <a:noAutofit/>
          </a:bodyPr>
          <a:lstStyle>
            <a:lvl1pPr>
              <a:defRPr sz="800" i="1">
                <a:solidFill>
                  <a:schemeClr val="accent4"/>
                </a:solidFill>
              </a:defRPr>
            </a:lvl1pPr>
          </a:lstStyle>
          <a:p>
            <a:pPr lvl="0"/>
            <a:r>
              <a:rPr lang="en-GB" dirty="0"/>
              <a:t>click one of the icons to insert an element</a:t>
            </a:r>
            <a:endParaRPr lang="en-US" dirty="0"/>
          </a:p>
        </p:txBody>
      </p:sp>
    </p:spTree>
    <p:extLst>
      <p:ext uri="{BB962C8B-B14F-4D97-AF65-F5344CB8AC3E}">
        <p14:creationId xmlns:p14="http://schemas.microsoft.com/office/powerpoint/2010/main" val="3764742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One Column Text">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45070FE-96FC-864C-8EFB-C1E17B14FDA6}"/>
              </a:ext>
            </a:extLst>
          </p:cNvPr>
          <p:cNvSpPr>
            <a:spLocks noGrp="1"/>
          </p:cNvSpPr>
          <p:nvPr>
            <p:ph type="sldNum" sz="quarter" idx="13"/>
          </p:nvPr>
        </p:nvSpPr>
        <p:spPr/>
        <p:txBody>
          <a:bodyPr/>
          <a:lstStyle>
            <a:lvl1pPr>
              <a:defRPr>
                <a:solidFill>
                  <a:schemeClr val="accent1"/>
                </a:solidFill>
              </a:defRPr>
            </a:lvl1pPr>
          </a:lstStyle>
          <a:p>
            <a:fld id="{29CAE5FC-86E1-1448-8EC3-A22E1B31C8C0}" type="slidenum">
              <a:rPr lang="it-IT" smtClean="0"/>
              <a:pPr/>
              <a:t>‹N°›</a:t>
            </a:fld>
            <a:endParaRPr lang="it-IT" dirty="0"/>
          </a:p>
        </p:txBody>
      </p:sp>
      <p:sp>
        <p:nvSpPr>
          <p:cNvPr id="3" name="Title 2">
            <a:extLst>
              <a:ext uri="{FF2B5EF4-FFF2-40B4-BE49-F238E27FC236}">
                <a16:creationId xmlns:a16="http://schemas.microsoft.com/office/drawing/2014/main" id="{B1172D10-B5EB-E942-846E-11D7C755DF6B}"/>
              </a:ext>
            </a:extLst>
          </p:cNvPr>
          <p:cNvSpPr>
            <a:spLocks noGrp="1"/>
          </p:cNvSpPr>
          <p:nvPr>
            <p:ph type="title" hasCustomPrompt="1"/>
          </p:nvPr>
        </p:nvSpPr>
        <p:spPr>
          <a:xfrm>
            <a:off x="578840" y="522000"/>
            <a:ext cx="8011486" cy="583251"/>
          </a:xfrm>
        </p:spPr>
        <p:txBody>
          <a:bodyPr/>
          <a:lstStyle/>
          <a:p>
            <a:r>
              <a:rPr lang="en-GB" dirty="0"/>
              <a:t>CLICK TO EDIT MASTER TITLE STYLE</a:t>
            </a:r>
            <a:endParaRPr lang="en-US" dirty="0"/>
          </a:p>
        </p:txBody>
      </p:sp>
      <p:sp>
        <p:nvSpPr>
          <p:cNvPr id="11" name="Text Placeholder 7">
            <a:extLst>
              <a:ext uri="{FF2B5EF4-FFF2-40B4-BE49-F238E27FC236}">
                <a16:creationId xmlns:a16="http://schemas.microsoft.com/office/drawing/2014/main" id="{75DDBC7D-A6F6-A045-A6B2-0E18A111F2C5}"/>
              </a:ext>
            </a:extLst>
          </p:cNvPr>
          <p:cNvSpPr>
            <a:spLocks noGrp="1"/>
          </p:cNvSpPr>
          <p:nvPr>
            <p:ph idx="1" hasCustomPrompt="1"/>
          </p:nvPr>
        </p:nvSpPr>
        <p:spPr>
          <a:xfrm>
            <a:off x="2172749" y="1409350"/>
            <a:ext cx="3171038" cy="1652632"/>
          </a:xfrm>
          <a:prstGeom prst="rect">
            <a:avLst/>
          </a:prstGeom>
          <a:solidFill>
            <a:schemeClr val="bg2">
              <a:lumMod val="95000"/>
            </a:schemeClr>
          </a:solidFill>
        </p:spPr>
        <p:txBody>
          <a:bodyPr vert="horz" lIns="0" tIns="0" rIns="0" bIns="0" rtlCol="0">
            <a:noAutofit/>
          </a:bodyPr>
          <a:lstStyle>
            <a:lvl1pPr>
              <a:defRPr sz="800" i="1">
                <a:solidFill>
                  <a:schemeClr val="accent4"/>
                </a:solidFill>
              </a:defRPr>
            </a:lvl1pPr>
          </a:lstStyle>
          <a:p>
            <a:pPr lvl="0"/>
            <a:r>
              <a:rPr lang="en-GB" dirty="0"/>
              <a:t>click one of the icons to insert an element</a:t>
            </a:r>
            <a:endParaRPr lang="en-US" dirty="0"/>
          </a:p>
        </p:txBody>
      </p:sp>
      <p:sp>
        <p:nvSpPr>
          <p:cNvPr id="12" name="Text Placeholder 5">
            <a:extLst>
              <a:ext uri="{FF2B5EF4-FFF2-40B4-BE49-F238E27FC236}">
                <a16:creationId xmlns:a16="http://schemas.microsoft.com/office/drawing/2014/main" id="{481A6432-3990-644C-8FFE-3268125B455E}"/>
              </a:ext>
            </a:extLst>
          </p:cNvPr>
          <p:cNvSpPr>
            <a:spLocks noGrp="1"/>
          </p:cNvSpPr>
          <p:nvPr>
            <p:ph type="body" sz="quarter" idx="21" hasCustomPrompt="1"/>
          </p:nvPr>
        </p:nvSpPr>
        <p:spPr>
          <a:xfrm>
            <a:off x="578841" y="1409349"/>
            <a:ext cx="1484852" cy="654343"/>
          </a:xfrm>
        </p:spPr>
        <p:txBody>
          <a:bodyPr>
            <a:noAutofit/>
          </a:bodyPr>
          <a:lstStyle>
            <a:lvl1pPr marL="0" indent="0">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6" name="Text Placeholder 5">
            <a:extLst>
              <a:ext uri="{FF2B5EF4-FFF2-40B4-BE49-F238E27FC236}">
                <a16:creationId xmlns:a16="http://schemas.microsoft.com/office/drawing/2014/main" id="{7BC34354-C0EB-5945-AFD5-A2D58387FB6F}"/>
              </a:ext>
            </a:extLst>
          </p:cNvPr>
          <p:cNvSpPr>
            <a:spLocks noGrp="1"/>
          </p:cNvSpPr>
          <p:nvPr>
            <p:ph type="body" sz="quarter" idx="22" hasCustomPrompt="1"/>
          </p:nvPr>
        </p:nvSpPr>
        <p:spPr>
          <a:xfrm>
            <a:off x="578841" y="2247182"/>
            <a:ext cx="1484852" cy="654343"/>
          </a:xfrm>
        </p:spPr>
        <p:txBody>
          <a:bodyPr>
            <a:noAutofit/>
          </a:bodyPr>
          <a:lstStyle>
            <a:lvl1pPr marL="0" indent="0">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8" name="Text Placeholder 7">
            <a:extLst>
              <a:ext uri="{FF2B5EF4-FFF2-40B4-BE49-F238E27FC236}">
                <a16:creationId xmlns:a16="http://schemas.microsoft.com/office/drawing/2014/main" id="{A9764B34-0C9E-F142-AE33-2BB0092D96BB}"/>
              </a:ext>
            </a:extLst>
          </p:cNvPr>
          <p:cNvSpPr>
            <a:spLocks noGrp="1"/>
          </p:cNvSpPr>
          <p:nvPr>
            <p:ph idx="23" hasCustomPrompt="1"/>
          </p:nvPr>
        </p:nvSpPr>
        <p:spPr>
          <a:xfrm>
            <a:off x="5419288" y="1409349"/>
            <a:ext cx="3171038" cy="1652632"/>
          </a:xfrm>
          <a:prstGeom prst="rect">
            <a:avLst/>
          </a:prstGeom>
          <a:solidFill>
            <a:schemeClr val="bg2">
              <a:lumMod val="95000"/>
            </a:schemeClr>
          </a:solidFill>
        </p:spPr>
        <p:txBody>
          <a:bodyPr vert="horz" lIns="0" tIns="0" rIns="0" bIns="0" rtlCol="0">
            <a:noAutofit/>
          </a:bodyPr>
          <a:lstStyle>
            <a:lvl1pPr>
              <a:defRPr sz="800" i="1">
                <a:solidFill>
                  <a:schemeClr val="accent4"/>
                </a:solidFill>
              </a:defRPr>
            </a:lvl1pPr>
          </a:lstStyle>
          <a:p>
            <a:pPr lvl="0"/>
            <a:r>
              <a:rPr lang="en-GB" dirty="0"/>
              <a:t>click one of the icons to insert an element</a:t>
            </a:r>
            <a:endParaRPr lang="en-US" dirty="0"/>
          </a:p>
        </p:txBody>
      </p:sp>
      <p:sp>
        <p:nvSpPr>
          <p:cNvPr id="9" name="Text Placeholder 5">
            <a:extLst>
              <a:ext uri="{FF2B5EF4-FFF2-40B4-BE49-F238E27FC236}">
                <a16:creationId xmlns:a16="http://schemas.microsoft.com/office/drawing/2014/main" id="{595B7205-A740-D14B-A341-06B8739D3D4D}"/>
              </a:ext>
            </a:extLst>
          </p:cNvPr>
          <p:cNvSpPr>
            <a:spLocks noGrp="1"/>
          </p:cNvSpPr>
          <p:nvPr>
            <p:ph type="body" sz="quarter" idx="24" hasCustomPrompt="1"/>
          </p:nvPr>
        </p:nvSpPr>
        <p:spPr>
          <a:xfrm>
            <a:off x="578841" y="3061981"/>
            <a:ext cx="1484852" cy="654343"/>
          </a:xfrm>
        </p:spPr>
        <p:txBody>
          <a:bodyPr>
            <a:noAutofit/>
          </a:bodyPr>
          <a:lstStyle>
            <a:lvl1pPr marL="0" indent="0">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10" name="Text Placeholder 5">
            <a:extLst>
              <a:ext uri="{FF2B5EF4-FFF2-40B4-BE49-F238E27FC236}">
                <a16:creationId xmlns:a16="http://schemas.microsoft.com/office/drawing/2014/main" id="{CE777487-0BC7-A844-8B2D-2966256C6907}"/>
              </a:ext>
            </a:extLst>
          </p:cNvPr>
          <p:cNvSpPr>
            <a:spLocks noGrp="1"/>
          </p:cNvSpPr>
          <p:nvPr>
            <p:ph type="body" sz="quarter" idx="25" hasCustomPrompt="1"/>
          </p:nvPr>
        </p:nvSpPr>
        <p:spPr>
          <a:xfrm>
            <a:off x="578841" y="3899814"/>
            <a:ext cx="1484852" cy="654343"/>
          </a:xfrm>
        </p:spPr>
        <p:txBody>
          <a:bodyPr>
            <a:noAutofit/>
          </a:bodyPr>
          <a:lstStyle>
            <a:lvl1pPr marL="0" indent="0">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13" name="Text Placeholder 7">
            <a:extLst>
              <a:ext uri="{FF2B5EF4-FFF2-40B4-BE49-F238E27FC236}">
                <a16:creationId xmlns:a16="http://schemas.microsoft.com/office/drawing/2014/main" id="{801917D5-2BCE-BD41-AC80-F6B710579EB5}"/>
              </a:ext>
            </a:extLst>
          </p:cNvPr>
          <p:cNvSpPr>
            <a:spLocks noGrp="1"/>
          </p:cNvSpPr>
          <p:nvPr>
            <p:ph idx="26" hasCustomPrompt="1"/>
          </p:nvPr>
        </p:nvSpPr>
        <p:spPr>
          <a:xfrm>
            <a:off x="2172749" y="3129094"/>
            <a:ext cx="3171038" cy="1652632"/>
          </a:xfrm>
          <a:prstGeom prst="rect">
            <a:avLst/>
          </a:prstGeom>
          <a:solidFill>
            <a:schemeClr val="bg2">
              <a:lumMod val="95000"/>
            </a:schemeClr>
          </a:solidFill>
        </p:spPr>
        <p:txBody>
          <a:bodyPr vert="horz" lIns="0" tIns="0" rIns="0" bIns="0" rtlCol="0">
            <a:noAutofit/>
          </a:bodyPr>
          <a:lstStyle>
            <a:lvl1pPr>
              <a:defRPr sz="800" i="1">
                <a:solidFill>
                  <a:schemeClr val="accent4"/>
                </a:solidFill>
              </a:defRPr>
            </a:lvl1pPr>
          </a:lstStyle>
          <a:p>
            <a:pPr lvl="0"/>
            <a:r>
              <a:rPr lang="en-GB" dirty="0"/>
              <a:t>click one of the icons to insert an element</a:t>
            </a:r>
            <a:endParaRPr lang="en-US" dirty="0"/>
          </a:p>
        </p:txBody>
      </p:sp>
      <p:sp>
        <p:nvSpPr>
          <p:cNvPr id="14" name="Text Placeholder 7">
            <a:extLst>
              <a:ext uri="{FF2B5EF4-FFF2-40B4-BE49-F238E27FC236}">
                <a16:creationId xmlns:a16="http://schemas.microsoft.com/office/drawing/2014/main" id="{3DF22F1A-0ED8-4445-818B-E62A1C42E187}"/>
              </a:ext>
            </a:extLst>
          </p:cNvPr>
          <p:cNvSpPr>
            <a:spLocks noGrp="1"/>
          </p:cNvSpPr>
          <p:nvPr>
            <p:ph idx="27" hasCustomPrompt="1"/>
          </p:nvPr>
        </p:nvSpPr>
        <p:spPr>
          <a:xfrm>
            <a:off x="5419288" y="3129093"/>
            <a:ext cx="3171038" cy="1652632"/>
          </a:xfrm>
          <a:prstGeom prst="rect">
            <a:avLst/>
          </a:prstGeom>
          <a:solidFill>
            <a:schemeClr val="bg2">
              <a:lumMod val="95000"/>
            </a:schemeClr>
          </a:solidFill>
        </p:spPr>
        <p:txBody>
          <a:bodyPr vert="horz" lIns="0" tIns="0" rIns="0" bIns="0" rtlCol="0">
            <a:noAutofit/>
          </a:bodyPr>
          <a:lstStyle>
            <a:lvl1pPr>
              <a:defRPr sz="800" i="1">
                <a:solidFill>
                  <a:schemeClr val="accent4"/>
                </a:solidFill>
              </a:defRPr>
            </a:lvl1pPr>
          </a:lstStyle>
          <a:p>
            <a:pPr lvl="0"/>
            <a:r>
              <a:rPr lang="en-GB" dirty="0"/>
              <a:t>click one of the icons to insert an element</a:t>
            </a:r>
            <a:endParaRPr lang="en-US" dirty="0"/>
          </a:p>
        </p:txBody>
      </p:sp>
    </p:spTree>
    <p:extLst>
      <p:ext uri="{BB962C8B-B14F-4D97-AF65-F5344CB8AC3E}">
        <p14:creationId xmlns:p14="http://schemas.microsoft.com/office/powerpoint/2010/main" val="72485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23528" y="1563638"/>
            <a:ext cx="2520000" cy="288032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33089BDF-F9E4-4A42-9154-89481F894FA2}" type="datetime1">
              <a:rPr lang="fr-FR" cap="all" smtClean="0"/>
              <a:t>13/04/2026</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323850" y="682801"/>
            <a:ext cx="8424863" cy="539991"/>
          </a:xfrm>
        </p:spPr>
        <p:txBody>
          <a:bodyPr/>
          <a:lstStyle/>
          <a:p>
            <a:r>
              <a:rPr lang="fr-FR" dirty="0"/>
              <a:t>Sommaire</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a:t>Secrétariat général de la défense et de la sécurité nationale</a:t>
            </a:r>
            <a:endParaRPr lang="fr-FR" dirty="0"/>
          </a:p>
        </p:txBody>
      </p:sp>
    </p:spTree>
    <p:extLst>
      <p:ext uri="{BB962C8B-B14F-4D97-AF65-F5344CB8AC3E}">
        <p14:creationId xmlns:p14="http://schemas.microsoft.com/office/powerpoint/2010/main" val="2888137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One Column Text">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45070FE-96FC-864C-8EFB-C1E17B14FDA6}"/>
              </a:ext>
            </a:extLst>
          </p:cNvPr>
          <p:cNvSpPr>
            <a:spLocks noGrp="1"/>
          </p:cNvSpPr>
          <p:nvPr>
            <p:ph type="sldNum" sz="quarter" idx="13"/>
          </p:nvPr>
        </p:nvSpPr>
        <p:spPr/>
        <p:txBody>
          <a:bodyPr/>
          <a:lstStyle>
            <a:lvl1pPr>
              <a:defRPr>
                <a:solidFill>
                  <a:schemeClr val="accent1"/>
                </a:solidFill>
              </a:defRPr>
            </a:lvl1pPr>
          </a:lstStyle>
          <a:p>
            <a:fld id="{29CAE5FC-86E1-1448-8EC3-A22E1B31C8C0}" type="slidenum">
              <a:rPr lang="it-IT" smtClean="0"/>
              <a:pPr/>
              <a:t>‹N°›</a:t>
            </a:fld>
            <a:endParaRPr lang="it-IT" dirty="0"/>
          </a:p>
        </p:txBody>
      </p:sp>
      <p:sp>
        <p:nvSpPr>
          <p:cNvPr id="3" name="Title 2">
            <a:extLst>
              <a:ext uri="{FF2B5EF4-FFF2-40B4-BE49-F238E27FC236}">
                <a16:creationId xmlns:a16="http://schemas.microsoft.com/office/drawing/2014/main" id="{B1172D10-B5EB-E942-846E-11D7C755DF6B}"/>
              </a:ext>
            </a:extLst>
          </p:cNvPr>
          <p:cNvSpPr>
            <a:spLocks noGrp="1"/>
          </p:cNvSpPr>
          <p:nvPr>
            <p:ph type="title" hasCustomPrompt="1"/>
          </p:nvPr>
        </p:nvSpPr>
        <p:spPr>
          <a:xfrm>
            <a:off x="578840" y="522000"/>
            <a:ext cx="8011486" cy="583251"/>
          </a:xfrm>
        </p:spPr>
        <p:txBody>
          <a:bodyPr/>
          <a:lstStyle/>
          <a:p>
            <a:r>
              <a:rPr lang="en-GB" dirty="0"/>
              <a:t>CLICK TO EDIT MASTER TITLE STYLE</a:t>
            </a:r>
            <a:endParaRPr lang="en-US" dirty="0"/>
          </a:p>
        </p:txBody>
      </p:sp>
      <p:sp>
        <p:nvSpPr>
          <p:cNvPr id="11" name="Text Placeholder 7">
            <a:extLst>
              <a:ext uri="{FF2B5EF4-FFF2-40B4-BE49-F238E27FC236}">
                <a16:creationId xmlns:a16="http://schemas.microsoft.com/office/drawing/2014/main" id="{75DDBC7D-A6F6-A045-A6B2-0E18A111F2C5}"/>
              </a:ext>
            </a:extLst>
          </p:cNvPr>
          <p:cNvSpPr>
            <a:spLocks noGrp="1"/>
          </p:cNvSpPr>
          <p:nvPr>
            <p:ph idx="1" hasCustomPrompt="1"/>
          </p:nvPr>
        </p:nvSpPr>
        <p:spPr>
          <a:xfrm>
            <a:off x="578840" y="1409349"/>
            <a:ext cx="3171038" cy="3133409"/>
          </a:xfrm>
          <a:prstGeom prst="rect">
            <a:avLst/>
          </a:prstGeom>
          <a:solidFill>
            <a:schemeClr val="bg2">
              <a:lumMod val="95000"/>
            </a:schemeClr>
          </a:solidFill>
        </p:spPr>
        <p:txBody>
          <a:bodyPr vert="horz" lIns="0" tIns="0" rIns="0" bIns="0" rtlCol="0">
            <a:noAutofit/>
          </a:bodyPr>
          <a:lstStyle>
            <a:lvl1pPr>
              <a:defRPr sz="800" i="1">
                <a:solidFill>
                  <a:schemeClr val="accent4"/>
                </a:solidFill>
              </a:defRPr>
            </a:lvl1pPr>
          </a:lstStyle>
          <a:p>
            <a:pPr lvl="0"/>
            <a:r>
              <a:rPr lang="en-GB" dirty="0"/>
              <a:t>click one of the icons to insert an element</a:t>
            </a:r>
            <a:endParaRPr lang="en-US" dirty="0"/>
          </a:p>
        </p:txBody>
      </p:sp>
      <p:sp>
        <p:nvSpPr>
          <p:cNvPr id="12" name="Text Placeholder 5">
            <a:extLst>
              <a:ext uri="{FF2B5EF4-FFF2-40B4-BE49-F238E27FC236}">
                <a16:creationId xmlns:a16="http://schemas.microsoft.com/office/drawing/2014/main" id="{481A6432-3990-644C-8FFE-3268125B455E}"/>
              </a:ext>
            </a:extLst>
          </p:cNvPr>
          <p:cNvSpPr>
            <a:spLocks noGrp="1"/>
          </p:cNvSpPr>
          <p:nvPr>
            <p:ph type="body" sz="quarter" idx="21" hasCustomPrompt="1"/>
          </p:nvPr>
        </p:nvSpPr>
        <p:spPr>
          <a:xfrm>
            <a:off x="4209346" y="1423651"/>
            <a:ext cx="3769641" cy="715348"/>
          </a:xfrm>
          <a:solidFill>
            <a:schemeClr val="accent4">
              <a:lumMod val="20000"/>
              <a:lumOff val="80000"/>
            </a:schemeClr>
          </a:solidFill>
        </p:spPr>
        <p:txBody>
          <a:bodyPr lIns="72000" tIns="36000" rIns="1080000" bIns="36000" anchor="ctr" anchorCtr="0">
            <a:noAutofit/>
          </a:bodyPr>
          <a:lstStyle>
            <a:lvl1pPr marL="0" indent="0">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6" name="Text Placeholder 5">
            <a:extLst>
              <a:ext uri="{FF2B5EF4-FFF2-40B4-BE49-F238E27FC236}">
                <a16:creationId xmlns:a16="http://schemas.microsoft.com/office/drawing/2014/main" id="{7BC34354-C0EB-5945-AFD5-A2D58387FB6F}"/>
              </a:ext>
            </a:extLst>
          </p:cNvPr>
          <p:cNvSpPr>
            <a:spLocks noGrp="1"/>
          </p:cNvSpPr>
          <p:nvPr>
            <p:ph type="body" sz="quarter" idx="22" hasCustomPrompt="1"/>
          </p:nvPr>
        </p:nvSpPr>
        <p:spPr>
          <a:xfrm>
            <a:off x="4209346" y="2224904"/>
            <a:ext cx="3769641" cy="715348"/>
          </a:xfrm>
          <a:solidFill>
            <a:schemeClr val="accent4">
              <a:lumMod val="20000"/>
              <a:lumOff val="80000"/>
            </a:schemeClr>
          </a:solidFill>
        </p:spPr>
        <p:txBody>
          <a:bodyPr lIns="72000" tIns="36000" rIns="1080000" bIns="36000" anchor="ctr" anchorCtr="0">
            <a:noAutofit/>
          </a:bodyPr>
          <a:lstStyle>
            <a:lvl1pPr marL="0" indent="0">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9" name="Text Placeholder 5">
            <a:extLst>
              <a:ext uri="{FF2B5EF4-FFF2-40B4-BE49-F238E27FC236}">
                <a16:creationId xmlns:a16="http://schemas.microsoft.com/office/drawing/2014/main" id="{595B7205-A740-D14B-A341-06B8739D3D4D}"/>
              </a:ext>
            </a:extLst>
          </p:cNvPr>
          <p:cNvSpPr>
            <a:spLocks noGrp="1"/>
          </p:cNvSpPr>
          <p:nvPr>
            <p:ph type="body" sz="quarter" idx="24" hasCustomPrompt="1"/>
          </p:nvPr>
        </p:nvSpPr>
        <p:spPr>
          <a:xfrm>
            <a:off x="4209346" y="3026157"/>
            <a:ext cx="3769641" cy="715348"/>
          </a:xfrm>
          <a:solidFill>
            <a:schemeClr val="accent4">
              <a:lumMod val="20000"/>
              <a:lumOff val="80000"/>
            </a:schemeClr>
          </a:solidFill>
        </p:spPr>
        <p:txBody>
          <a:bodyPr lIns="72000" tIns="36000" rIns="1080000" bIns="36000" anchor="ctr" anchorCtr="0">
            <a:noAutofit/>
          </a:bodyPr>
          <a:lstStyle>
            <a:lvl1pPr marL="0" indent="0">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10" name="Text Placeholder 5">
            <a:extLst>
              <a:ext uri="{FF2B5EF4-FFF2-40B4-BE49-F238E27FC236}">
                <a16:creationId xmlns:a16="http://schemas.microsoft.com/office/drawing/2014/main" id="{CE777487-0BC7-A844-8B2D-2966256C6907}"/>
              </a:ext>
            </a:extLst>
          </p:cNvPr>
          <p:cNvSpPr>
            <a:spLocks noGrp="1"/>
          </p:cNvSpPr>
          <p:nvPr>
            <p:ph type="body" sz="quarter" idx="25" hasCustomPrompt="1"/>
          </p:nvPr>
        </p:nvSpPr>
        <p:spPr>
          <a:xfrm>
            <a:off x="4209346" y="3827410"/>
            <a:ext cx="3769641" cy="715348"/>
          </a:xfrm>
          <a:solidFill>
            <a:schemeClr val="accent4">
              <a:lumMod val="20000"/>
              <a:lumOff val="80000"/>
            </a:schemeClr>
          </a:solidFill>
        </p:spPr>
        <p:txBody>
          <a:bodyPr lIns="72000" tIns="36000" rIns="1080000" bIns="36000" anchor="ctr" anchorCtr="0">
            <a:noAutofit/>
          </a:bodyPr>
          <a:lstStyle>
            <a:lvl1pPr marL="0" indent="0">
              <a:lnSpc>
                <a:spcPts val="1100"/>
              </a:lnSpc>
              <a:spcBef>
                <a:spcPts val="0"/>
              </a:spcBef>
              <a:spcAft>
                <a:spcPts val="200"/>
              </a:spcAft>
              <a:buClr>
                <a:schemeClr val="accent2"/>
              </a:buClr>
              <a:buSzPct val="130000"/>
              <a:buFontTx/>
              <a:buNone/>
              <a:defRPr sz="1000" baseline="0">
                <a:solidFill>
                  <a:schemeClr val="accent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Lorem ipsum</a:t>
            </a:r>
          </a:p>
        </p:txBody>
      </p:sp>
      <p:sp>
        <p:nvSpPr>
          <p:cNvPr id="15" name="Text Placeholder 5">
            <a:extLst>
              <a:ext uri="{FF2B5EF4-FFF2-40B4-BE49-F238E27FC236}">
                <a16:creationId xmlns:a16="http://schemas.microsoft.com/office/drawing/2014/main" id="{15E0ED30-9498-49A0-7E1D-3F2280F81DD4}"/>
              </a:ext>
            </a:extLst>
          </p:cNvPr>
          <p:cNvSpPr>
            <a:spLocks noGrp="1"/>
          </p:cNvSpPr>
          <p:nvPr>
            <p:ph type="body" sz="quarter" idx="26" hasCustomPrompt="1"/>
          </p:nvPr>
        </p:nvSpPr>
        <p:spPr>
          <a:xfrm>
            <a:off x="7030186" y="1423651"/>
            <a:ext cx="780959" cy="704519"/>
          </a:xfrm>
          <a:solidFill>
            <a:schemeClr val="accent1">
              <a:lumMod val="75000"/>
            </a:schemeClr>
          </a:solidFill>
        </p:spPr>
        <p:txBody>
          <a:bodyPr lIns="36000" tIns="36000" rIns="36000" bIns="36000" anchor="ctr" anchorCtr="0">
            <a:noAutofit/>
          </a:bodyPr>
          <a:lstStyle>
            <a:lvl1pPr marL="0" indent="0" algn="ctr">
              <a:lnSpc>
                <a:spcPts val="2200"/>
              </a:lnSpc>
              <a:spcBef>
                <a:spcPts val="0"/>
              </a:spcBef>
              <a:spcAft>
                <a:spcPts val="0"/>
              </a:spcAft>
              <a:buClr>
                <a:schemeClr val="accent2"/>
              </a:buClr>
              <a:buSzPct val="130000"/>
              <a:buFontTx/>
              <a:buNone/>
              <a:defRPr sz="2000" b="1" baseline="0">
                <a:solidFill>
                  <a:schemeClr val="bg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45%</a:t>
            </a:r>
          </a:p>
        </p:txBody>
      </p:sp>
      <p:sp>
        <p:nvSpPr>
          <p:cNvPr id="16" name="Text Placeholder 5">
            <a:extLst>
              <a:ext uri="{FF2B5EF4-FFF2-40B4-BE49-F238E27FC236}">
                <a16:creationId xmlns:a16="http://schemas.microsoft.com/office/drawing/2014/main" id="{7219A8F7-2D9D-6B4B-6AB1-CC71F71E441D}"/>
              </a:ext>
            </a:extLst>
          </p:cNvPr>
          <p:cNvSpPr>
            <a:spLocks noGrp="1"/>
          </p:cNvSpPr>
          <p:nvPr>
            <p:ph type="body" sz="quarter" idx="27" hasCustomPrompt="1"/>
          </p:nvPr>
        </p:nvSpPr>
        <p:spPr>
          <a:xfrm>
            <a:off x="7030186" y="2224904"/>
            <a:ext cx="780959" cy="704520"/>
          </a:xfrm>
          <a:solidFill>
            <a:schemeClr val="accent1"/>
          </a:solidFill>
        </p:spPr>
        <p:txBody>
          <a:bodyPr lIns="36000" tIns="36000" rIns="36000" bIns="36000" anchor="ctr" anchorCtr="0">
            <a:noAutofit/>
          </a:bodyPr>
          <a:lstStyle>
            <a:lvl1pPr marL="0" indent="0" algn="ctr">
              <a:lnSpc>
                <a:spcPts val="2200"/>
              </a:lnSpc>
              <a:spcBef>
                <a:spcPts val="0"/>
              </a:spcBef>
              <a:spcAft>
                <a:spcPts val="0"/>
              </a:spcAft>
              <a:buClr>
                <a:schemeClr val="accent2"/>
              </a:buClr>
              <a:buSzPct val="130000"/>
              <a:buFontTx/>
              <a:buNone/>
              <a:defRPr sz="2000" b="1" baseline="0">
                <a:solidFill>
                  <a:schemeClr val="bg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25%</a:t>
            </a:r>
          </a:p>
        </p:txBody>
      </p:sp>
      <p:sp>
        <p:nvSpPr>
          <p:cNvPr id="17" name="Text Placeholder 5">
            <a:extLst>
              <a:ext uri="{FF2B5EF4-FFF2-40B4-BE49-F238E27FC236}">
                <a16:creationId xmlns:a16="http://schemas.microsoft.com/office/drawing/2014/main" id="{FDA483DF-69C2-5C03-BA3A-82118CBB198A}"/>
              </a:ext>
            </a:extLst>
          </p:cNvPr>
          <p:cNvSpPr>
            <a:spLocks noGrp="1"/>
          </p:cNvSpPr>
          <p:nvPr>
            <p:ph type="body" sz="quarter" idx="28" hasCustomPrompt="1"/>
          </p:nvPr>
        </p:nvSpPr>
        <p:spPr>
          <a:xfrm>
            <a:off x="7030186" y="3026157"/>
            <a:ext cx="780959" cy="715348"/>
          </a:xfrm>
          <a:solidFill>
            <a:schemeClr val="accent1">
              <a:lumMod val="60000"/>
              <a:lumOff val="40000"/>
            </a:schemeClr>
          </a:solidFill>
        </p:spPr>
        <p:txBody>
          <a:bodyPr lIns="36000" tIns="36000" rIns="36000" bIns="36000" anchor="ctr" anchorCtr="0">
            <a:noAutofit/>
          </a:bodyPr>
          <a:lstStyle>
            <a:lvl1pPr marL="0" indent="0" algn="ctr">
              <a:lnSpc>
                <a:spcPts val="2200"/>
              </a:lnSpc>
              <a:spcBef>
                <a:spcPts val="0"/>
              </a:spcBef>
              <a:spcAft>
                <a:spcPts val="0"/>
              </a:spcAft>
              <a:buClr>
                <a:schemeClr val="accent2"/>
              </a:buClr>
              <a:buSzPct val="130000"/>
              <a:buFontTx/>
              <a:buNone/>
              <a:defRPr sz="2000" b="1" baseline="0">
                <a:solidFill>
                  <a:schemeClr val="bg2"/>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10%</a:t>
            </a:r>
          </a:p>
        </p:txBody>
      </p:sp>
      <p:sp>
        <p:nvSpPr>
          <p:cNvPr id="18" name="Text Placeholder 5">
            <a:extLst>
              <a:ext uri="{FF2B5EF4-FFF2-40B4-BE49-F238E27FC236}">
                <a16:creationId xmlns:a16="http://schemas.microsoft.com/office/drawing/2014/main" id="{48CE781A-7EDF-BD23-3EA4-4907981E3D66}"/>
              </a:ext>
            </a:extLst>
          </p:cNvPr>
          <p:cNvSpPr>
            <a:spLocks noGrp="1"/>
          </p:cNvSpPr>
          <p:nvPr>
            <p:ph type="body" sz="quarter" idx="29" hasCustomPrompt="1"/>
          </p:nvPr>
        </p:nvSpPr>
        <p:spPr>
          <a:xfrm>
            <a:off x="7030186" y="3827410"/>
            <a:ext cx="780959" cy="715348"/>
          </a:xfrm>
          <a:solidFill>
            <a:schemeClr val="accent1">
              <a:lumMod val="20000"/>
              <a:lumOff val="80000"/>
            </a:schemeClr>
          </a:solidFill>
        </p:spPr>
        <p:txBody>
          <a:bodyPr lIns="36000" tIns="36000" rIns="36000" bIns="36000" anchor="ctr" anchorCtr="0">
            <a:noAutofit/>
          </a:bodyPr>
          <a:lstStyle>
            <a:lvl1pPr marL="0" indent="0" algn="ctr">
              <a:lnSpc>
                <a:spcPts val="2200"/>
              </a:lnSpc>
              <a:spcBef>
                <a:spcPts val="0"/>
              </a:spcBef>
              <a:spcAft>
                <a:spcPts val="0"/>
              </a:spcAft>
              <a:buClr>
                <a:schemeClr val="accent2"/>
              </a:buClr>
              <a:buSzPct val="130000"/>
              <a:buFontTx/>
              <a:buNone/>
              <a:defRPr sz="2000" b="1" baseline="0">
                <a:solidFill>
                  <a:schemeClr val="accent6"/>
                </a:solidFill>
              </a:defRPr>
            </a:lvl1pPr>
            <a:lvl2pPr>
              <a:lnSpc>
                <a:spcPts val="900"/>
              </a:lnSpc>
              <a:spcBef>
                <a:spcPts val="0"/>
              </a:spcBef>
              <a:defRPr sz="700"/>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GB" dirty="0"/>
              <a:t>10%</a:t>
            </a:r>
          </a:p>
        </p:txBody>
      </p:sp>
    </p:spTree>
    <p:extLst>
      <p:ext uri="{BB962C8B-B14F-4D97-AF65-F5344CB8AC3E}">
        <p14:creationId xmlns:p14="http://schemas.microsoft.com/office/powerpoint/2010/main" val="2223982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One Column Text">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45070FE-96FC-864C-8EFB-C1E17B14FDA6}"/>
              </a:ext>
            </a:extLst>
          </p:cNvPr>
          <p:cNvSpPr>
            <a:spLocks noGrp="1"/>
          </p:cNvSpPr>
          <p:nvPr>
            <p:ph type="sldNum" sz="quarter" idx="13"/>
          </p:nvPr>
        </p:nvSpPr>
        <p:spPr/>
        <p:txBody>
          <a:bodyPr/>
          <a:lstStyle>
            <a:lvl1pPr>
              <a:defRPr>
                <a:solidFill>
                  <a:schemeClr val="accent1"/>
                </a:solidFill>
              </a:defRPr>
            </a:lvl1pPr>
          </a:lstStyle>
          <a:p>
            <a:fld id="{29CAE5FC-86E1-1448-8EC3-A22E1B31C8C0}" type="slidenum">
              <a:rPr lang="it-IT" smtClean="0"/>
              <a:pPr/>
              <a:t>‹N°›</a:t>
            </a:fld>
            <a:endParaRPr lang="it-IT"/>
          </a:p>
        </p:txBody>
      </p:sp>
    </p:spTree>
    <p:extLst>
      <p:ext uri="{BB962C8B-B14F-4D97-AF65-F5344CB8AC3E}">
        <p14:creationId xmlns:p14="http://schemas.microsoft.com/office/powerpoint/2010/main" val="193058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A1EB080B-F923-439E-801C-E6F668B1B4EB}" type="datetime1">
              <a:rPr lang="fr-FR" cap="all" smtClean="0"/>
              <a:t>13/04/2026</a:t>
            </a:fld>
            <a:endParaRPr lang="fr-FR" cap="all" dirty="0"/>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a:t>Secrétariat général de la défense et de la sécurité nationale</a:t>
            </a:r>
            <a:endParaRPr lang="fr-FR"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323850" y="682801"/>
            <a:ext cx="8424863" cy="539991"/>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323528" y="1707654"/>
            <a:ext cx="2556471"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3275856"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6228184"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691346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323528"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2792D0AD-BBB3-4E87-A5E8-9A20B252AA59}" type="datetime1">
              <a:rPr lang="fr-FR" cap="all" smtClean="0"/>
              <a:t>13/04/2026</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23850" y="682801"/>
            <a:ext cx="8424863" cy="539991"/>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a:t>Secrétariat général de la défense et de la sécurité nationale</a:t>
            </a:r>
            <a:endParaRPr lang="fr-FR" dirty="0"/>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3131840" y="1707654"/>
            <a:ext cx="5616624" cy="2880320"/>
          </a:xfrm>
        </p:spPr>
        <p:txBody>
          <a:bodyPr/>
          <a:lstStyle/>
          <a:p>
            <a:r>
              <a:rPr lang="fr-FR"/>
              <a:t>Cliquez sur l'icône pour ajouter une image</a:t>
            </a:r>
          </a:p>
        </p:txBody>
      </p:sp>
    </p:spTree>
    <p:extLst>
      <p:ext uri="{BB962C8B-B14F-4D97-AF65-F5344CB8AC3E}">
        <p14:creationId xmlns:p14="http://schemas.microsoft.com/office/powerpoint/2010/main" val="2077185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6228184"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A2E8EFB1-1ACB-4FD1-BC40-7634666F20D4}" type="datetime1">
              <a:rPr lang="fr-FR" cap="all" smtClean="0"/>
              <a:t>13/04/2026</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23850" y="682801"/>
            <a:ext cx="8424863" cy="539991"/>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a:t>Secrétariat général de la défense et de la sécurité nationale</a:t>
            </a:r>
            <a:endParaRPr lang="fr-FR" dirty="0"/>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323528" y="1707654"/>
            <a:ext cx="5761038" cy="2879725"/>
          </a:xfrm>
        </p:spPr>
        <p:txBody>
          <a:bodyPr/>
          <a:lstStyle/>
          <a:p>
            <a:r>
              <a:rPr lang="fr-FR"/>
              <a:t>Cliquez sur l'icône pour ajouter un graphique</a:t>
            </a:r>
          </a:p>
        </p:txBody>
      </p:sp>
    </p:spTree>
    <p:extLst>
      <p:ext uri="{BB962C8B-B14F-4D97-AF65-F5344CB8AC3E}">
        <p14:creationId xmlns:p14="http://schemas.microsoft.com/office/powerpoint/2010/main" val="2044116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323850" y="2139702"/>
            <a:ext cx="8424000" cy="2293224"/>
          </a:xfrm>
        </p:spPr>
        <p:txBody>
          <a:bodyPr/>
          <a:lstStyle>
            <a:lvl1pPr>
              <a:lnSpc>
                <a:spcPct val="90000"/>
              </a:lnSpc>
              <a:spcAft>
                <a:spcPts val="0"/>
              </a:spcAft>
              <a:defRPr sz="3250" b="1" cap="all" baseline="0"/>
            </a:lvl1pPr>
            <a:lvl2pPr marL="92075" indent="0">
              <a:spcBef>
                <a:spcPts val="500"/>
              </a:spcBef>
              <a:spcAft>
                <a:spcPts val="0"/>
              </a:spcAft>
              <a:buNone/>
              <a:tabLst/>
              <a:defRPr sz="1850"/>
            </a:lvl2pPr>
          </a:lstStyle>
          <a:p>
            <a:pPr lvl="0"/>
            <a:r>
              <a:rPr lang="fr-FR" dirty="0"/>
              <a:t>Titre</a:t>
            </a:r>
          </a:p>
          <a:p>
            <a:pPr lvl="1"/>
            <a:r>
              <a:rPr lang="fr-FR" dirty="0"/>
              <a:t>Sous-titre</a:t>
            </a:r>
          </a:p>
        </p:txBody>
      </p:sp>
      <p:cxnSp>
        <p:nvCxnSpPr>
          <p:cNvPr id="12" name="Connecteur droit 11"/>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8BDD6479-CA8B-4F30-B219-3307A55B5E9C}" type="datetime1">
              <a:rPr lang="fr-FR" cap="all" smtClean="0"/>
              <a:t>13/04/2026</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
        <p:nvSpPr>
          <p:cNvPr id="16" name="Espace réservé du pied de page 4">
            <a:extLst>
              <a:ext uri="{FF2B5EF4-FFF2-40B4-BE49-F238E27FC236}">
                <a16:creationId xmlns:a16="http://schemas.microsoft.com/office/drawing/2014/main" id="{4D728EC0-9FC5-AB4E-B907-86A468EF1E2A}"/>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a:t>Secrétariat général de la défense et de la sécurité nationale</a:t>
            </a:r>
            <a:endParaRPr lang="fr-FR" dirty="0"/>
          </a:p>
        </p:txBody>
      </p:sp>
      <p:pic>
        <p:nvPicPr>
          <p:cNvPr id="4" name="Image 3">
            <a:extLst>
              <a:ext uri="{FF2B5EF4-FFF2-40B4-BE49-F238E27FC236}">
                <a16:creationId xmlns:a16="http://schemas.microsoft.com/office/drawing/2014/main" id="{F42F1EC7-87F5-4C0E-D4FA-F44EC46912AF}"/>
              </a:ext>
            </a:extLst>
          </p:cNvPr>
          <p:cNvPicPr>
            <a:picLocks noChangeAspect="1"/>
          </p:cNvPicPr>
          <p:nvPr userDrawn="1"/>
        </p:nvPicPr>
        <p:blipFill>
          <a:blip r:embed="rId2"/>
          <a:stretch>
            <a:fillRect/>
          </a:stretch>
        </p:blipFill>
        <p:spPr>
          <a:xfrm>
            <a:off x="395286" y="53435"/>
            <a:ext cx="1867209" cy="2086267"/>
          </a:xfrm>
          <a:prstGeom prst="rect">
            <a:avLst/>
          </a:prstGeom>
        </p:spPr>
      </p:pic>
    </p:spTree>
    <p:extLst>
      <p:ext uri="{BB962C8B-B14F-4D97-AF65-F5344CB8AC3E}">
        <p14:creationId xmlns:p14="http://schemas.microsoft.com/office/powerpoint/2010/main" val="278581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738000"/>
            <a:ext cx="9144000" cy="4443958"/>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364285" y="4797631"/>
            <a:ext cx="1170000" cy="345869"/>
          </a:xfrm>
          <a:prstGeom prst="rect">
            <a:avLst/>
          </a:prstGeom>
        </p:spPr>
        <p:txBody>
          <a:bodyPr vert="horz" lIns="0" tIns="0" rIns="0" bIns="0" rtlCol="0" anchor="ctr" anchorCtr="0">
            <a:noAutofit/>
          </a:bodyPr>
          <a:lstStyle>
            <a:lvl1pPr algn="l">
              <a:defRPr sz="750" b="1">
                <a:solidFill>
                  <a:schemeClr val="bg1"/>
                </a:solidFill>
              </a:defRPr>
            </a:lvl1pPr>
          </a:lstStyle>
          <a:p>
            <a:fld id="{1B508C36-E9B4-40FC-9E1B-7D2CA9B50270}" type="datetime1">
              <a:rPr lang="fr-FR" cap="all" smtClean="0"/>
              <a:t>13/04/2026</a:t>
            </a:fld>
            <a:endParaRPr lang="fr-FR" cap="all" dirty="0"/>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396000" indent="-396000">
              <a:buFont typeface="+mj-lt"/>
              <a:buAutoNum type="arabicPeriod"/>
              <a:defRPr sz="3250">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a:t>Secrétariat général de la défense et de la sécurité nationale</a:t>
            </a:r>
            <a:endParaRPr lang="fr-FR" dirty="0"/>
          </a:p>
        </p:txBody>
      </p:sp>
    </p:spTree>
    <p:extLst>
      <p:ext uri="{BB962C8B-B14F-4D97-AF65-F5344CB8AC3E}">
        <p14:creationId xmlns:p14="http://schemas.microsoft.com/office/powerpoint/2010/main" val="107654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E0D9D5C3-C625-4D91-8E95-31AF01D6B39E}" type="datetime1">
              <a:rPr lang="fr-FR" smtClean="0"/>
              <a:t>13/04/2026</a:t>
            </a:fld>
            <a:endParaRPr lang="fr-FR" dirty="0"/>
          </a:p>
        </p:txBody>
      </p:sp>
      <p:sp>
        <p:nvSpPr>
          <p:cNvPr id="5" name="Espace réservé du pied de page 4"/>
          <p:cNvSpPr>
            <a:spLocks noGrp="1"/>
          </p:cNvSpPr>
          <p:nvPr>
            <p:ph type="ftr" sz="quarter" idx="11"/>
          </p:nvPr>
        </p:nvSpPr>
        <p:spPr bwMode="gray">
          <a:xfrm>
            <a:off x="720000" y="4371949"/>
            <a:ext cx="3240000" cy="447947"/>
          </a:xfrm>
        </p:spPr>
        <p:txBody>
          <a:bodyPr anchor="ctr" anchorCtr="0"/>
          <a:lstStyle>
            <a:lvl1pPr algn="l">
              <a:defRPr sz="1150"/>
            </a:lvl1pPr>
          </a:lstStyle>
          <a:p>
            <a:r>
              <a:rPr lang="fr-FR"/>
              <a:t>Secrétariat général de la défense et de la sécurité nationale</a:t>
            </a:r>
            <a:endParaRPr lang="fr-FR" dirty="0"/>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8" name="Image 7">
            <a:extLst>
              <a:ext uri="{FF2B5EF4-FFF2-40B4-BE49-F238E27FC236}">
                <a16:creationId xmlns:a16="http://schemas.microsoft.com/office/drawing/2014/main" id="{BE5FDC42-32EF-9585-1E03-569D79546227}"/>
              </a:ext>
            </a:extLst>
          </p:cNvPr>
          <p:cNvPicPr>
            <a:picLocks noChangeAspect="1"/>
          </p:cNvPicPr>
          <p:nvPr userDrawn="1"/>
        </p:nvPicPr>
        <p:blipFill>
          <a:blip r:embed="rId2"/>
          <a:stretch>
            <a:fillRect/>
          </a:stretch>
        </p:blipFill>
        <p:spPr>
          <a:xfrm>
            <a:off x="535825" y="180000"/>
            <a:ext cx="1804175" cy="2015838"/>
          </a:xfrm>
          <a:prstGeom prst="rect">
            <a:avLst/>
          </a:prstGeom>
        </p:spPr>
      </p:pic>
    </p:spTree>
    <p:extLst>
      <p:ext uri="{BB962C8B-B14F-4D97-AF65-F5344CB8AC3E}">
        <p14:creationId xmlns:p14="http://schemas.microsoft.com/office/powerpoint/2010/main" val="212740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D6F723-BE69-4619-8327-C22A758EA6E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0C6E636-8ABB-4506-94DD-25BC7CDB691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727B22A-92CD-4868-BA86-5E489EB8F7D8}"/>
              </a:ext>
            </a:extLst>
          </p:cNvPr>
          <p:cNvSpPr>
            <a:spLocks noGrp="1"/>
          </p:cNvSpPr>
          <p:nvPr>
            <p:ph type="dt" sz="half" idx="10"/>
          </p:nvPr>
        </p:nvSpPr>
        <p:spPr/>
        <p:txBody>
          <a:bodyPr/>
          <a:lstStyle/>
          <a:p>
            <a:fld id="{320ED9CD-789F-49A0-B576-A7A5CBE9828B}" type="datetimeFigureOut">
              <a:rPr lang="fr-FR" smtClean="0"/>
              <a:t>13/04/2026</a:t>
            </a:fld>
            <a:endParaRPr lang="fr-FR"/>
          </a:p>
        </p:txBody>
      </p:sp>
      <p:sp>
        <p:nvSpPr>
          <p:cNvPr id="5" name="Espace réservé du pied de page 4">
            <a:extLst>
              <a:ext uri="{FF2B5EF4-FFF2-40B4-BE49-F238E27FC236}">
                <a16:creationId xmlns:a16="http://schemas.microsoft.com/office/drawing/2014/main" id="{FE27A406-3781-46CC-AF73-23476E6855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A8C5C5E-13B8-4A33-9980-B4E6DF71703A}"/>
              </a:ext>
            </a:extLst>
          </p:cNvPr>
          <p:cNvSpPr>
            <a:spLocks noGrp="1"/>
          </p:cNvSpPr>
          <p:nvPr>
            <p:ph type="sldNum" sz="quarter" idx="12"/>
          </p:nvPr>
        </p:nvSpPr>
        <p:spPr/>
        <p:txBody>
          <a:bodyPr/>
          <a:lstStyle/>
          <a:p>
            <a:fld id="{CBD67049-6E54-4494-88BC-8798E9DBA273}" type="slidenum">
              <a:rPr lang="fr-FR" smtClean="0"/>
              <a:t>‹N°›</a:t>
            </a:fld>
            <a:endParaRPr lang="fr-FR"/>
          </a:p>
        </p:txBody>
      </p:sp>
    </p:spTree>
    <p:extLst>
      <p:ext uri="{BB962C8B-B14F-4D97-AF65-F5344CB8AC3E}">
        <p14:creationId xmlns:p14="http://schemas.microsoft.com/office/powerpoint/2010/main" val="678627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3.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323850" y="1707654"/>
            <a:ext cx="8424863" cy="2952325"/>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a:t>Secrétariat général de la défense et de la sécurité nationale</a:t>
            </a:r>
            <a:endParaRPr lang="fr-FR" dirty="0"/>
          </a:p>
        </p:txBody>
      </p:sp>
      <p:sp>
        <p:nvSpPr>
          <p:cNvPr id="6"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323850" y="682801"/>
            <a:ext cx="8424863" cy="539991"/>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315703" y="4783500"/>
            <a:ext cx="2057400" cy="274637"/>
          </a:xfrm>
          <a:prstGeom prst="rect">
            <a:avLst/>
          </a:prstGeom>
        </p:spPr>
        <p:txBody>
          <a:bodyPr vert="horz" lIns="91440" tIns="45720" rIns="91440" bIns="45720" rtlCol="0" anchor="ctr"/>
          <a:lstStyle>
            <a:lvl1pPr algn="l">
              <a:defRPr sz="750" b="1">
                <a:solidFill>
                  <a:schemeClr val="tx1"/>
                </a:solidFill>
              </a:defRPr>
            </a:lvl1pPr>
          </a:lstStyle>
          <a:p>
            <a:fld id="{2082DD84-B489-4AD8-9F49-582B9E9A220B}" type="datetime1">
              <a:rPr lang="fr-FR" cap="all" smtClean="0"/>
              <a:t>13/04/2026</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90177D6A-BA89-0CDF-06D4-180087D5CC6F}"/>
              </a:ext>
            </a:extLst>
          </p:cNvPr>
          <p:cNvPicPr>
            <a:picLocks noChangeAspect="1"/>
          </p:cNvPicPr>
          <p:nvPr userDrawn="1"/>
        </p:nvPicPr>
        <p:blipFill>
          <a:blip r:embed="rId11"/>
          <a:stretch>
            <a:fillRect/>
          </a:stretch>
        </p:blipFill>
        <p:spPr>
          <a:xfrm>
            <a:off x="266673" y="154566"/>
            <a:ext cx="472770" cy="528235"/>
          </a:xfrm>
          <a:prstGeom prst="rect">
            <a:avLst/>
          </a:prstGeom>
        </p:spPr>
      </p:pic>
    </p:spTree>
    <p:extLst>
      <p:ext uri="{BB962C8B-B14F-4D97-AF65-F5344CB8AC3E}">
        <p14:creationId xmlns:p14="http://schemas.microsoft.com/office/powerpoint/2010/main" val="358592806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hf hdr="0"/>
  <p:txStyles>
    <p:title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p:titleStyle>
    <p:body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03676D55-C47B-534E-ABA6-BEA7922AA0CB}"/>
              </a:ext>
            </a:extLst>
          </p:cNvPr>
          <p:cNvPicPr>
            <a:picLocks noChangeAspect="1"/>
          </p:cNvPicPr>
          <p:nvPr userDrawn="1"/>
        </p:nvPicPr>
        <p:blipFill>
          <a:blip r:embed="rId14"/>
          <a:stretch>
            <a:fillRect/>
          </a:stretch>
        </p:blipFill>
        <p:spPr>
          <a:xfrm>
            <a:off x="-16777" y="-19738"/>
            <a:ext cx="947956" cy="404802"/>
          </a:xfrm>
          <a:prstGeom prst="rect">
            <a:avLst/>
          </a:prstGeom>
        </p:spPr>
      </p:pic>
      <p:sp>
        <p:nvSpPr>
          <p:cNvPr id="2" name="Segnaposto titolo 1"/>
          <p:cNvSpPr>
            <a:spLocks noGrp="1"/>
          </p:cNvSpPr>
          <p:nvPr>
            <p:ph type="title"/>
          </p:nvPr>
        </p:nvSpPr>
        <p:spPr>
          <a:xfrm>
            <a:off x="578840" y="522000"/>
            <a:ext cx="4773336" cy="583251"/>
          </a:xfrm>
          <a:prstGeom prst="rect">
            <a:avLst/>
          </a:prstGeom>
        </p:spPr>
        <p:txBody>
          <a:bodyPr vert="horz" lIns="0" tIns="0" rIns="0" bIns="0" rtlCol="0" anchor="t" anchorCtr="0">
            <a:noAutofit/>
          </a:bodyPr>
          <a:lstStyle/>
          <a:p>
            <a:r>
              <a:rPr lang="en-GB" noProof="0" dirty="0"/>
              <a:t>TITLE GOES HERE</a:t>
            </a:r>
          </a:p>
        </p:txBody>
      </p:sp>
      <p:sp>
        <p:nvSpPr>
          <p:cNvPr id="7" name="Slide Number Placeholder 6">
            <a:extLst>
              <a:ext uri="{FF2B5EF4-FFF2-40B4-BE49-F238E27FC236}">
                <a16:creationId xmlns:a16="http://schemas.microsoft.com/office/drawing/2014/main" id="{F3020AA8-1E03-0144-A325-F7E99DE2463A}"/>
              </a:ext>
            </a:extLst>
          </p:cNvPr>
          <p:cNvSpPr>
            <a:spLocks noGrp="1"/>
          </p:cNvSpPr>
          <p:nvPr>
            <p:ph type="sldNum" sz="quarter" idx="4"/>
          </p:nvPr>
        </p:nvSpPr>
        <p:spPr>
          <a:xfrm>
            <a:off x="200771" y="89898"/>
            <a:ext cx="378069" cy="153384"/>
          </a:xfrm>
          <a:prstGeom prst="rect">
            <a:avLst/>
          </a:prstGeom>
        </p:spPr>
        <p:txBody>
          <a:bodyPr vert="horz" lIns="0" tIns="0" rIns="0" bIns="0" rtlCol="0" anchor="ctr"/>
          <a:lstStyle>
            <a:lvl1pPr algn="l">
              <a:defRPr sz="900" b="0" i="0" baseline="0">
                <a:solidFill>
                  <a:schemeClr val="accent1"/>
                </a:solidFill>
                <a:latin typeface="+mn-lt"/>
              </a:defRPr>
            </a:lvl1pPr>
          </a:lstStyle>
          <a:p>
            <a:fld id="{29CAE5FC-86E1-1448-8EC3-A22E1B31C8C0}" type="slidenum">
              <a:rPr lang="en-US" smtClean="0"/>
              <a:pPr/>
              <a:t>‹N°›</a:t>
            </a:fld>
            <a:endParaRPr lang="en-US" dirty="0"/>
          </a:p>
        </p:txBody>
      </p:sp>
      <p:sp>
        <p:nvSpPr>
          <p:cNvPr id="8" name="Text Placeholder 7">
            <a:extLst>
              <a:ext uri="{FF2B5EF4-FFF2-40B4-BE49-F238E27FC236}">
                <a16:creationId xmlns:a16="http://schemas.microsoft.com/office/drawing/2014/main" id="{42BC265E-D546-8846-A983-9A041AD6CDAE}"/>
              </a:ext>
            </a:extLst>
          </p:cNvPr>
          <p:cNvSpPr>
            <a:spLocks noGrp="1"/>
          </p:cNvSpPr>
          <p:nvPr>
            <p:ph type="body" idx="1"/>
          </p:nvPr>
        </p:nvSpPr>
        <p:spPr>
          <a:xfrm>
            <a:off x="578841" y="2255902"/>
            <a:ext cx="4773336" cy="990638"/>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descr="A picture containing logo&#10;&#10;Description automatically generated">
            <a:extLst>
              <a:ext uri="{FF2B5EF4-FFF2-40B4-BE49-F238E27FC236}">
                <a16:creationId xmlns:a16="http://schemas.microsoft.com/office/drawing/2014/main" id="{2B67DF81-D1D2-A396-A04D-DB92ACF9010B}"/>
              </a:ext>
            </a:extLst>
          </p:cNvPr>
          <p:cNvPicPr>
            <a:picLocks noChangeAspect="1"/>
          </p:cNvPicPr>
          <p:nvPr userDrawn="1"/>
        </p:nvPicPr>
        <p:blipFill>
          <a:blip r:embed="rId15"/>
          <a:stretch>
            <a:fillRect/>
          </a:stretch>
        </p:blipFill>
        <p:spPr>
          <a:xfrm>
            <a:off x="7899400" y="4610100"/>
            <a:ext cx="1244600" cy="533400"/>
          </a:xfrm>
          <a:prstGeom prst="rect">
            <a:avLst/>
          </a:prstGeom>
        </p:spPr>
      </p:pic>
    </p:spTree>
    <p:extLst>
      <p:ext uri="{BB962C8B-B14F-4D97-AF65-F5344CB8AC3E}">
        <p14:creationId xmlns:p14="http://schemas.microsoft.com/office/powerpoint/2010/main" val="95633774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hf hdr="0"/>
  <p:txStyles>
    <p:titleStyle>
      <a:lvl1pPr algn="l" defTabSz="390997" rtl="0" eaLnBrk="1" latinLnBrk="0" hangingPunct="1">
        <a:lnSpc>
          <a:spcPts val="2000"/>
        </a:lnSpc>
        <a:spcBef>
          <a:spcPct val="0"/>
        </a:spcBef>
        <a:buNone/>
        <a:defRPr sz="2000" b="1" i="0" kern="1200" cap="all" spc="50" baseline="0">
          <a:solidFill>
            <a:schemeClr val="accent1"/>
          </a:solidFill>
          <a:latin typeface="+mj-lt"/>
          <a:ea typeface="+mj-ea"/>
          <a:cs typeface="IvyMode SemiBold" panose="020B0404020101010102" pitchFamily="34" charset="0"/>
        </a:defRPr>
      </a:lvl1pPr>
    </p:titleStyle>
    <p:bodyStyle>
      <a:lvl1pPr marL="0" indent="0" algn="l" defTabSz="390997" rtl="0" eaLnBrk="1" latinLnBrk="0" hangingPunct="1">
        <a:lnSpc>
          <a:spcPts val="1100"/>
        </a:lnSpc>
        <a:spcBef>
          <a:spcPts val="0"/>
        </a:spcBef>
        <a:spcAft>
          <a:spcPts val="500"/>
        </a:spcAft>
        <a:buFont typeface="Arial"/>
        <a:buNone/>
        <a:defRPr sz="1000" b="0" i="0" kern="1200" baseline="0">
          <a:solidFill>
            <a:schemeClr val="accent4"/>
          </a:solidFill>
          <a:latin typeface="+mn-lt"/>
          <a:ea typeface="+mn-ea"/>
          <a:cs typeface="+mn-cs"/>
        </a:defRPr>
      </a:lvl1pPr>
      <a:lvl2pPr marL="390997" indent="0" algn="l" defTabSz="390997" rtl="0" eaLnBrk="1" latinLnBrk="0" hangingPunct="1">
        <a:lnSpc>
          <a:spcPts val="1100"/>
        </a:lnSpc>
        <a:spcBef>
          <a:spcPts val="0"/>
        </a:spcBef>
        <a:spcAft>
          <a:spcPts val="500"/>
        </a:spcAft>
        <a:buFont typeface="Arial"/>
        <a:buNone/>
        <a:defRPr sz="1000" b="0" i="0" kern="1200" baseline="0">
          <a:solidFill>
            <a:schemeClr val="accent4"/>
          </a:solidFill>
          <a:latin typeface="+mn-lt"/>
          <a:ea typeface="+mn-ea"/>
          <a:cs typeface="+mn-cs"/>
        </a:defRPr>
      </a:lvl2pPr>
      <a:lvl3pPr marL="781995" indent="0" algn="l" defTabSz="390997" rtl="0" eaLnBrk="1" latinLnBrk="0" hangingPunct="1">
        <a:lnSpc>
          <a:spcPts val="1100"/>
        </a:lnSpc>
        <a:spcBef>
          <a:spcPts val="0"/>
        </a:spcBef>
        <a:spcAft>
          <a:spcPts val="500"/>
        </a:spcAft>
        <a:buFont typeface="Arial"/>
        <a:buNone/>
        <a:defRPr sz="1000" b="0" i="0" kern="1200" baseline="0">
          <a:solidFill>
            <a:schemeClr val="accent4"/>
          </a:solidFill>
          <a:latin typeface="+mn-lt"/>
          <a:ea typeface="+mn-ea"/>
          <a:cs typeface="+mn-cs"/>
        </a:defRPr>
      </a:lvl3pPr>
      <a:lvl4pPr marL="1172992" indent="0" algn="l" defTabSz="390997" rtl="0" eaLnBrk="1" latinLnBrk="0" hangingPunct="1">
        <a:lnSpc>
          <a:spcPts val="1100"/>
        </a:lnSpc>
        <a:spcBef>
          <a:spcPts val="0"/>
        </a:spcBef>
        <a:spcAft>
          <a:spcPts val="500"/>
        </a:spcAft>
        <a:buFont typeface="Arial"/>
        <a:buNone/>
        <a:defRPr sz="1000" b="0" i="0" kern="1200" baseline="0">
          <a:solidFill>
            <a:schemeClr val="accent4"/>
          </a:solidFill>
          <a:latin typeface="+mn-lt"/>
          <a:ea typeface="+mn-ea"/>
          <a:cs typeface="+mn-cs"/>
        </a:defRPr>
      </a:lvl4pPr>
      <a:lvl5pPr marL="1563990" indent="0" algn="l" defTabSz="390997" rtl="0" eaLnBrk="1" latinLnBrk="0" hangingPunct="1">
        <a:lnSpc>
          <a:spcPts val="1100"/>
        </a:lnSpc>
        <a:spcBef>
          <a:spcPts val="0"/>
        </a:spcBef>
        <a:spcAft>
          <a:spcPts val="500"/>
        </a:spcAft>
        <a:buFont typeface="Arial"/>
        <a:buNone/>
        <a:defRPr sz="1000" b="0" i="0" kern="1200" baseline="0">
          <a:solidFill>
            <a:schemeClr val="accent4"/>
          </a:solidFill>
          <a:latin typeface="+mn-lt"/>
          <a:ea typeface="+mn-ea"/>
          <a:cs typeface="+mn-cs"/>
        </a:defRPr>
      </a:lvl5pPr>
      <a:lvl6pPr marL="2150486" indent="-195499" algn="l" defTabSz="390997" rtl="0" eaLnBrk="1" latinLnBrk="0" hangingPunct="1">
        <a:spcBef>
          <a:spcPct val="20000"/>
        </a:spcBef>
        <a:buFont typeface="Arial"/>
        <a:buChar char="•"/>
        <a:defRPr sz="1710" kern="1200">
          <a:solidFill>
            <a:schemeClr val="tx1"/>
          </a:solidFill>
          <a:latin typeface="+mn-lt"/>
          <a:ea typeface="+mn-ea"/>
          <a:cs typeface="+mn-cs"/>
        </a:defRPr>
      </a:lvl6pPr>
      <a:lvl7pPr marL="2541483" indent="-195499" algn="l" defTabSz="390997" rtl="0" eaLnBrk="1" latinLnBrk="0" hangingPunct="1">
        <a:spcBef>
          <a:spcPct val="20000"/>
        </a:spcBef>
        <a:buFont typeface="Arial"/>
        <a:buChar char="•"/>
        <a:defRPr sz="1710" kern="1200">
          <a:solidFill>
            <a:schemeClr val="tx1"/>
          </a:solidFill>
          <a:latin typeface="+mn-lt"/>
          <a:ea typeface="+mn-ea"/>
          <a:cs typeface="+mn-cs"/>
        </a:defRPr>
      </a:lvl7pPr>
      <a:lvl8pPr marL="2932481" indent="-195499" algn="l" defTabSz="390997" rtl="0" eaLnBrk="1" latinLnBrk="0" hangingPunct="1">
        <a:spcBef>
          <a:spcPct val="20000"/>
        </a:spcBef>
        <a:buFont typeface="Arial"/>
        <a:buChar char="•"/>
        <a:defRPr sz="1710" kern="1200">
          <a:solidFill>
            <a:schemeClr val="tx1"/>
          </a:solidFill>
          <a:latin typeface="+mn-lt"/>
          <a:ea typeface="+mn-ea"/>
          <a:cs typeface="+mn-cs"/>
        </a:defRPr>
      </a:lvl8pPr>
      <a:lvl9pPr marL="3323478" indent="-195499" algn="l" defTabSz="390997" rtl="0" eaLnBrk="1" latinLnBrk="0" hangingPunct="1">
        <a:spcBef>
          <a:spcPct val="20000"/>
        </a:spcBef>
        <a:buFont typeface="Arial"/>
        <a:buChar char="•"/>
        <a:defRPr sz="1710" kern="1200">
          <a:solidFill>
            <a:schemeClr val="tx1"/>
          </a:solidFill>
          <a:latin typeface="+mn-lt"/>
          <a:ea typeface="+mn-ea"/>
          <a:cs typeface="+mn-cs"/>
        </a:defRPr>
      </a:lvl9pPr>
    </p:bodyStyle>
    <p:otherStyle>
      <a:defPPr>
        <a:defRPr lang="it-IT"/>
      </a:defPPr>
      <a:lvl1pPr marL="0" algn="l" defTabSz="390997" rtl="0" eaLnBrk="1" latinLnBrk="0" hangingPunct="1">
        <a:defRPr sz="1539" kern="1200">
          <a:solidFill>
            <a:schemeClr val="tx1"/>
          </a:solidFill>
          <a:latin typeface="+mn-lt"/>
          <a:ea typeface="+mn-ea"/>
          <a:cs typeface="+mn-cs"/>
        </a:defRPr>
      </a:lvl1pPr>
      <a:lvl2pPr marL="390997" algn="l" defTabSz="390997" rtl="0" eaLnBrk="1" latinLnBrk="0" hangingPunct="1">
        <a:defRPr sz="1539" kern="1200">
          <a:solidFill>
            <a:schemeClr val="tx1"/>
          </a:solidFill>
          <a:latin typeface="+mn-lt"/>
          <a:ea typeface="+mn-ea"/>
          <a:cs typeface="+mn-cs"/>
        </a:defRPr>
      </a:lvl2pPr>
      <a:lvl3pPr marL="781995" algn="l" defTabSz="390997" rtl="0" eaLnBrk="1" latinLnBrk="0" hangingPunct="1">
        <a:defRPr sz="1539" kern="1200">
          <a:solidFill>
            <a:schemeClr val="tx1"/>
          </a:solidFill>
          <a:latin typeface="+mn-lt"/>
          <a:ea typeface="+mn-ea"/>
          <a:cs typeface="+mn-cs"/>
        </a:defRPr>
      </a:lvl3pPr>
      <a:lvl4pPr marL="1172992" algn="l" defTabSz="390997" rtl="0" eaLnBrk="1" latinLnBrk="0" hangingPunct="1">
        <a:defRPr sz="1539" kern="1200">
          <a:solidFill>
            <a:schemeClr val="tx1"/>
          </a:solidFill>
          <a:latin typeface="+mn-lt"/>
          <a:ea typeface="+mn-ea"/>
          <a:cs typeface="+mn-cs"/>
        </a:defRPr>
      </a:lvl4pPr>
      <a:lvl5pPr marL="1563990" algn="l" defTabSz="390997" rtl="0" eaLnBrk="1" latinLnBrk="0" hangingPunct="1">
        <a:defRPr sz="1539" kern="1200">
          <a:solidFill>
            <a:schemeClr val="tx1"/>
          </a:solidFill>
          <a:latin typeface="+mn-lt"/>
          <a:ea typeface="+mn-ea"/>
          <a:cs typeface="+mn-cs"/>
        </a:defRPr>
      </a:lvl5pPr>
      <a:lvl6pPr marL="1954987" algn="l" defTabSz="390997" rtl="0" eaLnBrk="1" latinLnBrk="0" hangingPunct="1">
        <a:defRPr sz="1539" kern="1200">
          <a:solidFill>
            <a:schemeClr val="tx1"/>
          </a:solidFill>
          <a:latin typeface="+mn-lt"/>
          <a:ea typeface="+mn-ea"/>
          <a:cs typeface="+mn-cs"/>
        </a:defRPr>
      </a:lvl6pPr>
      <a:lvl7pPr marL="2345985" algn="l" defTabSz="390997" rtl="0" eaLnBrk="1" latinLnBrk="0" hangingPunct="1">
        <a:defRPr sz="1539" kern="1200">
          <a:solidFill>
            <a:schemeClr val="tx1"/>
          </a:solidFill>
          <a:latin typeface="+mn-lt"/>
          <a:ea typeface="+mn-ea"/>
          <a:cs typeface="+mn-cs"/>
        </a:defRPr>
      </a:lvl7pPr>
      <a:lvl8pPr marL="2736982" algn="l" defTabSz="390997" rtl="0" eaLnBrk="1" latinLnBrk="0" hangingPunct="1">
        <a:defRPr sz="1539" kern="1200">
          <a:solidFill>
            <a:schemeClr val="tx1"/>
          </a:solidFill>
          <a:latin typeface="+mn-lt"/>
          <a:ea typeface="+mn-ea"/>
          <a:cs typeface="+mn-cs"/>
        </a:defRPr>
      </a:lvl8pPr>
      <a:lvl9pPr marL="3127980" algn="l" defTabSz="390997" rtl="0" eaLnBrk="1" latinLnBrk="0" hangingPunct="1">
        <a:defRPr sz="153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5.svg"/><Relationship Id="rId2" Type="http://schemas.openxmlformats.org/officeDocument/2006/relationships/image" Target="../media/image5.png"/><Relationship Id="rId16"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s://guide-continuite-activite.sgdsn.gouv.fr/"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https://www.undrr.org/"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hyperlink" Target="https://cyber.gouv.fr/decouvrir-la-cybersecurite"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33122C9-A0B9-462F-8757-0847AD287B63}" type="slidenum">
              <a:rPr lang="fr-FR" smtClean="0"/>
              <a:pPr/>
              <a:t>1</a:t>
            </a:fld>
            <a:endParaRPr lang="fr-FR" dirty="0"/>
          </a:p>
        </p:txBody>
      </p:sp>
      <p:sp>
        <p:nvSpPr>
          <p:cNvPr id="2" name="Espace réservé de la date 1"/>
          <p:cNvSpPr>
            <a:spLocks noGrp="1"/>
          </p:cNvSpPr>
          <p:nvPr>
            <p:ph type="dt" sz="half" idx="2"/>
          </p:nvPr>
        </p:nvSpPr>
        <p:spPr/>
        <p:txBody>
          <a:bodyPr/>
          <a:lstStyle/>
          <a:p>
            <a:fld id="{AF03758D-D406-4B57-B875-80EFD6028D16}" type="datetime1">
              <a:rPr lang="fr-FR" cap="all" smtClean="0"/>
              <a:t>13/04/2026</a:t>
            </a:fld>
            <a:endParaRPr lang="fr-FR" cap="all" dirty="0"/>
          </a:p>
        </p:txBody>
      </p:sp>
      <p:sp>
        <p:nvSpPr>
          <p:cNvPr id="3" name="Espace réservé du pied de page 2"/>
          <p:cNvSpPr>
            <a:spLocks noGrp="1"/>
          </p:cNvSpPr>
          <p:nvPr>
            <p:ph type="ftr" sz="quarter" idx="3"/>
          </p:nvPr>
        </p:nvSpPr>
        <p:spPr/>
        <p:txBody>
          <a:bodyPr/>
          <a:lstStyle/>
          <a:p>
            <a:r>
              <a:rPr lang="fr-FR"/>
              <a:t>Secrétariat général de la défense et de la sécurité nationale</a:t>
            </a:r>
            <a:endParaRPr lang="fr-FR" dirty="0"/>
          </a:p>
        </p:txBody>
      </p:sp>
      <p:sp>
        <p:nvSpPr>
          <p:cNvPr id="13" name="Rectangle 12">
            <a:extLst>
              <a:ext uri="{FF2B5EF4-FFF2-40B4-BE49-F238E27FC236}">
                <a16:creationId xmlns:a16="http://schemas.microsoft.com/office/drawing/2014/main" id="{195A996B-38D6-4C5D-A627-2EEA5FF50C74}"/>
              </a:ext>
            </a:extLst>
          </p:cNvPr>
          <p:cNvSpPr/>
          <p:nvPr/>
        </p:nvSpPr>
        <p:spPr>
          <a:xfrm>
            <a:off x="-1" y="792295"/>
            <a:ext cx="3191551" cy="3997104"/>
          </a:xfrm>
          <a:prstGeom prst="rect">
            <a:avLst/>
          </a:prstGeom>
          <a:solidFill>
            <a:srgbClr val="050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5" name="Connecteur droit 14">
            <a:extLst>
              <a:ext uri="{FF2B5EF4-FFF2-40B4-BE49-F238E27FC236}">
                <a16:creationId xmlns:a16="http://schemas.microsoft.com/office/drawing/2014/main" id="{A232E365-5A5A-4220-979F-B69BCF643FDA}"/>
              </a:ext>
            </a:extLst>
          </p:cNvPr>
          <p:cNvCxnSpPr/>
          <p:nvPr/>
        </p:nvCxnSpPr>
        <p:spPr>
          <a:xfrm>
            <a:off x="3191550" y="792295"/>
            <a:ext cx="0" cy="40053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FBB0CFBA-FE8E-48A3-A910-5B2C10597AF1}"/>
              </a:ext>
            </a:extLst>
          </p:cNvPr>
          <p:cNvSpPr txBox="1"/>
          <p:nvPr/>
        </p:nvSpPr>
        <p:spPr>
          <a:xfrm>
            <a:off x="-87431" y="1451647"/>
            <a:ext cx="2956213" cy="1938992"/>
          </a:xfrm>
          <a:prstGeom prst="rect">
            <a:avLst/>
          </a:prstGeom>
          <a:noFill/>
        </p:spPr>
        <p:txBody>
          <a:bodyPr wrap="square" rtlCol="0">
            <a:spAutoFit/>
          </a:bodyPr>
          <a:lstStyle/>
          <a:p>
            <a:pPr algn="r"/>
            <a:r>
              <a:rPr lang="fr-FR" sz="2400" dirty="0">
                <a:solidFill>
                  <a:schemeClr val="bg1"/>
                </a:solidFill>
                <a:latin typeface="Marianne ExtraBold" panose="02000000000000000000" pitchFamily="2" charset="0"/>
              </a:rPr>
              <a:t>SNR-CT </a:t>
            </a:r>
          </a:p>
          <a:p>
            <a:pPr algn="r"/>
            <a:endParaRPr lang="fr-FR" sz="2400" dirty="0">
              <a:solidFill>
                <a:schemeClr val="bg1"/>
              </a:solidFill>
              <a:latin typeface="Marianne ExtraBold" panose="02000000000000000000" pitchFamily="2" charset="0"/>
            </a:endParaRPr>
          </a:p>
          <a:p>
            <a:pPr algn="r"/>
            <a:r>
              <a:rPr lang="fr-FR" sz="2400" dirty="0">
                <a:solidFill>
                  <a:schemeClr val="bg1"/>
                </a:solidFill>
                <a:latin typeface="Marianne ExtraBold" panose="02000000000000000000" pitchFamily="2" charset="0"/>
              </a:rPr>
              <a:t>GISCUF</a:t>
            </a:r>
          </a:p>
          <a:p>
            <a:pPr algn="r"/>
            <a:r>
              <a:rPr lang="fr-FR" sz="2400" dirty="0">
                <a:solidFill>
                  <a:schemeClr val="bg1"/>
                </a:solidFill>
                <a:latin typeface="Marianne ExtraBold" panose="02000000000000000000" pitchFamily="2" charset="0"/>
              </a:rPr>
              <a:t>29-30 avril, </a:t>
            </a:r>
          </a:p>
          <a:p>
            <a:pPr algn="r"/>
            <a:r>
              <a:rPr lang="fr-FR" sz="2400" dirty="0">
                <a:solidFill>
                  <a:schemeClr val="bg1"/>
                </a:solidFill>
                <a:latin typeface="Marianne ExtraBold" panose="02000000000000000000" pitchFamily="2" charset="0"/>
              </a:rPr>
              <a:t>Reims</a:t>
            </a:r>
          </a:p>
        </p:txBody>
      </p:sp>
      <p:sp>
        <p:nvSpPr>
          <p:cNvPr id="5" name="Rectangle 4">
            <a:extLst>
              <a:ext uri="{FF2B5EF4-FFF2-40B4-BE49-F238E27FC236}">
                <a16:creationId xmlns:a16="http://schemas.microsoft.com/office/drawing/2014/main" id="{0E709B61-A7FC-4C94-9919-939C8A9F2AD7}"/>
              </a:ext>
            </a:extLst>
          </p:cNvPr>
          <p:cNvSpPr/>
          <p:nvPr/>
        </p:nvSpPr>
        <p:spPr>
          <a:xfrm>
            <a:off x="2286000" y="-1352401"/>
            <a:ext cx="4572000" cy="7848302"/>
          </a:xfrm>
          <a:prstGeom prst="rect">
            <a:avLst/>
          </a:prstGeom>
        </p:spPr>
        <p:txBody>
          <a:bodyPr>
            <a:spAutoFit/>
          </a:bodyPr>
          <a:lstStyle/>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a:p>
            <a:endParaRPr lang="fr-FR" i="1" dirty="0">
              <a:latin typeface="Times New Roman" panose="02020603050405020304" pitchFamily="18" charset="0"/>
            </a:endParaRPr>
          </a:p>
        </p:txBody>
      </p:sp>
      <p:pic>
        <p:nvPicPr>
          <p:cNvPr id="7" name="Image 6">
            <a:extLst>
              <a:ext uri="{FF2B5EF4-FFF2-40B4-BE49-F238E27FC236}">
                <a16:creationId xmlns:a16="http://schemas.microsoft.com/office/drawing/2014/main" id="{D7FFDF4B-E0E8-4369-82CC-A1F907986474}"/>
              </a:ext>
            </a:extLst>
          </p:cNvPr>
          <p:cNvPicPr>
            <a:picLocks noChangeAspect="1"/>
          </p:cNvPicPr>
          <p:nvPr/>
        </p:nvPicPr>
        <p:blipFill>
          <a:blip r:embed="rId2"/>
          <a:stretch>
            <a:fillRect/>
          </a:stretch>
        </p:blipFill>
        <p:spPr>
          <a:xfrm>
            <a:off x="4197337" y="852055"/>
            <a:ext cx="3452811" cy="3897490"/>
          </a:xfrm>
          <a:prstGeom prst="rect">
            <a:avLst/>
          </a:prstGeom>
        </p:spPr>
      </p:pic>
    </p:spTree>
    <p:extLst>
      <p:ext uri="{BB962C8B-B14F-4D97-AF65-F5344CB8AC3E}">
        <p14:creationId xmlns:p14="http://schemas.microsoft.com/office/powerpoint/2010/main" val="252250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AB9B6564-7D11-48F7-AC53-CA095C6D153B}"/>
              </a:ext>
            </a:extLst>
          </p:cNvPr>
          <p:cNvGraphicFramePr>
            <a:graphicFrameLocks noGrp="1"/>
          </p:cNvGraphicFramePr>
          <p:nvPr>
            <p:extLst>
              <p:ext uri="{D42A27DB-BD31-4B8C-83A1-F6EECF244321}">
                <p14:modId xmlns:p14="http://schemas.microsoft.com/office/powerpoint/2010/main" val="1729797832"/>
              </p:ext>
            </p:extLst>
          </p:nvPr>
        </p:nvGraphicFramePr>
        <p:xfrm>
          <a:off x="660728" y="2346452"/>
          <a:ext cx="7338798" cy="2286000"/>
        </p:xfrm>
        <a:graphic>
          <a:graphicData uri="http://schemas.openxmlformats.org/drawingml/2006/table">
            <a:tbl>
              <a:tblPr firstRow="1" bandRow="1">
                <a:tableStyleId>{5C22544A-7EE6-4342-B048-85BDC9FD1C3A}</a:tableStyleId>
              </a:tblPr>
              <a:tblGrid>
                <a:gridCol w="2446266">
                  <a:extLst>
                    <a:ext uri="{9D8B030D-6E8A-4147-A177-3AD203B41FA5}">
                      <a16:colId xmlns:a16="http://schemas.microsoft.com/office/drawing/2014/main" val="2246053300"/>
                    </a:ext>
                  </a:extLst>
                </a:gridCol>
                <a:gridCol w="2446266">
                  <a:extLst>
                    <a:ext uri="{9D8B030D-6E8A-4147-A177-3AD203B41FA5}">
                      <a16:colId xmlns:a16="http://schemas.microsoft.com/office/drawing/2014/main" val="3752103145"/>
                    </a:ext>
                  </a:extLst>
                </a:gridCol>
                <a:gridCol w="2446266">
                  <a:extLst>
                    <a:ext uri="{9D8B030D-6E8A-4147-A177-3AD203B41FA5}">
                      <a16:colId xmlns:a16="http://schemas.microsoft.com/office/drawing/2014/main" val="537792601"/>
                    </a:ext>
                  </a:extLst>
                </a:gridCol>
              </a:tblGrid>
              <a:tr h="370840">
                <a:tc>
                  <a:txBody>
                    <a:bodyPr/>
                    <a:lstStyle/>
                    <a:p>
                      <a:endParaRPr lang="fr-FR" dirty="0"/>
                    </a:p>
                    <a:p>
                      <a:endParaRPr lang="fr-FR" dirty="0"/>
                    </a:p>
                    <a:p>
                      <a:endParaRPr lang="fr-FR" sz="1800" b="1" kern="1200" dirty="0">
                        <a:solidFill>
                          <a:srgbClr val="000091"/>
                        </a:solidFill>
                        <a:latin typeface="Marianne ExtraBold" panose="02000000000000000000" pitchFamily="2" charset="0"/>
                        <a:ea typeface="+mj-ea"/>
                        <a:cs typeface="+mj-cs"/>
                      </a:endParaRPr>
                    </a:p>
                  </a:txBody>
                  <a:tcPr>
                    <a:noFill/>
                  </a:tcPr>
                </a:tc>
                <a:tc>
                  <a:txBody>
                    <a:bodyPr/>
                    <a:lstStyle/>
                    <a:p>
                      <a:endParaRPr lang="fr-FR" dirty="0"/>
                    </a:p>
                  </a:txBody>
                  <a:tcPr>
                    <a:noFill/>
                  </a:tcPr>
                </a:tc>
                <a:tc>
                  <a:txBody>
                    <a:bodyPr/>
                    <a:lstStyle/>
                    <a:p>
                      <a:endParaRPr lang="fr-FR" dirty="0"/>
                    </a:p>
                  </a:txBody>
                  <a:tcPr>
                    <a:noFill/>
                  </a:tcPr>
                </a:tc>
                <a:extLst>
                  <a:ext uri="{0D108BD9-81ED-4DB2-BD59-A6C34878D82A}">
                    <a16:rowId xmlns:a16="http://schemas.microsoft.com/office/drawing/2014/main" val="553856218"/>
                  </a:ext>
                </a:extLst>
              </a:tr>
              <a:tr h="370840">
                <a:tc>
                  <a:txBody>
                    <a:bodyPr/>
                    <a:lstStyle/>
                    <a:p>
                      <a:pPr marL="171450" indent="-171450">
                        <a:buClr>
                          <a:schemeClr val="accent2">
                            <a:lumMod val="60000"/>
                            <a:lumOff val="40000"/>
                          </a:schemeClr>
                        </a:buClr>
                        <a:buFont typeface="Arial" panose="020B0604020202020204" pitchFamily="34" charset="0"/>
                        <a:buChar char="•"/>
                      </a:pPr>
                      <a:r>
                        <a:rPr lang="fr-FR" sz="1200" dirty="0">
                          <a:latin typeface="Marianne" panose="02000000000000000000" pitchFamily="2" charset="0"/>
                        </a:rPr>
                        <a:t>Créé le 13 juillet 2021 par décret (n°2021-922)</a:t>
                      </a:r>
                    </a:p>
                    <a:p>
                      <a:endParaRPr lang="fr-FR" sz="1200" dirty="0">
                        <a:latin typeface="Marianne" panose="02000000000000000000" pitchFamily="2" charset="0"/>
                      </a:endParaRPr>
                    </a:p>
                    <a:p>
                      <a:pPr marL="171450" indent="-171450">
                        <a:buClr>
                          <a:schemeClr val="accent2">
                            <a:lumMod val="60000"/>
                            <a:lumOff val="40000"/>
                          </a:schemeClr>
                        </a:buClr>
                        <a:buFont typeface="Arial" panose="020B0604020202020204" pitchFamily="34" charset="0"/>
                        <a:buChar char="•"/>
                      </a:pPr>
                      <a:r>
                        <a:rPr lang="fr-FR" sz="1200" dirty="0">
                          <a:latin typeface="Marianne" panose="02000000000000000000" pitchFamily="2" charset="0"/>
                        </a:rPr>
                        <a:t>VIGINUM est rattaché au Secrétariat général de la défense et de la sécurité nationale</a:t>
                      </a:r>
                    </a:p>
                  </a:txBody>
                  <a:tcPr>
                    <a:noFill/>
                  </a:tcPr>
                </a:tc>
                <a:tc>
                  <a:txBody>
                    <a:bodyPr/>
                    <a:lstStyle/>
                    <a:p>
                      <a:pPr marL="171450" indent="-171450">
                        <a:buClr>
                          <a:schemeClr val="accent2">
                            <a:lumMod val="60000"/>
                            <a:lumOff val="40000"/>
                          </a:schemeClr>
                        </a:buClr>
                        <a:buFont typeface="Arial" panose="020B0604020202020204" pitchFamily="34" charset="0"/>
                        <a:buChar char="•"/>
                      </a:pPr>
                      <a:r>
                        <a:rPr lang="fr-FR" sz="1200" dirty="0">
                          <a:latin typeface="Marianne" panose="02000000000000000000" pitchFamily="2" charset="0"/>
                        </a:rPr>
                        <a:t>Service de vigilance et de protection</a:t>
                      </a:r>
                    </a:p>
                    <a:p>
                      <a:endParaRPr lang="fr-FR" sz="1200" dirty="0">
                        <a:latin typeface="Marianne" panose="02000000000000000000" pitchFamily="2" charset="0"/>
                      </a:endParaRPr>
                    </a:p>
                    <a:p>
                      <a:pPr marL="171450" indent="-171450">
                        <a:buClr>
                          <a:schemeClr val="accent2">
                            <a:lumMod val="60000"/>
                            <a:lumOff val="40000"/>
                          </a:schemeClr>
                        </a:buClr>
                        <a:buFont typeface="Arial" panose="020B0604020202020204" pitchFamily="34" charset="0"/>
                        <a:buChar char="•"/>
                      </a:pPr>
                      <a:r>
                        <a:rPr lang="fr-FR" sz="1200" dirty="0">
                          <a:latin typeface="Marianne" panose="02000000000000000000" pitchFamily="2" charset="0"/>
                        </a:rPr>
                        <a:t>Opérationnel</a:t>
                      </a:r>
                    </a:p>
                    <a:p>
                      <a:endParaRPr lang="fr-FR" sz="1200" dirty="0">
                        <a:latin typeface="Marianne" panose="02000000000000000000" pitchFamily="2" charset="0"/>
                      </a:endParaRPr>
                    </a:p>
                    <a:p>
                      <a:pPr marL="171450" indent="-171450">
                        <a:buClr>
                          <a:schemeClr val="accent2">
                            <a:lumMod val="60000"/>
                            <a:lumOff val="40000"/>
                          </a:schemeClr>
                        </a:buClr>
                        <a:buFont typeface="Arial" panose="020B0604020202020204" pitchFamily="34" charset="0"/>
                        <a:buChar char="•"/>
                      </a:pPr>
                      <a:r>
                        <a:rPr lang="fr-FR" sz="1200" dirty="0">
                          <a:latin typeface="Marianne" panose="02000000000000000000" pitchFamily="2" charset="0"/>
                        </a:rPr>
                        <a:t>Technique</a:t>
                      </a:r>
                    </a:p>
                  </a:txBody>
                  <a:tcPr>
                    <a:noFill/>
                  </a:tcPr>
                </a:tc>
                <a:tc>
                  <a:txBody>
                    <a:bodyPr/>
                    <a:lstStyle/>
                    <a:p>
                      <a:pPr marL="171450" indent="-171450">
                        <a:buClr>
                          <a:schemeClr val="accent2">
                            <a:lumMod val="60000"/>
                            <a:lumOff val="40000"/>
                          </a:schemeClr>
                        </a:buClr>
                        <a:buFont typeface="Arial" panose="020B0604020202020204" pitchFamily="34" charset="0"/>
                        <a:buChar char="•"/>
                      </a:pPr>
                      <a:r>
                        <a:rPr lang="fr-FR" sz="1200" dirty="0">
                          <a:latin typeface="Marianne" panose="02000000000000000000" pitchFamily="2" charset="0"/>
                        </a:rPr>
                        <a:t>Des activités inscrites dans un cadre juridique et éthique rigoureux</a:t>
                      </a:r>
                    </a:p>
                  </a:txBody>
                  <a:tcPr>
                    <a:noFill/>
                  </a:tcPr>
                </a:tc>
                <a:extLst>
                  <a:ext uri="{0D108BD9-81ED-4DB2-BD59-A6C34878D82A}">
                    <a16:rowId xmlns:a16="http://schemas.microsoft.com/office/drawing/2014/main" val="4003113529"/>
                  </a:ext>
                </a:extLst>
              </a:tr>
            </a:tbl>
          </a:graphicData>
        </a:graphic>
      </p:graphicFrame>
      <p:sp>
        <p:nvSpPr>
          <p:cNvPr id="2" name="Espace réservé du numéro de diapositive 1">
            <a:extLst>
              <a:ext uri="{FF2B5EF4-FFF2-40B4-BE49-F238E27FC236}">
                <a16:creationId xmlns:a16="http://schemas.microsoft.com/office/drawing/2014/main" id="{FBBE627C-BEA7-5246-AC1C-78BC257407F7}"/>
              </a:ext>
            </a:extLst>
          </p:cNvPr>
          <p:cNvSpPr>
            <a:spLocks noGrp="1"/>
          </p:cNvSpPr>
          <p:nvPr>
            <p:ph type="sldNum" sz="quarter" idx="12"/>
          </p:nvPr>
        </p:nvSpPr>
        <p:spPr/>
        <p:txBody>
          <a:bodyPr/>
          <a:lstStyle/>
          <a:p>
            <a:fld id="{733122C9-A0B9-462F-8757-0847AD287B63}" type="slidenum">
              <a:rPr lang="fr-FR" smtClean="0"/>
              <a:pPr/>
              <a:t>10</a:t>
            </a:fld>
            <a:endParaRPr lang="fr-FR" dirty="0"/>
          </a:p>
        </p:txBody>
      </p:sp>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BCC59D94-4E23-4B88-81B5-BFB1EE1495F2}"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345869"/>
          </a:xfrm>
        </p:spPr>
        <p:txBody>
          <a:bodyPr/>
          <a:lstStyle/>
          <a:p>
            <a:r>
              <a:rPr lang="fr-FR" dirty="0">
                <a:latin typeface="Marianne ExtraBold" panose="02000000000000000000" pitchFamily="2" charset="0"/>
              </a:rPr>
              <a:t>Les ingérences numériques étrangères </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La hausse des risques et menaces</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5" name="ZoneTexte 4">
            <a:extLst>
              <a:ext uri="{FF2B5EF4-FFF2-40B4-BE49-F238E27FC236}">
                <a16:creationId xmlns:a16="http://schemas.microsoft.com/office/drawing/2014/main" id="{FB91259C-7BD0-41EE-9A10-D61138140554}"/>
              </a:ext>
            </a:extLst>
          </p:cNvPr>
          <p:cNvSpPr txBox="1"/>
          <p:nvPr/>
        </p:nvSpPr>
        <p:spPr>
          <a:xfrm>
            <a:off x="323850" y="1527933"/>
            <a:ext cx="5233342" cy="523220"/>
          </a:xfrm>
          <a:prstGeom prst="rect">
            <a:avLst/>
          </a:prstGeom>
          <a:noFill/>
        </p:spPr>
        <p:txBody>
          <a:bodyPr wrap="square" rtlCol="0">
            <a:spAutoFit/>
          </a:bodyPr>
          <a:lstStyle/>
          <a:p>
            <a:r>
              <a:rPr lang="fr-FR" sz="1400" dirty="0">
                <a:solidFill>
                  <a:schemeClr val="accent2">
                    <a:lumMod val="60000"/>
                    <a:lumOff val="40000"/>
                  </a:schemeClr>
                </a:solidFill>
                <a:latin typeface="Marianne ExtraBold" panose="02000000000000000000" pitchFamily="2" charset="0"/>
              </a:rPr>
              <a:t>Une menace sérieuse qui se répand dans le débat public amène la création de </a:t>
            </a:r>
            <a:r>
              <a:rPr lang="fr-FR" sz="1400" dirty="0" err="1">
                <a:solidFill>
                  <a:schemeClr val="accent2">
                    <a:lumMod val="60000"/>
                    <a:lumOff val="40000"/>
                  </a:schemeClr>
                </a:solidFill>
                <a:latin typeface="Marianne ExtraBold" panose="02000000000000000000" pitchFamily="2" charset="0"/>
              </a:rPr>
              <a:t>Viginum</a:t>
            </a:r>
            <a:endParaRPr lang="fr-FR" sz="1400" dirty="0">
              <a:solidFill>
                <a:schemeClr val="accent2">
                  <a:lumMod val="60000"/>
                  <a:lumOff val="40000"/>
                </a:schemeClr>
              </a:solidFill>
              <a:latin typeface="Marianne ExtraBold" panose="02000000000000000000" pitchFamily="2" charset="0"/>
            </a:endParaRPr>
          </a:p>
        </p:txBody>
      </p:sp>
      <p:sp>
        <p:nvSpPr>
          <p:cNvPr id="12" name="Pentagone 8">
            <a:extLst>
              <a:ext uri="{FF2B5EF4-FFF2-40B4-BE49-F238E27FC236}">
                <a16:creationId xmlns:a16="http://schemas.microsoft.com/office/drawing/2014/main" id="{2B286BA3-4C0B-4B26-910C-FFAA1EE182F4}"/>
              </a:ext>
            </a:extLst>
          </p:cNvPr>
          <p:cNvSpPr/>
          <p:nvPr/>
        </p:nvSpPr>
        <p:spPr>
          <a:xfrm rot="5400000" flipV="1">
            <a:off x="6305659" y="2533534"/>
            <a:ext cx="696383" cy="546100"/>
          </a:xfrm>
          <a:custGeom>
            <a:avLst/>
            <a:gdLst/>
            <a:ahLst/>
            <a:cxnLst/>
            <a:rect l="l" t="t" r="r" b="b"/>
            <a:pathLst>
              <a:path w="1799062" h="1417621">
                <a:moveTo>
                  <a:pt x="176786" y="704237"/>
                </a:moveTo>
                <a:cubicBezTo>
                  <a:pt x="177459" y="705697"/>
                  <a:pt x="178127" y="707164"/>
                  <a:pt x="178404" y="708811"/>
                </a:cubicBezTo>
                <a:cubicBezTo>
                  <a:pt x="178127" y="710458"/>
                  <a:pt x="177459" y="711924"/>
                  <a:pt x="176786" y="713384"/>
                </a:cubicBezTo>
                <a:lnTo>
                  <a:pt x="180022" y="713384"/>
                </a:lnTo>
                <a:cubicBezTo>
                  <a:pt x="210608" y="780662"/>
                  <a:pt x="231516" y="861062"/>
                  <a:pt x="240168" y="948247"/>
                </a:cubicBezTo>
                <a:cubicBezTo>
                  <a:pt x="251332" y="1060736"/>
                  <a:pt x="240276" y="1166159"/>
                  <a:pt x="211434" y="1250412"/>
                </a:cubicBezTo>
                <a:lnTo>
                  <a:pt x="273712" y="1250412"/>
                </a:lnTo>
                <a:lnTo>
                  <a:pt x="651932" y="1250412"/>
                </a:lnTo>
                <a:lnTo>
                  <a:pt x="1117440" y="1250412"/>
                </a:lnTo>
                <a:lnTo>
                  <a:pt x="1654467" y="713384"/>
                </a:lnTo>
                <a:lnTo>
                  <a:pt x="1663614" y="713384"/>
                </a:lnTo>
                <a:lnTo>
                  <a:pt x="1659041" y="708811"/>
                </a:lnTo>
                <a:lnTo>
                  <a:pt x="1663614" y="704237"/>
                </a:lnTo>
                <a:lnTo>
                  <a:pt x="1654467" y="704237"/>
                </a:lnTo>
                <a:lnTo>
                  <a:pt x="1117440" y="167209"/>
                </a:lnTo>
                <a:lnTo>
                  <a:pt x="651932" y="167209"/>
                </a:lnTo>
                <a:lnTo>
                  <a:pt x="273712" y="167209"/>
                </a:lnTo>
                <a:lnTo>
                  <a:pt x="211434" y="167209"/>
                </a:lnTo>
                <a:cubicBezTo>
                  <a:pt x="240276" y="251462"/>
                  <a:pt x="251332" y="356885"/>
                  <a:pt x="240168" y="469374"/>
                </a:cubicBezTo>
                <a:cubicBezTo>
                  <a:pt x="231516" y="556559"/>
                  <a:pt x="210608" y="636959"/>
                  <a:pt x="180022" y="704237"/>
                </a:cubicBezTo>
                <a:close/>
                <a:moveTo>
                  <a:pt x="0" y="756750"/>
                </a:moveTo>
                <a:cubicBezTo>
                  <a:pt x="38678" y="840707"/>
                  <a:pt x="65763" y="941882"/>
                  <a:pt x="76692" y="1052002"/>
                </a:cubicBezTo>
                <a:cubicBezTo>
                  <a:pt x="90201" y="1188113"/>
                  <a:pt x="76823" y="1315675"/>
                  <a:pt x="41924" y="1417621"/>
                </a:cubicBezTo>
                <a:lnTo>
                  <a:pt x="117280" y="1417621"/>
                </a:lnTo>
                <a:lnTo>
                  <a:pt x="574926" y="1417621"/>
                </a:lnTo>
                <a:lnTo>
                  <a:pt x="1138191" y="1417621"/>
                </a:lnTo>
                <a:lnTo>
                  <a:pt x="1799062" y="756750"/>
                </a:lnTo>
                <a:lnTo>
                  <a:pt x="1707416" y="756750"/>
                </a:lnTo>
                <a:lnTo>
                  <a:pt x="1119772" y="1344396"/>
                </a:lnTo>
                <a:lnTo>
                  <a:pt x="607713" y="1344396"/>
                </a:lnTo>
                <a:lnTo>
                  <a:pt x="191671" y="1344396"/>
                </a:lnTo>
                <a:lnTo>
                  <a:pt x="123165" y="1344396"/>
                </a:lnTo>
                <a:cubicBezTo>
                  <a:pt x="154892" y="1251717"/>
                  <a:pt x="167054" y="1135752"/>
                  <a:pt x="154773" y="1012014"/>
                </a:cubicBezTo>
                <a:cubicBezTo>
                  <a:pt x="145382" y="917394"/>
                  <a:pt x="122871" y="830039"/>
                  <a:pt x="89704" y="756750"/>
                </a:cubicBezTo>
                <a:close/>
                <a:moveTo>
                  <a:pt x="0" y="660871"/>
                </a:moveTo>
                <a:lnTo>
                  <a:pt x="89704" y="660871"/>
                </a:lnTo>
                <a:cubicBezTo>
                  <a:pt x="122871" y="587582"/>
                  <a:pt x="145382" y="500227"/>
                  <a:pt x="154773" y="405607"/>
                </a:cubicBezTo>
                <a:cubicBezTo>
                  <a:pt x="167054" y="281869"/>
                  <a:pt x="154892" y="165904"/>
                  <a:pt x="123165" y="73225"/>
                </a:cubicBezTo>
                <a:lnTo>
                  <a:pt x="191671" y="73225"/>
                </a:lnTo>
                <a:lnTo>
                  <a:pt x="607713" y="73225"/>
                </a:lnTo>
                <a:lnTo>
                  <a:pt x="1119772" y="73225"/>
                </a:lnTo>
                <a:lnTo>
                  <a:pt x="1707416" y="660871"/>
                </a:lnTo>
                <a:lnTo>
                  <a:pt x="1799062" y="660871"/>
                </a:lnTo>
                <a:lnTo>
                  <a:pt x="1138191" y="0"/>
                </a:lnTo>
                <a:lnTo>
                  <a:pt x="574926" y="0"/>
                </a:lnTo>
                <a:lnTo>
                  <a:pt x="117280" y="0"/>
                </a:lnTo>
                <a:lnTo>
                  <a:pt x="41924" y="0"/>
                </a:lnTo>
                <a:cubicBezTo>
                  <a:pt x="76823" y="101946"/>
                  <a:pt x="90201" y="229508"/>
                  <a:pt x="76692" y="365619"/>
                </a:cubicBezTo>
                <a:cubicBezTo>
                  <a:pt x="65763" y="475739"/>
                  <a:pt x="38678" y="576914"/>
                  <a:pt x="0" y="66087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2400"/>
          </a:p>
        </p:txBody>
      </p:sp>
      <p:sp>
        <p:nvSpPr>
          <p:cNvPr id="13" name="Ellipse 2">
            <a:extLst>
              <a:ext uri="{FF2B5EF4-FFF2-40B4-BE49-F238E27FC236}">
                <a16:creationId xmlns:a16="http://schemas.microsoft.com/office/drawing/2014/main" id="{D8F5E4F5-B5F6-4350-9B31-E5FA3670A77D}"/>
              </a:ext>
            </a:extLst>
          </p:cNvPr>
          <p:cNvSpPr/>
          <p:nvPr/>
        </p:nvSpPr>
        <p:spPr>
          <a:xfrm>
            <a:off x="3760434" y="2458392"/>
            <a:ext cx="637117" cy="649816"/>
          </a:xfrm>
          <a:custGeom>
            <a:avLst/>
            <a:gdLst/>
            <a:ahLst/>
            <a:cxnLst/>
            <a:rect l="l" t="t" r="r" b="b"/>
            <a:pathLst>
              <a:path w="394352" h="402115">
                <a:moveTo>
                  <a:pt x="334841" y="0"/>
                </a:moveTo>
                <a:cubicBezTo>
                  <a:pt x="367708" y="0"/>
                  <a:pt x="394352" y="26644"/>
                  <a:pt x="394352" y="59511"/>
                </a:cubicBezTo>
                <a:cubicBezTo>
                  <a:pt x="394352" y="92378"/>
                  <a:pt x="367708" y="119022"/>
                  <a:pt x="334841" y="119022"/>
                </a:cubicBezTo>
                <a:cubicBezTo>
                  <a:pt x="319948" y="119022"/>
                  <a:pt x="306333" y="113551"/>
                  <a:pt x="296336" y="104002"/>
                </a:cubicBezTo>
                <a:lnTo>
                  <a:pt x="116169" y="186165"/>
                </a:lnTo>
                <a:cubicBezTo>
                  <a:pt x="118413" y="190505"/>
                  <a:pt x="119022" y="195330"/>
                  <a:pt x="119022" y="200298"/>
                </a:cubicBezTo>
                <a:lnTo>
                  <a:pt x="118535" y="202711"/>
                </a:lnTo>
                <a:lnTo>
                  <a:pt x="293989" y="299695"/>
                </a:lnTo>
                <a:cubicBezTo>
                  <a:pt x="304483" y="289335"/>
                  <a:pt x="318933" y="283093"/>
                  <a:pt x="334841" y="283093"/>
                </a:cubicBezTo>
                <a:cubicBezTo>
                  <a:pt x="367708" y="283093"/>
                  <a:pt x="394352" y="309737"/>
                  <a:pt x="394352" y="342604"/>
                </a:cubicBezTo>
                <a:cubicBezTo>
                  <a:pt x="394352" y="375471"/>
                  <a:pt x="367708" y="402115"/>
                  <a:pt x="334841" y="402115"/>
                </a:cubicBezTo>
                <a:cubicBezTo>
                  <a:pt x="301974" y="402115"/>
                  <a:pt x="275330" y="375471"/>
                  <a:pt x="275330" y="342604"/>
                </a:cubicBezTo>
                <a:lnTo>
                  <a:pt x="278058" y="329095"/>
                </a:lnTo>
                <a:lnTo>
                  <a:pt x="106910" y="234491"/>
                </a:lnTo>
                <a:cubicBezTo>
                  <a:pt x="96968" y="250076"/>
                  <a:pt x="79376" y="259809"/>
                  <a:pt x="59511" y="259809"/>
                </a:cubicBezTo>
                <a:cubicBezTo>
                  <a:pt x="26644" y="259809"/>
                  <a:pt x="0" y="233165"/>
                  <a:pt x="0" y="200298"/>
                </a:cubicBezTo>
                <a:cubicBezTo>
                  <a:pt x="0" y="167431"/>
                  <a:pt x="26644" y="140787"/>
                  <a:pt x="59511" y="140787"/>
                </a:cubicBezTo>
                <a:cubicBezTo>
                  <a:pt x="75127" y="140787"/>
                  <a:pt x="89339" y="146802"/>
                  <a:pt x="99686" y="156932"/>
                </a:cubicBezTo>
                <a:lnTo>
                  <a:pt x="278532" y="75371"/>
                </a:lnTo>
                <a:cubicBezTo>
                  <a:pt x="276102" y="70517"/>
                  <a:pt x="275330" y="65104"/>
                  <a:pt x="275330" y="59511"/>
                </a:cubicBezTo>
                <a:cubicBezTo>
                  <a:pt x="275330" y="26644"/>
                  <a:pt x="301974" y="0"/>
                  <a:pt x="334841" y="0"/>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2400" dirty="0"/>
          </a:p>
        </p:txBody>
      </p:sp>
      <p:sp>
        <p:nvSpPr>
          <p:cNvPr id="14" name="Cadre 14">
            <a:extLst>
              <a:ext uri="{FF2B5EF4-FFF2-40B4-BE49-F238E27FC236}">
                <a16:creationId xmlns:a16="http://schemas.microsoft.com/office/drawing/2014/main" id="{02165BE0-48CB-41CB-822E-7957126027B8}"/>
              </a:ext>
            </a:extLst>
          </p:cNvPr>
          <p:cNvSpPr/>
          <p:nvPr/>
        </p:nvSpPr>
        <p:spPr>
          <a:xfrm>
            <a:off x="1461545" y="2458392"/>
            <a:ext cx="643467" cy="556683"/>
          </a:xfrm>
          <a:custGeom>
            <a:avLst/>
            <a:gdLst/>
            <a:ahLst/>
            <a:cxnLst/>
            <a:rect l="l" t="t" r="r" b="b"/>
            <a:pathLst>
              <a:path w="2090478" h="1806955">
                <a:moveTo>
                  <a:pt x="1931142" y="99742"/>
                </a:moveTo>
                <a:lnTo>
                  <a:pt x="2090478" y="259078"/>
                </a:lnTo>
                <a:lnTo>
                  <a:pt x="877008" y="1472548"/>
                </a:lnTo>
                <a:lnTo>
                  <a:pt x="871411" y="1466950"/>
                </a:lnTo>
                <a:lnTo>
                  <a:pt x="865812" y="1472549"/>
                </a:lnTo>
                <a:lnTo>
                  <a:pt x="299719" y="906456"/>
                </a:lnTo>
                <a:lnTo>
                  <a:pt x="459056" y="747120"/>
                </a:lnTo>
                <a:lnTo>
                  <a:pt x="871410" y="1159474"/>
                </a:lnTo>
                <a:close/>
                <a:moveTo>
                  <a:pt x="0" y="0"/>
                </a:moveTo>
                <a:lnTo>
                  <a:pt x="903477" y="0"/>
                </a:lnTo>
                <a:lnTo>
                  <a:pt x="903477" y="225869"/>
                </a:lnTo>
                <a:lnTo>
                  <a:pt x="225869" y="225869"/>
                </a:lnTo>
                <a:lnTo>
                  <a:pt x="225869" y="1581086"/>
                </a:lnTo>
                <a:lnTo>
                  <a:pt x="1581086" y="1581086"/>
                </a:lnTo>
                <a:lnTo>
                  <a:pt x="1581086" y="955079"/>
                </a:lnTo>
                <a:lnTo>
                  <a:pt x="1806955" y="955079"/>
                </a:lnTo>
                <a:lnTo>
                  <a:pt x="1806955" y="1806955"/>
                </a:lnTo>
                <a:lnTo>
                  <a:pt x="0" y="1806955"/>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2400"/>
          </a:p>
        </p:txBody>
      </p:sp>
    </p:spTree>
    <p:extLst>
      <p:ext uri="{BB962C8B-B14F-4D97-AF65-F5344CB8AC3E}">
        <p14:creationId xmlns:p14="http://schemas.microsoft.com/office/powerpoint/2010/main" val="1107767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2" name="Espace réservé de la date 1"/>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4D3C1C-C86A-4236-ABB1-F9B6E6C9C536}" type="datetime1">
              <a:rPr kumimoji="0" lang="fr-FR" sz="750" b="1" i="0" u="none" strike="noStrike" kern="1200" cap="all" spc="0" normalizeH="0" baseline="0" noProof="0" smtClean="0">
                <a:ln>
                  <a:noFill/>
                </a:ln>
                <a:solidFill>
                  <a:srgbClr val="000000"/>
                </a:solidFill>
                <a:effectLst/>
                <a:uLnTx/>
                <a:uFillTx/>
                <a:latin typeface="Arial"/>
                <a:ea typeface="+mn-ea"/>
                <a:cs typeface="+mn-cs"/>
              </a:rPr>
              <a:t>13/04/2026</a:t>
            </a:fld>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3" name="Espace réservé du pied de page 2"/>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a:ln>
                  <a:noFill/>
                </a:ln>
                <a:solidFill>
                  <a:srgbClr val="000000"/>
                </a:solidFill>
                <a:effectLst/>
                <a:uLnTx/>
                <a:uFillTx/>
                <a:latin typeface="Arial"/>
                <a:ea typeface="+mn-ea"/>
                <a:cs typeface="+mn-cs"/>
              </a:rPr>
              <a:t>Secrétariat général de la défense et de la sécurité nationale</a:t>
            </a:r>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195A996B-38D6-4C5D-A627-2EEA5FF50C74}"/>
              </a:ext>
            </a:extLst>
          </p:cNvPr>
          <p:cNvSpPr/>
          <p:nvPr/>
        </p:nvSpPr>
        <p:spPr>
          <a:xfrm>
            <a:off x="-1" y="792295"/>
            <a:ext cx="3191551" cy="3997104"/>
          </a:xfrm>
          <a:prstGeom prst="rect">
            <a:avLst/>
          </a:prstGeom>
          <a:solidFill>
            <a:srgbClr val="050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5" name="Connecteur droit 14">
            <a:extLst>
              <a:ext uri="{FF2B5EF4-FFF2-40B4-BE49-F238E27FC236}">
                <a16:creationId xmlns:a16="http://schemas.microsoft.com/office/drawing/2014/main" id="{A232E365-5A5A-4220-979F-B69BCF643FDA}"/>
              </a:ext>
            </a:extLst>
          </p:cNvPr>
          <p:cNvCxnSpPr/>
          <p:nvPr/>
        </p:nvCxnSpPr>
        <p:spPr>
          <a:xfrm>
            <a:off x="3191550" y="792295"/>
            <a:ext cx="0" cy="40053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FBB0CFBA-FE8E-48A3-A910-5B2C10597AF1}"/>
              </a:ext>
            </a:extLst>
          </p:cNvPr>
          <p:cNvSpPr txBox="1"/>
          <p:nvPr/>
        </p:nvSpPr>
        <p:spPr>
          <a:xfrm>
            <a:off x="323850" y="2790847"/>
            <a:ext cx="2749095"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Marianne ExtraBold" panose="02000000000000000000" pitchFamily="2" charset="0"/>
                <a:ea typeface="+mn-ea"/>
                <a:cs typeface="+mn-cs"/>
              </a:rPr>
              <a:t>Partie 1 : </a:t>
            </a:r>
            <a:r>
              <a:rPr lang="fr-FR" sz="2400" dirty="0">
                <a:solidFill>
                  <a:srgbClr val="FFFFFF"/>
                </a:solidFill>
                <a:latin typeface="Marianne ExtraBold" panose="02000000000000000000" pitchFamily="2" charset="0"/>
              </a:rPr>
              <a:t>v</a:t>
            </a:r>
            <a:r>
              <a:rPr kumimoji="0" lang="fr-FR" sz="2400" b="0" i="0" u="none" strike="noStrike" kern="1200" cap="none" spc="0" normalizeH="0" baseline="0" noProof="0" dirty="0">
                <a:ln>
                  <a:noFill/>
                </a:ln>
                <a:solidFill>
                  <a:srgbClr val="FFFFFF"/>
                </a:solidFill>
                <a:effectLst/>
                <a:uLnTx/>
                <a:uFillTx/>
                <a:latin typeface="Marianne ExtraBold" panose="02000000000000000000" pitchFamily="2" charset="0"/>
                <a:ea typeface="+mn-ea"/>
                <a:cs typeface="+mn-cs"/>
              </a:rPr>
              <a:t>ers une stratégie nationale de résilience</a:t>
            </a:r>
          </a:p>
        </p:txBody>
      </p:sp>
      <p:pic>
        <p:nvPicPr>
          <p:cNvPr id="9" name="Image 8">
            <a:extLst>
              <a:ext uri="{FF2B5EF4-FFF2-40B4-BE49-F238E27FC236}">
                <a16:creationId xmlns:a16="http://schemas.microsoft.com/office/drawing/2014/main" id="{3E5B3843-2B60-4AF7-9DDD-EA3AEBFB4D71}"/>
              </a:ext>
            </a:extLst>
          </p:cNvPr>
          <p:cNvPicPr>
            <a:picLocks noChangeAspect="1"/>
          </p:cNvPicPr>
          <p:nvPr/>
        </p:nvPicPr>
        <p:blipFill>
          <a:blip r:embed="rId2"/>
          <a:stretch>
            <a:fillRect/>
          </a:stretch>
        </p:blipFill>
        <p:spPr>
          <a:xfrm>
            <a:off x="4197337" y="852055"/>
            <a:ext cx="3452811" cy="3897490"/>
          </a:xfrm>
          <a:prstGeom prst="rect">
            <a:avLst/>
          </a:prstGeom>
        </p:spPr>
      </p:pic>
    </p:spTree>
    <p:extLst>
      <p:ext uri="{BB962C8B-B14F-4D97-AF65-F5344CB8AC3E}">
        <p14:creationId xmlns:p14="http://schemas.microsoft.com/office/powerpoint/2010/main" val="1196366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70807A99-1B1A-4220-802D-15C631023308}"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242951"/>
          </a:xfrm>
        </p:spPr>
        <p:txBody>
          <a:bodyPr/>
          <a:lstStyle/>
          <a:p>
            <a:r>
              <a:rPr lang="fr-FR" dirty="0">
                <a:latin typeface="Marianne ExtraBold" panose="02000000000000000000" pitchFamily="2" charset="0"/>
              </a:rPr>
              <a:t>Renforcer la résilience de la Nation pour faire face aux crises et chocs futurs</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La stratégie nationale de résilience</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39" name="Espace réservé du contenu 13">
            <a:extLst>
              <a:ext uri="{FF2B5EF4-FFF2-40B4-BE49-F238E27FC236}">
                <a16:creationId xmlns:a16="http://schemas.microsoft.com/office/drawing/2014/main" id="{C0B3370F-BB93-4F2B-B502-7D2A8A34E393}"/>
              </a:ext>
            </a:extLst>
          </p:cNvPr>
          <p:cNvSpPr txBox="1">
            <a:spLocks/>
          </p:cNvSpPr>
          <p:nvPr/>
        </p:nvSpPr>
        <p:spPr>
          <a:xfrm>
            <a:off x="4572000" y="1922649"/>
            <a:ext cx="4176465" cy="20943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tabLst>
                <a:tab pos="0" algn="l"/>
              </a:tabLst>
            </a:pPr>
            <a:r>
              <a:rPr lang="fr-FR" sz="1600" kern="2000" dirty="0">
                <a:solidFill>
                  <a:srgbClr val="000000"/>
                </a:solidFill>
                <a:latin typeface="Marianne" panose="02000000000000000000" pitchFamily="2" charset="0"/>
                <a:cs typeface="Arial" panose="020B0604020202020204" pitchFamily="34" charset="0"/>
              </a:rPr>
              <a:t>« </a:t>
            </a:r>
            <a:r>
              <a:rPr lang="fr-FR" sz="1600" i="1" kern="2000" dirty="0">
                <a:solidFill>
                  <a:srgbClr val="000000"/>
                </a:solidFill>
                <a:latin typeface="Marianne" panose="02000000000000000000" pitchFamily="2" charset="0"/>
                <a:cs typeface="Arial" panose="020B0604020202020204" pitchFamily="34" charset="0"/>
              </a:rPr>
              <a:t>Il nous faudra </a:t>
            </a:r>
            <a:r>
              <a:rPr lang="fr-FR" sz="1600" b="1" i="1" kern="2000" dirty="0">
                <a:solidFill>
                  <a:schemeClr val="accent2">
                    <a:lumMod val="60000"/>
                    <a:lumOff val="40000"/>
                  </a:schemeClr>
                </a:solidFill>
                <a:latin typeface="Marianne" panose="02000000000000000000" pitchFamily="2" charset="0"/>
                <a:cs typeface="Arial" panose="020B0604020202020204" pitchFamily="34" charset="0"/>
              </a:rPr>
              <a:t>bâtir une stratégie </a:t>
            </a:r>
            <a:r>
              <a:rPr lang="fr-FR" sz="1600" i="1" kern="2000" dirty="0">
                <a:solidFill>
                  <a:srgbClr val="000000"/>
                </a:solidFill>
                <a:latin typeface="Marianne" panose="02000000000000000000" pitchFamily="2" charset="0"/>
                <a:cs typeface="Arial" panose="020B0604020202020204" pitchFamily="34" charset="0"/>
              </a:rPr>
              <a:t>où nous retrouverons le temps long, la </a:t>
            </a:r>
            <a:r>
              <a:rPr lang="fr-FR" sz="1600" b="1" i="1" kern="2000" dirty="0">
                <a:solidFill>
                  <a:schemeClr val="accent2">
                    <a:lumMod val="60000"/>
                    <a:lumOff val="40000"/>
                  </a:schemeClr>
                </a:solidFill>
                <a:latin typeface="Marianne" panose="02000000000000000000" pitchFamily="2" charset="0"/>
                <a:cs typeface="Arial" panose="020B0604020202020204" pitchFamily="34" charset="0"/>
              </a:rPr>
              <a:t>possibilité de planifier</a:t>
            </a:r>
            <a:r>
              <a:rPr lang="fr-FR" sz="1600" i="1" kern="2000" dirty="0">
                <a:solidFill>
                  <a:srgbClr val="000000"/>
                </a:solidFill>
                <a:latin typeface="Marianne" panose="02000000000000000000" pitchFamily="2" charset="0"/>
                <a:cs typeface="Arial" panose="020B0604020202020204" pitchFamily="34" charset="0"/>
              </a:rPr>
              <a:t>, la sobriété carbone, </a:t>
            </a:r>
            <a:r>
              <a:rPr lang="fr-FR" sz="1600" b="1" i="1" kern="2000" dirty="0">
                <a:solidFill>
                  <a:schemeClr val="accent2">
                    <a:lumMod val="60000"/>
                    <a:lumOff val="40000"/>
                  </a:schemeClr>
                </a:solidFill>
                <a:latin typeface="Marianne" panose="02000000000000000000" pitchFamily="2" charset="0"/>
                <a:cs typeface="Arial" panose="020B0604020202020204" pitchFamily="34" charset="0"/>
              </a:rPr>
              <a:t>la prévention</a:t>
            </a:r>
            <a:r>
              <a:rPr lang="fr-FR" sz="1600" b="1" i="1" kern="2000" dirty="0">
                <a:solidFill>
                  <a:srgbClr val="000000"/>
                </a:solidFill>
                <a:latin typeface="Marianne" panose="02000000000000000000" pitchFamily="2" charset="0"/>
                <a:cs typeface="Arial" panose="020B0604020202020204" pitchFamily="34" charset="0"/>
              </a:rPr>
              <a:t>, </a:t>
            </a:r>
            <a:r>
              <a:rPr lang="fr-FR" sz="1600" b="1" i="1" kern="2000" dirty="0">
                <a:solidFill>
                  <a:schemeClr val="accent2">
                    <a:lumMod val="60000"/>
                    <a:lumOff val="40000"/>
                  </a:schemeClr>
                </a:solidFill>
                <a:latin typeface="Marianne" panose="02000000000000000000" pitchFamily="2" charset="0"/>
                <a:cs typeface="Arial" panose="020B0604020202020204" pitchFamily="34" charset="0"/>
              </a:rPr>
              <a:t>la résilience</a:t>
            </a:r>
            <a:r>
              <a:rPr lang="fr-FR" sz="1600" i="1" kern="2000" dirty="0">
                <a:solidFill>
                  <a:srgbClr val="000000"/>
                </a:solidFill>
                <a:latin typeface="Marianne" panose="02000000000000000000" pitchFamily="2" charset="0"/>
                <a:cs typeface="Arial" panose="020B0604020202020204" pitchFamily="34" charset="0"/>
              </a:rPr>
              <a:t>, qui seules peuvent permettre de </a:t>
            </a:r>
            <a:r>
              <a:rPr lang="fr-FR" sz="1600" b="1" i="1" kern="2000" dirty="0">
                <a:solidFill>
                  <a:schemeClr val="accent2">
                    <a:lumMod val="60000"/>
                    <a:lumOff val="40000"/>
                  </a:schemeClr>
                </a:solidFill>
                <a:latin typeface="Marianne" panose="02000000000000000000" pitchFamily="2" charset="0"/>
                <a:cs typeface="Arial" panose="020B0604020202020204" pitchFamily="34" charset="0"/>
              </a:rPr>
              <a:t>faire face aux crises à venir</a:t>
            </a:r>
            <a:r>
              <a:rPr lang="fr-FR" sz="1600" i="1" kern="2000" dirty="0">
                <a:solidFill>
                  <a:schemeClr val="accent2">
                    <a:lumMod val="60000"/>
                    <a:lumOff val="40000"/>
                  </a:schemeClr>
                </a:solidFill>
                <a:latin typeface="Marianne" panose="02000000000000000000" pitchFamily="2" charset="0"/>
                <a:cs typeface="Arial" panose="020B0604020202020204" pitchFamily="34" charset="0"/>
              </a:rPr>
              <a:t>.</a:t>
            </a:r>
            <a:r>
              <a:rPr lang="fr-FR" sz="1600" b="1" kern="2000" dirty="0">
                <a:solidFill>
                  <a:srgbClr val="000000"/>
                </a:solidFill>
                <a:latin typeface="Marianne" panose="02000000000000000000" pitchFamily="2" charset="0"/>
                <a:cs typeface="Arial" panose="020B0604020202020204" pitchFamily="34" charset="0"/>
              </a:rPr>
              <a:t> </a:t>
            </a:r>
            <a:r>
              <a:rPr lang="fr-FR" sz="1600" kern="2000" dirty="0">
                <a:solidFill>
                  <a:srgbClr val="000000"/>
                </a:solidFill>
                <a:latin typeface="Marianne" panose="02000000000000000000" pitchFamily="2" charset="0"/>
                <a:cs typeface="Arial" panose="020B0604020202020204" pitchFamily="34" charset="0"/>
              </a:rPr>
              <a:t>»</a:t>
            </a:r>
          </a:p>
          <a:p>
            <a:pPr marL="0" indent="0">
              <a:lnSpc>
                <a:spcPct val="100000"/>
              </a:lnSpc>
              <a:spcBef>
                <a:spcPts val="0"/>
              </a:spcBef>
              <a:buNone/>
              <a:tabLst>
                <a:tab pos="0" algn="l"/>
              </a:tabLst>
            </a:pPr>
            <a:endParaRPr lang="fr-FR" sz="1050" i="1" kern="2000" dirty="0">
              <a:solidFill>
                <a:srgbClr val="000000"/>
              </a:solidFill>
              <a:latin typeface="Marianne" panose="02000000000000000000" pitchFamily="2" charset="0"/>
              <a:cs typeface="Arial" panose="020B0604020202020204" pitchFamily="34" charset="0"/>
            </a:endParaRPr>
          </a:p>
          <a:p>
            <a:pPr marL="0" indent="0">
              <a:lnSpc>
                <a:spcPct val="100000"/>
              </a:lnSpc>
              <a:spcBef>
                <a:spcPts val="0"/>
              </a:spcBef>
              <a:buNone/>
              <a:tabLst>
                <a:tab pos="0" algn="l"/>
              </a:tabLst>
            </a:pPr>
            <a:r>
              <a:rPr lang="fr-FR" sz="1050" i="1" kern="2000" dirty="0">
                <a:solidFill>
                  <a:srgbClr val="000000"/>
                </a:solidFill>
                <a:latin typeface="Marianne" panose="02000000000000000000" pitchFamily="2" charset="0"/>
                <a:cs typeface="Arial" panose="020B0604020202020204" pitchFamily="34" charset="0"/>
              </a:rPr>
              <a:t>13 avril 2020</a:t>
            </a:r>
          </a:p>
          <a:p>
            <a:pPr marL="0" indent="0">
              <a:lnSpc>
                <a:spcPct val="100000"/>
              </a:lnSpc>
              <a:spcBef>
                <a:spcPts val="0"/>
              </a:spcBef>
              <a:buNone/>
              <a:tabLst>
                <a:tab pos="0" algn="l"/>
              </a:tabLst>
            </a:pPr>
            <a:endParaRPr lang="es-ES" sz="2000" kern="2000" dirty="0">
              <a:cs typeface="Arial" panose="020B0604020202020204" pitchFamily="34" charset="0"/>
            </a:endParaRPr>
          </a:p>
        </p:txBody>
      </p:sp>
      <p:pic>
        <p:nvPicPr>
          <p:cNvPr id="40" name="Image 39">
            <a:extLst>
              <a:ext uri="{FF2B5EF4-FFF2-40B4-BE49-F238E27FC236}">
                <a16:creationId xmlns:a16="http://schemas.microsoft.com/office/drawing/2014/main" id="{4A2A8153-16A6-4A27-9042-C7857C7D1DC3}"/>
              </a:ext>
            </a:extLst>
          </p:cNvPr>
          <p:cNvPicPr>
            <a:picLocks noChangeAspect="1"/>
          </p:cNvPicPr>
          <p:nvPr/>
        </p:nvPicPr>
        <p:blipFill rotWithShape="1">
          <a:blip r:embed="rId2"/>
          <a:srcRect l="9112" t="11745" r="6190"/>
          <a:stretch/>
        </p:blipFill>
        <p:spPr>
          <a:xfrm>
            <a:off x="655247" y="1871683"/>
            <a:ext cx="3161636" cy="2196275"/>
          </a:xfrm>
          <a:prstGeom prst="rect">
            <a:avLst/>
          </a:prstGeom>
        </p:spPr>
      </p:pic>
      <p:sp>
        <p:nvSpPr>
          <p:cNvPr id="2" name="Espace réservé du numéro de diapositive 1">
            <a:extLst>
              <a:ext uri="{FF2B5EF4-FFF2-40B4-BE49-F238E27FC236}">
                <a16:creationId xmlns:a16="http://schemas.microsoft.com/office/drawing/2014/main" id="{6358BDA4-22BD-4E52-BE8F-B6D369E6EA48}"/>
              </a:ext>
            </a:extLst>
          </p:cNvPr>
          <p:cNvSpPr>
            <a:spLocks noGrp="1"/>
          </p:cNvSpPr>
          <p:nvPr>
            <p:ph type="sldNum" sz="quarter" idx="12"/>
          </p:nvPr>
        </p:nvSpPr>
        <p:spPr/>
        <p:txBody>
          <a:bodyPr/>
          <a:lstStyle/>
          <a:p>
            <a:fld id="{733122C9-A0B9-462F-8757-0847AD287B63}" type="slidenum">
              <a:rPr lang="fr-FR" smtClean="0"/>
              <a:pPr/>
              <a:t>12</a:t>
            </a:fld>
            <a:endParaRPr lang="fr-FR" dirty="0"/>
          </a:p>
        </p:txBody>
      </p:sp>
    </p:spTree>
    <p:extLst>
      <p:ext uri="{BB962C8B-B14F-4D97-AF65-F5344CB8AC3E}">
        <p14:creationId xmlns:p14="http://schemas.microsoft.com/office/powerpoint/2010/main" val="221165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472"/>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0"/>
                                        <p:tgtEl>
                                          <p:spTgt spid="39"/>
                                        </p:tgtEl>
                                      </p:cBhvr>
                                    </p:animEffect>
                                  </p:childTnLst>
                                </p:cTn>
                              </p:par>
                              <p:par>
                                <p:cTn id="8" presetID="1" presetClass="entr" presetSubtype="0" fill="hold" nodeType="withEffect">
                                  <p:stCondLst>
                                    <p:cond delay="2972"/>
                                  </p:stCondLst>
                                  <p:childTnLst>
                                    <p:set>
                                      <p:cBhvr>
                                        <p:cTn id="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CAC39C0D-0C64-4A61-8EF7-8418BF02F216}"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242951"/>
          </a:xfrm>
        </p:spPr>
        <p:txBody>
          <a:bodyPr/>
          <a:lstStyle/>
          <a:p>
            <a:r>
              <a:rPr lang="fr-FR" dirty="0">
                <a:latin typeface="Marianne ExtraBold" panose="02000000000000000000" pitchFamily="2" charset="0"/>
              </a:rPr>
              <a:t>Renforcer la résilience de la Nation pour faire face aux crises et chocs futurs</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La stratégie nationale de résilience</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39" name="Espace réservé du contenu 13">
            <a:extLst>
              <a:ext uri="{FF2B5EF4-FFF2-40B4-BE49-F238E27FC236}">
                <a16:creationId xmlns:a16="http://schemas.microsoft.com/office/drawing/2014/main" id="{C0B3370F-BB93-4F2B-B502-7D2A8A34E393}"/>
              </a:ext>
            </a:extLst>
          </p:cNvPr>
          <p:cNvSpPr txBox="1">
            <a:spLocks/>
          </p:cNvSpPr>
          <p:nvPr/>
        </p:nvSpPr>
        <p:spPr>
          <a:xfrm>
            <a:off x="323602" y="1675663"/>
            <a:ext cx="8424863" cy="27850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solidFill>
                  <a:schemeClr val="tx1"/>
                </a:solidFill>
                <a:latin typeface="Marianne" panose="02000000000000000000" pitchFamily="2" charset="0"/>
              </a:rPr>
              <a:t>« Le rapporteur définit la résilience nationale comme </a:t>
            </a:r>
            <a:r>
              <a:rPr lang="fr-FR" sz="1400" b="1" dirty="0">
                <a:solidFill>
                  <a:schemeClr val="tx1"/>
                </a:solidFill>
                <a:latin typeface="Marianne" panose="02000000000000000000" pitchFamily="2" charset="0"/>
              </a:rPr>
              <a:t>la volonté et capacité de la nation dans toutes ses composantes à se prémunir des principaux risques et menaces auxquelles elle est exposée</a:t>
            </a:r>
            <a:r>
              <a:rPr lang="fr-FR" sz="1400" dirty="0">
                <a:solidFill>
                  <a:schemeClr val="tx1"/>
                </a:solidFill>
                <a:latin typeface="Marianne" panose="02000000000000000000" pitchFamily="2" charset="0"/>
              </a:rPr>
              <a:t>, et, si une catastrophe ou une agression majeures surviennent, à résister à leurs conséquences et à </a:t>
            </a:r>
            <a:r>
              <a:rPr lang="fr-FR" sz="1400" b="1" dirty="0">
                <a:solidFill>
                  <a:schemeClr val="tx1"/>
                </a:solidFill>
                <a:latin typeface="Marianne" panose="02000000000000000000" pitchFamily="2" charset="0"/>
              </a:rPr>
              <a:t>recouvrer rapidement un équilibre qui conforte sa cohésion et ses valeurs fondamentales</a:t>
            </a:r>
            <a:r>
              <a:rPr lang="fr-FR" sz="1400" dirty="0">
                <a:solidFill>
                  <a:schemeClr val="tx1"/>
                </a:solidFill>
                <a:latin typeface="Marianne" panose="02000000000000000000" pitchFamily="2" charset="0"/>
              </a:rPr>
              <a:t>.</a:t>
            </a:r>
          </a:p>
          <a:p>
            <a:pPr marL="0" indent="0" algn="just">
              <a:buNone/>
            </a:pPr>
            <a:r>
              <a:rPr lang="fr-FR" sz="1400" dirty="0">
                <a:solidFill>
                  <a:schemeClr val="tx1"/>
                </a:solidFill>
                <a:latin typeface="Marianne" panose="02000000000000000000" pitchFamily="2" charset="0"/>
              </a:rPr>
              <a:t>Aussi, le maintien de la force démocratique de l’État constitue l’une des justifications d’une doctrine de défense et d’une stratégie de résilience visant à se prémunir de tout type d’agression qui puisse affecter le fonctionnement des institutions représentatives.</a:t>
            </a:r>
          </a:p>
          <a:p>
            <a:pPr marL="0" indent="0" algn="just">
              <a:buNone/>
            </a:pPr>
            <a:r>
              <a:rPr lang="fr-FR" sz="1400" dirty="0">
                <a:solidFill>
                  <a:schemeClr val="tx1"/>
                </a:solidFill>
                <a:latin typeface="Marianne" panose="02000000000000000000" pitchFamily="2" charset="0"/>
              </a:rPr>
              <a:t>Dès lors, </a:t>
            </a:r>
            <a:r>
              <a:rPr lang="fr-FR" sz="1400" b="1" dirty="0">
                <a:solidFill>
                  <a:schemeClr val="tx1"/>
                </a:solidFill>
                <a:latin typeface="Marianne" panose="02000000000000000000" pitchFamily="2" charset="0"/>
              </a:rPr>
              <a:t>il faut s’interroger de façon régulière sur les moyens que la société entend consacrer au développement de sa résilience</a:t>
            </a:r>
            <a:r>
              <a:rPr lang="fr-FR" sz="1400" dirty="0">
                <a:solidFill>
                  <a:schemeClr val="tx1"/>
                </a:solidFill>
                <a:latin typeface="Marianne" panose="02000000000000000000" pitchFamily="2" charset="0"/>
              </a:rPr>
              <a:t>. » </a:t>
            </a:r>
          </a:p>
          <a:p>
            <a:pPr marL="0" indent="0">
              <a:buNone/>
            </a:pPr>
            <a:r>
              <a:rPr lang="fr-FR" sz="1050" i="1" dirty="0">
                <a:solidFill>
                  <a:schemeClr val="tx1"/>
                </a:solidFill>
                <a:latin typeface="Marianne" panose="02000000000000000000" pitchFamily="2" charset="0"/>
              </a:rPr>
              <a:t>Introduction du Rapport parlementaire sur la résilience nationale (AN 5119) du 22 février 2022</a:t>
            </a:r>
          </a:p>
          <a:p>
            <a:pPr marL="0" indent="0">
              <a:lnSpc>
                <a:spcPct val="100000"/>
              </a:lnSpc>
              <a:spcBef>
                <a:spcPts val="0"/>
              </a:spcBef>
              <a:buNone/>
              <a:tabLst>
                <a:tab pos="0" algn="l"/>
              </a:tabLst>
            </a:pPr>
            <a:endParaRPr lang="es-ES" sz="1800" kern="2000" dirty="0">
              <a:solidFill>
                <a:schemeClr val="tx1"/>
              </a:solidFill>
              <a:latin typeface="Marianne" panose="02000000000000000000" pitchFamily="2"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10B9A080-D053-471B-8D0D-4AEBECB4D86F}"/>
              </a:ext>
            </a:extLst>
          </p:cNvPr>
          <p:cNvSpPr>
            <a:spLocks noGrp="1"/>
          </p:cNvSpPr>
          <p:nvPr>
            <p:ph type="sldNum" sz="quarter" idx="12"/>
          </p:nvPr>
        </p:nvSpPr>
        <p:spPr/>
        <p:txBody>
          <a:bodyPr/>
          <a:lstStyle/>
          <a:p>
            <a:fld id="{733122C9-A0B9-462F-8757-0847AD287B63}" type="slidenum">
              <a:rPr lang="fr-FR" smtClean="0"/>
              <a:pPr/>
              <a:t>13</a:t>
            </a:fld>
            <a:endParaRPr lang="fr-FR" dirty="0"/>
          </a:p>
        </p:txBody>
      </p:sp>
    </p:spTree>
    <p:extLst>
      <p:ext uri="{BB962C8B-B14F-4D97-AF65-F5344CB8AC3E}">
        <p14:creationId xmlns:p14="http://schemas.microsoft.com/office/powerpoint/2010/main" val="422167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472"/>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BC35F74-BDCF-45A2-83A4-CDD4F49E66FF}"/>
              </a:ext>
            </a:extLst>
          </p:cNvPr>
          <p:cNvSpPr>
            <a:spLocks noGrp="1"/>
          </p:cNvSpPr>
          <p:nvPr>
            <p:ph type="sldNum" sz="quarter" idx="12"/>
          </p:nvPr>
        </p:nvSpPr>
        <p:spPr/>
        <p:txBody>
          <a:bodyPr/>
          <a:lstStyle/>
          <a:p>
            <a:fld id="{733122C9-A0B9-462F-8757-0847AD287B63}" type="slidenum">
              <a:rPr lang="fr-FR" smtClean="0"/>
              <a:pPr/>
              <a:t>14</a:t>
            </a:fld>
            <a:endParaRPr lang="fr-FR" dirty="0"/>
          </a:p>
        </p:txBody>
      </p:sp>
      <p:sp>
        <p:nvSpPr>
          <p:cNvPr id="3" name="Espace réservé du texte 2">
            <a:extLst>
              <a:ext uri="{FF2B5EF4-FFF2-40B4-BE49-F238E27FC236}">
                <a16:creationId xmlns:a16="http://schemas.microsoft.com/office/drawing/2014/main" id="{0EB46F76-5FFE-4D72-801E-EBC3E3A04F85}"/>
              </a:ext>
            </a:extLst>
          </p:cNvPr>
          <p:cNvSpPr>
            <a:spLocks noGrp="1"/>
          </p:cNvSpPr>
          <p:nvPr>
            <p:ph type="body" sz="quarter" idx="14"/>
          </p:nvPr>
        </p:nvSpPr>
        <p:spPr>
          <a:xfrm>
            <a:off x="323528" y="1035128"/>
            <a:ext cx="8425185" cy="2917440"/>
          </a:xfrm>
        </p:spPr>
        <p:txBody>
          <a:bodyPr/>
          <a:lstStyle/>
          <a:p>
            <a:pPr marL="0" algn="just"/>
            <a:r>
              <a:rPr lang="fr-FR" sz="1500" dirty="0">
                <a:latin typeface="Marianne" panose="02000000000000000000" pitchFamily="2" charset="0"/>
              </a:rPr>
              <a:t>« Les crises successives (Covid-19, guerre en Ukraine, phénomènes naturels dévastateurs) dans un monde interdépendant qui voit s’accroitre la conflictualité y compris de haute intensité et les effets du changement climatique nous conduisent à </a:t>
            </a:r>
            <a:r>
              <a:rPr lang="fr-FR" sz="1500" b="1" dirty="0">
                <a:latin typeface="Marianne" panose="02000000000000000000" pitchFamily="2" charset="0"/>
              </a:rPr>
              <a:t>réinterroger notre capacité à faire face à des crises majeures et intersectorielles, quelles qu’en soient les origines et alors qu’elles peuvent se conjuguer</a:t>
            </a:r>
            <a:r>
              <a:rPr lang="fr-FR" sz="1500" dirty="0">
                <a:latin typeface="Marianne" panose="02000000000000000000" pitchFamily="2" charset="0"/>
              </a:rPr>
              <a:t>. </a:t>
            </a:r>
          </a:p>
          <a:p>
            <a:pPr marL="0" algn="just"/>
            <a:r>
              <a:rPr lang="fr-FR" sz="1500" dirty="0">
                <a:latin typeface="Marianne" panose="02000000000000000000" pitchFamily="2" charset="0"/>
              </a:rPr>
              <a:t>Dans un contexte marqué par le retour des conflits de haute intensité et la persistance de la menace terroriste, l’émergence de nouveaux risques (hybrides, cyber, risques systémiques) ainsi que la perspective des grands événements à venir – Coupe du monde de Rugby 2023, Jeux Olympiques de Paris 2024, </a:t>
            </a:r>
            <a:r>
              <a:rPr lang="fr-FR" sz="1500" b="1" dirty="0">
                <a:latin typeface="Marianne" panose="02000000000000000000" pitchFamily="2" charset="0"/>
              </a:rPr>
              <a:t>il apparait souhaitable de tirer les enseignements de trente années de crises en construisant une stratégie interministérielle pour y faire face.</a:t>
            </a:r>
            <a:r>
              <a:rPr lang="fr-FR" sz="1500" dirty="0">
                <a:latin typeface="Marianne" panose="02000000000000000000" pitchFamily="2" charset="0"/>
              </a:rPr>
              <a:t> » </a:t>
            </a:r>
          </a:p>
          <a:p>
            <a:pPr marL="0"/>
            <a:r>
              <a:rPr lang="fr-FR" sz="1200" i="1" dirty="0">
                <a:solidFill>
                  <a:srgbClr val="000091"/>
                </a:solidFill>
                <a:latin typeface="Marianne Light" panose="02000000000000000000" pitchFamily="2" charset="0"/>
              </a:rPr>
              <a:t>Introduction du SGDSN à la Stratégie Nationale de Résilience, 15 mars 2022</a:t>
            </a:r>
          </a:p>
          <a:p>
            <a:endParaRPr lang="fr-FR" dirty="0">
              <a:latin typeface="Marianne" panose="02000000000000000000" pitchFamily="2" charset="0"/>
            </a:endParaRPr>
          </a:p>
        </p:txBody>
      </p:sp>
      <p:sp>
        <p:nvSpPr>
          <p:cNvPr id="4" name="Espace réservé de la date 3">
            <a:extLst>
              <a:ext uri="{FF2B5EF4-FFF2-40B4-BE49-F238E27FC236}">
                <a16:creationId xmlns:a16="http://schemas.microsoft.com/office/drawing/2014/main" id="{2BF62AE7-67BC-4217-84AA-20A3934AFD05}"/>
              </a:ext>
            </a:extLst>
          </p:cNvPr>
          <p:cNvSpPr>
            <a:spLocks noGrp="1"/>
          </p:cNvSpPr>
          <p:nvPr>
            <p:ph type="dt" sz="half" idx="2"/>
          </p:nvPr>
        </p:nvSpPr>
        <p:spPr/>
        <p:txBody>
          <a:bodyPr/>
          <a:lstStyle/>
          <a:p>
            <a:fld id="{B09EF0DA-E54D-40BD-BAF7-B8E5A36D1559}" type="datetime1">
              <a:rPr lang="fr-FR" cap="all" smtClean="0"/>
              <a:t>13/04/2026</a:t>
            </a:fld>
            <a:endParaRPr lang="fr-FR" cap="all" dirty="0"/>
          </a:p>
        </p:txBody>
      </p:sp>
      <p:sp>
        <p:nvSpPr>
          <p:cNvPr id="7" name="Espace réservé du pied de page 6">
            <a:extLst>
              <a:ext uri="{FF2B5EF4-FFF2-40B4-BE49-F238E27FC236}">
                <a16:creationId xmlns:a16="http://schemas.microsoft.com/office/drawing/2014/main" id="{535CBE7A-68D6-4737-92A0-6A53EBC39A1A}"/>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Tree>
    <p:extLst>
      <p:ext uri="{BB962C8B-B14F-4D97-AF65-F5344CB8AC3E}">
        <p14:creationId xmlns:p14="http://schemas.microsoft.com/office/powerpoint/2010/main" val="2497530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BBE627C-BEA7-5246-AC1C-78BC257407F7}"/>
              </a:ext>
            </a:extLst>
          </p:cNvPr>
          <p:cNvSpPr>
            <a:spLocks noGrp="1"/>
          </p:cNvSpPr>
          <p:nvPr>
            <p:ph type="sldNum" sz="quarter" idx="12"/>
          </p:nvPr>
        </p:nvSpPr>
        <p:spPr>
          <a:xfrm>
            <a:off x="7398713" y="4783500"/>
            <a:ext cx="1350000" cy="360000"/>
          </a:xfrm>
        </p:spPr>
        <p:txBody>
          <a:bodyPr/>
          <a:lstStyle/>
          <a:p>
            <a:fld id="{733122C9-A0B9-462F-8757-0847AD287B63}" type="slidenum">
              <a:rPr lang="fr-FR" smtClean="0"/>
              <a:pPr/>
              <a:t>15</a:t>
            </a:fld>
            <a:endParaRPr lang="fr-FR" dirty="0"/>
          </a:p>
        </p:txBody>
      </p:sp>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61C4C28C-B043-4F11-A550-BB334F1A1D39}"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242951"/>
          </a:xfrm>
        </p:spPr>
        <p:txBody>
          <a:bodyPr/>
          <a:lstStyle/>
          <a:p>
            <a:r>
              <a:rPr lang="fr-FR" dirty="0">
                <a:latin typeface="Marianne ExtraBold" panose="02000000000000000000" pitchFamily="2" charset="0"/>
              </a:rPr>
              <a:t>Préparer la Nation à faire face aux crises</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Le concept de résilience</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grpSp>
        <p:nvGrpSpPr>
          <p:cNvPr id="11" name="Groupe 10">
            <a:extLst>
              <a:ext uri="{FF2B5EF4-FFF2-40B4-BE49-F238E27FC236}">
                <a16:creationId xmlns:a16="http://schemas.microsoft.com/office/drawing/2014/main" id="{78067744-3212-4D9D-8BDD-CAF77FADAC97}"/>
              </a:ext>
            </a:extLst>
          </p:cNvPr>
          <p:cNvGrpSpPr>
            <a:grpSpLocks noChangeAspect="1"/>
          </p:cNvGrpSpPr>
          <p:nvPr/>
        </p:nvGrpSpPr>
        <p:grpSpPr>
          <a:xfrm>
            <a:off x="977680" y="1361104"/>
            <a:ext cx="5230057" cy="761841"/>
            <a:chOff x="5904489" y="4160647"/>
            <a:chExt cx="6027145" cy="877950"/>
          </a:xfrm>
        </p:grpSpPr>
        <p:cxnSp>
          <p:nvCxnSpPr>
            <p:cNvPr id="12" name="Conector recto de flecha 54">
              <a:extLst>
                <a:ext uri="{FF2B5EF4-FFF2-40B4-BE49-F238E27FC236}">
                  <a16:creationId xmlns:a16="http://schemas.microsoft.com/office/drawing/2014/main" id="{4EC3F2A5-E42B-4C26-B8F4-F857676AF6F1}"/>
                </a:ext>
              </a:extLst>
            </p:cNvPr>
            <p:cNvCxnSpPr/>
            <p:nvPr/>
          </p:nvCxnSpPr>
          <p:spPr>
            <a:xfrm>
              <a:off x="5988600" y="4954275"/>
              <a:ext cx="57600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Elipse 55">
              <a:extLst>
                <a:ext uri="{FF2B5EF4-FFF2-40B4-BE49-F238E27FC236}">
                  <a16:creationId xmlns:a16="http://schemas.microsoft.com/office/drawing/2014/main" id="{A3965E29-FA33-4C6D-BF9A-937A1298C237}"/>
                </a:ext>
              </a:extLst>
            </p:cNvPr>
            <p:cNvSpPr/>
            <p:nvPr/>
          </p:nvSpPr>
          <p:spPr>
            <a:xfrm>
              <a:off x="7176600" y="4846275"/>
              <a:ext cx="192322" cy="192322"/>
            </a:xfrm>
            <a:prstGeom prst="ellipse">
              <a:avLst/>
            </a:prstGeom>
            <a:solidFill>
              <a:srgbClr val="E1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sp>
          <p:nvSpPr>
            <p:cNvPr id="14" name="Elipse 56">
              <a:extLst>
                <a:ext uri="{FF2B5EF4-FFF2-40B4-BE49-F238E27FC236}">
                  <a16:creationId xmlns:a16="http://schemas.microsoft.com/office/drawing/2014/main" id="{8B4DAD98-A0FA-48F0-BB39-B44618196D4E}"/>
                </a:ext>
              </a:extLst>
            </p:cNvPr>
            <p:cNvSpPr/>
            <p:nvPr/>
          </p:nvSpPr>
          <p:spPr>
            <a:xfrm>
              <a:off x="6168600" y="4846275"/>
              <a:ext cx="192322" cy="192322"/>
            </a:xfrm>
            <a:prstGeom prst="ellipse">
              <a:avLst/>
            </a:prstGeom>
            <a:solidFill>
              <a:srgbClr val="E1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sp>
          <p:nvSpPr>
            <p:cNvPr id="15" name="Elipse 57">
              <a:extLst>
                <a:ext uri="{FF2B5EF4-FFF2-40B4-BE49-F238E27FC236}">
                  <a16:creationId xmlns:a16="http://schemas.microsoft.com/office/drawing/2014/main" id="{8DE9AF69-5A8B-4D4F-BFC6-FB5390EB5512}"/>
                </a:ext>
              </a:extLst>
            </p:cNvPr>
            <p:cNvSpPr/>
            <p:nvPr/>
          </p:nvSpPr>
          <p:spPr>
            <a:xfrm>
              <a:off x="8184600" y="4846275"/>
              <a:ext cx="192322" cy="192322"/>
            </a:xfrm>
            <a:prstGeom prst="ellipse">
              <a:avLst/>
            </a:prstGeom>
            <a:solidFill>
              <a:srgbClr val="E1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sp>
          <p:nvSpPr>
            <p:cNvPr id="16" name="Elipse 58">
              <a:extLst>
                <a:ext uri="{FF2B5EF4-FFF2-40B4-BE49-F238E27FC236}">
                  <a16:creationId xmlns:a16="http://schemas.microsoft.com/office/drawing/2014/main" id="{F59223D7-1C0C-4767-A353-F21DA2C91880}"/>
                </a:ext>
              </a:extLst>
            </p:cNvPr>
            <p:cNvSpPr/>
            <p:nvPr/>
          </p:nvSpPr>
          <p:spPr>
            <a:xfrm>
              <a:off x="9192600" y="4846275"/>
              <a:ext cx="192322" cy="192322"/>
            </a:xfrm>
            <a:prstGeom prst="ellipse">
              <a:avLst/>
            </a:prstGeom>
            <a:solidFill>
              <a:srgbClr val="E1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sp>
          <p:nvSpPr>
            <p:cNvPr id="17" name="Elipse 59">
              <a:extLst>
                <a:ext uri="{FF2B5EF4-FFF2-40B4-BE49-F238E27FC236}">
                  <a16:creationId xmlns:a16="http://schemas.microsoft.com/office/drawing/2014/main" id="{CB53A866-7C60-43A4-8C80-3687B3452E75}"/>
                </a:ext>
              </a:extLst>
            </p:cNvPr>
            <p:cNvSpPr/>
            <p:nvPr/>
          </p:nvSpPr>
          <p:spPr>
            <a:xfrm>
              <a:off x="10200600" y="4846275"/>
              <a:ext cx="192322" cy="192322"/>
            </a:xfrm>
            <a:prstGeom prst="ellipse">
              <a:avLst/>
            </a:prstGeom>
            <a:solidFill>
              <a:srgbClr val="E1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pic>
          <p:nvPicPr>
            <p:cNvPr id="18" name="Gráfico 29">
              <a:extLst>
                <a:ext uri="{FF2B5EF4-FFF2-40B4-BE49-F238E27FC236}">
                  <a16:creationId xmlns:a16="http://schemas.microsoft.com/office/drawing/2014/main" id="{ABF7757D-0650-41D3-8AB3-792650248D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43776" y="4302431"/>
              <a:ext cx="670090" cy="468000"/>
            </a:xfrm>
            <a:prstGeom prst="rect">
              <a:avLst/>
            </a:prstGeom>
          </p:spPr>
        </p:pic>
        <p:pic>
          <p:nvPicPr>
            <p:cNvPr id="19" name="Graphique 18" descr="Tornade avec un remplissage uni">
              <a:extLst>
                <a:ext uri="{FF2B5EF4-FFF2-40B4-BE49-F238E27FC236}">
                  <a16:creationId xmlns:a16="http://schemas.microsoft.com/office/drawing/2014/main" id="{0BC85F5D-3369-4603-B109-949E33FE14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92490" y="4269473"/>
              <a:ext cx="576000" cy="576000"/>
            </a:xfrm>
            <a:prstGeom prst="rect">
              <a:avLst/>
            </a:prstGeom>
          </p:spPr>
        </p:pic>
        <p:pic>
          <p:nvPicPr>
            <p:cNvPr id="20" name="Image 44">
              <a:extLst>
                <a:ext uri="{FF2B5EF4-FFF2-40B4-BE49-F238E27FC236}">
                  <a16:creationId xmlns:a16="http://schemas.microsoft.com/office/drawing/2014/main" id="{E0F40B97-2920-41AE-9AF9-CFFF1CD1ED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002637" y="4160647"/>
              <a:ext cx="609733" cy="612000"/>
            </a:xfrm>
            <a:prstGeom prst="rect">
              <a:avLst/>
            </a:prstGeom>
          </p:spPr>
        </p:pic>
        <p:pic>
          <p:nvPicPr>
            <p:cNvPr id="21" name="Picture 2">
              <a:extLst>
                <a:ext uri="{FF2B5EF4-FFF2-40B4-BE49-F238E27FC236}">
                  <a16:creationId xmlns:a16="http://schemas.microsoft.com/office/drawing/2014/main" id="{0ACB8A0B-6DFF-4855-A84F-0F0C935A9EAD}"/>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10886687" y="4324284"/>
              <a:ext cx="1044947" cy="404163"/>
            </a:xfrm>
            <a:prstGeom prst="rect">
              <a:avLst/>
            </a:prstGeom>
            <a:noFill/>
            <a:extLst>
              <a:ext uri="{909E8E84-426E-40DD-AFC4-6F175D3DCCD1}">
                <a14:hiddenFill xmlns:a14="http://schemas.microsoft.com/office/drawing/2010/main">
                  <a:solidFill>
                    <a:srgbClr val="FFFFFF"/>
                  </a:solidFill>
                </a14:hiddenFill>
              </a:ext>
            </a:extLst>
          </p:spPr>
        </p:pic>
        <p:sp>
          <p:nvSpPr>
            <p:cNvPr id="22" name="Elipse 59">
              <a:extLst>
                <a:ext uri="{FF2B5EF4-FFF2-40B4-BE49-F238E27FC236}">
                  <a16:creationId xmlns:a16="http://schemas.microsoft.com/office/drawing/2014/main" id="{0837B1CC-A5A3-477E-8DED-D21659A0892F}"/>
                </a:ext>
              </a:extLst>
            </p:cNvPr>
            <p:cNvSpPr/>
            <p:nvPr/>
          </p:nvSpPr>
          <p:spPr>
            <a:xfrm>
              <a:off x="11208600" y="4846275"/>
              <a:ext cx="192322" cy="192322"/>
            </a:xfrm>
            <a:prstGeom prst="ellipse">
              <a:avLst/>
            </a:prstGeom>
            <a:solidFill>
              <a:srgbClr val="E1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pic>
          <p:nvPicPr>
            <p:cNvPr id="23" name="Gráfico 20">
              <a:extLst>
                <a:ext uri="{FF2B5EF4-FFF2-40B4-BE49-F238E27FC236}">
                  <a16:creationId xmlns:a16="http://schemas.microsoft.com/office/drawing/2014/main" id="{C8A3AE1D-167A-417E-A02D-1AAF3ED683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904489" y="4223494"/>
              <a:ext cx="742950" cy="564091"/>
            </a:xfrm>
            <a:prstGeom prst="rect">
              <a:avLst/>
            </a:prstGeom>
          </p:spPr>
        </p:pic>
        <p:pic>
          <p:nvPicPr>
            <p:cNvPr id="24" name="Gráfico 59">
              <a:extLst>
                <a:ext uri="{FF2B5EF4-FFF2-40B4-BE49-F238E27FC236}">
                  <a16:creationId xmlns:a16="http://schemas.microsoft.com/office/drawing/2014/main" id="{21A1F440-DF26-494C-A55D-07F69F14B2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98198" y="4209600"/>
              <a:ext cx="591105" cy="573720"/>
            </a:xfrm>
            <a:prstGeom prst="rect">
              <a:avLst/>
            </a:prstGeom>
          </p:spPr>
        </p:pic>
      </p:grpSp>
      <p:sp>
        <p:nvSpPr>
          <p:cNvPr id="3" name="ZoneTexte 2">
            <a:extLst>
              <a:ext uri="{FF2B5EF4-FFF2-40B4-BE49-F238E27FC236}">
                <a16:creationId xmlns:a16="http://schemas.microsoft.com/office/drawing/2014/main" id="{A368135F-4F2D-4008-A4A6-AE9A657E15B3}"/>
              </a:ext>
            </a:extLst>
          </p:cNvPr>
          <p:cNvSpPr txBox="1"/>
          <p:nvPr/>
        </p:nvSpPr>
        <p:spPr>
          <a:xfrm>
            <a:off x="554994" y="2206093"/>
            <a:ext cx="6043715" cy="1754326"/>
          </a:xfrm>
          <a:prstGeom prst="rect">
            <a:avLst/>
          </a:prstGeom>
          <a:noFill/>
        </p:spPr>
        <p:txBody>
          <a:bodyPr wrap="square" rtlCol="0">
            <a:spAutoFit/>
          </a:bodyPr>
          <a:lstStyle/>
          <a:p>
            <a:pPr algn="ctr"/>
            <a:r>
              <a:rPr lang="fr-FR" dirty="0">
                <a:solidFill>
                  <a:schemeClr val="accent2">
                    <a:lumMod val="60000"/>
                    <a:lumOff val="40000"/>
                  </a:schemeClr>
                </a:solidFill>
                <a:latin typeface="Marianne ExtraBold" panose="02000000000000000000" pitchFamily="2" charset="0"/>
              </a:rPr>
              <a:t>Préparer la Nation à faire face aux crises et aux chocs futurs</a:t>
            </a:r>
          </a:p>
          <a:p>
            <a:pPr algn="ctr"/>
            <a:endParaRPr lang="fr-FR" dirty="0">
              <a:solidFill>
                <a:schemeClr val="accent2">
                  <a:lumMod val="60000"/>
                  <a:lumOff val="40000"/>
                </a:schemeClr>
              </a:solidFill>
              <a:latin typeface="Marianne ExtraBold" panose="02000000000000000000" pitchFamily="2" charset="0"/>
            </a:endParaRPr>
          </a:p>
          <a:p>
            <a:pPr algn="ctr"/>
            <a:endParaRPr lang="fr-FR" dirty="0">
              <a:solidFill>
                <a:schemeClr val="accent2">
                  <a:lumMod val="60000"/>
                  <a:lumOff val="40000"/>
                </a:schemeClr>
              </a:solidFill>
              <a:latin typeface="Marianne ExtraBold" panose="02000000000000000000" pitchFamily="2" charset="0"/>
            </a:endParaRPr>
          </a:p>
          <a:p>
            <a:pPr algn="ctr"/>
            <a:endParaRPr lang="fr-FR" dirty="0">
              <a:solidFill>
                <a:schemeClr val="accent2">
                  <a:lumMod val="60000"/>
                  <a:lumOff val="40000"/>
                </a:schemeClr>
              </a:solidFill>
              <a:latin typeface="Marianne ExtraBold" panose="02000000000000000000" pitchFamily="2" charset="0"/>
            </a:endParaRPr>
          </a:p>
          <a:p>
            <a:pPr algn="ctr"/>
            <a:r>
              <a:rPr lang="fr-FR" dirty="0">
                <a:solidFill>
                  <a:schemeClr val="accent2">
                    <a:lumMod val="60000"/>
                    <a:lumOff val="40000"/>
                  </a:schemeClr>
                </a:solidFill>
                <a:latin typeface="Marianne ExtraBold" panose="02000000000000000000" pitchFamily="2" charset="0"/>
              </a:rPr>
              <a:t>RENFORCER NOTRE RESILIENCE</a:t>
            </a:r>
          </a:p>
        </p:txBody>
      </p:sp>
      <p:sp>
        <p:nvSpPr>
          <p:cNvPr id="4" name="Flèche : haut 3">
            <a:extLst>
              <a:ext uri="{FF2B5EF4-FFF2-40B4-BE49-F238E27FC236}">
                <a16:creationId xmlns:a16="http://schemas.microsoft.com/office/drawing/2014/main" id="{D345728D-988F-4AE9-BB5B-BB7FD2EC2A41}"/>
              </a:ext>
            </a:extLst>
          </p:cNvPr>
          <p:cNvSpPr/>
          <p:nvPr/>
        </p:nvSpPr>
        <p:spPr>
          <a:xfrm>
            <a:off x="3520632" y="2999954"/>
            <a:ext cx="188779" cy="512768"/>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 name="Groupe 25">
            <a:extLst>
              <a:ext uri="{FF2B5EF4-FFF2-40B4-BE49-F238E27FC236}">
                <a16:creationId xmlns:a16="http://schemas.microsoft.com/office/drawing/2014/main" id="{D7E014EA-907F-41E9-AB89-B3153B95173C}"/>
              </a:ext>
            </a:extLst>
          </p:cNvPr>
          <p:cNvGrpSpPr/>
          <p:nvPr/>
        </p:nvGrpSpPr>
        <p:grpSpPr>
          <a:xfrm>
            <a:off x="1536204" y="4075012"/>
            <a:ext cx="4211007" cy="661296"/>
            <a:chOff x="3168000" y="4878000"/>
            <a:chExt cx="4680000" cy="900000"/>
          </a:xfrm>
        </p:grpSpPr>
        <p:sp>
          <p:nvSpPr>
            <p:cNvPr id="30" name="Rectángulo 35">
              <a:extLst>
                <a:ext uri="{FF2B5EF4-FFF2-40B4-BE49-F238E27FC236}">
                  <a16:creationId xmlns:a16="http://schemas.microsoft.com/office/drawing/2014/main" id="{A1337E44-6586-482A-BA54-234B72AE2FE2}"/>
                </a:ext>
              </a:extLst>
            </p:cNvPr>
            <p:cNvSpPr/>
            <p:nvPr/>
          </p:nvSpPr>
          <p:spPr>
            <a:xfrm>
              <a:off x="3168000" y="5040538"/>
              <a:ext cx="4680000" cy="575059"/>
            </a:xfrm>
            <a:prstGeom prst="rect">
              <a:avLst/>
            </a:prstGeom>
            <a:noFill/>
            <a:ln>
              <a:solidFill>
                <a:srgbClr val="00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grpSp>
          <p:nvGrpSpPr>
            <p:cNvPr id="31" name="Groupe 30">
              <a:extLst>
                <a:ext uri="{FF2B5EF4-FFF2-40B4-BE49-F238E27FC236}">
                  <a16:creationId xmlns:a16="http://schemas.microsoft.com/office/drawing/2014/main" id="{92516507-48B4-4ED9-BC9F-637EE1D33372}"/>
                </a:ext>
              </a:extLst>
            </p:cNvPr>
            <p:cNvGrpSpPr/>
            <p:nvPr/>
          </p:nvGrpSpPr>
          <p:grpSpPr>
            <a:xfrm>
              <a:off x="5058000" y="4878000"/>
              <a:ext cx="900000" cy="900000"/>
              <a:chOff x="5088126" y="4861030"/>
              <a:chExt cx="900000" cy="900000"/>
            </a:xfrm>
          </p:grpSpPr>
          <p:sp>
            <p:nvSpPr>
              <p:cNvPr id="32" name="Elipse 15">
                <a:extLst>
                  <a:ext uri="{FF2B5EF4-FFF2-40B4-BE49-F238E27FC236}">
                    <a16:creationId xmlns:a16="http://schemas.microsoft.com/office/drawing/2014/main" id="{5A1A5815-03B5-494C-B49C-48E9618E8D9D}"/>
                  </a:ext>
                </a:extLst>
              </p:cNvPr>
              <p:cNvSpPr/>
              <p:nvPr/>
            </p:nvSpPr>
            <p:spPr>
              <a:xfrm>
                <a:off x="5088126" y="4861030"/>
                <a:ext cx="900000" cy="900000"/>
              </a:xfrm>
              <a:prstGeom prst="ellipse">
                <a:avLst/>
              </a:prstGeom>
              <a:solidFill>
                <a:srgbClr val="000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pic>
            <p:nvPicPr>
              <p:cNvPr id="33" name="Gráfico 8">
                <a:extLst>
                  <a:ext uri="{FF2B5EF4-FFF2-40B4-BE49-F238E27FC236}">
                    <a16:creationId xmlns:a16="http://schemas.microsoft.com/office/drawing/2014/main" id="{688F662A-7DD1-4A52-970B-AA7F7DDF78D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49250" y="5026432"/>
                <a:ext cx="779592" cy="567941"/>
              </a:xfrm>
              <a:prstGeom prst="rect">
                <a:avLst/>
              </a:prstGeom>
            </p:spPr>
          </p:pic>
        </p:grpSp>
      </p:grpSp>
      <p:sp>
        <p:nvSpPr>
          <p:cNvPr id="34" name="ZoneTexte 33">
            <a:extLst>
              <a:ext uri="{FF2B5EF4-FFF2-40B4-BE49-F238E27FC236}">
                <a16:creationId xmlns:a16="http://schemas.microsoft.com/office/drawing/2014/main" id="{CC76019A-D394-46D0-A39F-25EB7545CBFB}"/>
              </a:ext>
            </a:extLst>
          </p:cNvPr>
          <p:cNvSpPr txBox="1"/>
          <p:nvPr/>
        </p:nvSpPr>
        <p:spPr>
          <a:xfrm>
            <a:off x="1536204" y="4194440"/>
            <a:ext cx="1685094" cy="419413"/>
          </a:xfrm>
          <a:prstGeom prst="rect">
            <a:avLst/>
          </a:prstGeom>
          <a:noFill/>
        </p:spPr>
        <p:txBody>
          <a:bodyPr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srgbClr val="000091"/>
                </a:solidFill>
                <a:effectLst/>
                <a:uLnTx/>
                <a:uFillTx/>
                <a:latin typeface="Marianne"/>
                <a:ea typeface="+mn-ea"/>
                <a:cs typeface="+mn-cs"/>
              </a:rPr>
              <a:t>RÉSILIENCE</a:t>
            </a:r>
          </a:p>
        </p:txBody>
      </p:sp>
      <p:sp>
        <p:nvSpPr>
          <p:cNvPr id="35" name="ZoneTexte 34">
            <a:extLst>
              <a:ext uri="{FF2B5EF4-FFF2-40B4-BE49-F238E27FC236}">
                <a16:creationId xmlns:a16="http://schemas.microsoft.com/office/drawing/2014/main" id="{21614E56-EA36-4DE2-977E-42C6AADF15D5}"/>
              </a:ext>
            </a:extLst>
          </p:cNvPr>
          <p:cNvSpPr txBox="1"/>
          <p:nvPr/>
        </p:nvSpPr>
        <p:spPr>
          <a:xfrm>
            <a:off x="4062117" y="4194440"/>
            <a:ext cx="1685094" cy="419413"/>
          </a:xfrm>
          <a:prstGeom prst="rect">
            <a:avLst/>
          </a:prstGeom>
          <a:noFill/>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srgbClr val="000091"/>
                </a:solidFill>
                <a:effectLst/>
                <a:uLnTx/>
                <a:uFillTx/>
                <a:latin typeface="Marianne"/>
                <a:ea typeface="+mn-ea"/>
                <a:cs typeface="+mn-cs"/>
              </a:rPr>
              <a:t>CONTINUITÉ</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srgbClr val="000091"/>
                </a:solidFill>
                <a:effectLst/>
                <a:uLnTx/>
                <a:uFillTx/>
                <a:latin typeface="Marianne"/>
                <a:ea typeface="+mn-ea"/>
                <a:cs typeface="+mn-cs"/>
              </a:rPr>
              <a:t>D’ACTIVITÉ</a:t>
            </a:r>
          </a:p>
        </p:txBody>
      </p:sp>
      <p:pic>
        <p:nvPicPr>
          <p:cNvPr id="36" name="Gráfico 21">
            <a:extLst>
              <a:ext uri="{FF2B5EF4-FFF2-40B4-BE49-F238E27FC236}">
                <a16:creationId xmlns:a16="http://schemas.microsoft.com/office/drawing/2014/main" id="{7BF545F4-A96B-4D31-AACC-2DB5A5793D3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11616" y="2700733"/>
            <a:ext cx="550566" cy="598441"/>
          </a:xfrm>
          <a:prstGeom prst="rect">
            <a:avLst/>
          </a:prstGeom>
        </p:spPr>
      </p:pic>
      <p:sp>
        <p:nvSpPr>
          <p:cNvPr id="37" name="ZoneTexte 36">
            <a:extLst>
              <a:ext uri="{FF2B5EF4-FFF2-40B4-BE49-F238E27FC236}">
                <a16:creationId xmlns:a16="http://schemas.microsoft.com/office/drawing/2014/main" id="{BAE4CEB7-DED5-484C-809E-5039246C222C}"/>
              </a:ext>
            </a:extLst>
          </p:cNvPr>
          <p:cNvSpPr txBox="1"/>
          <p:nvPr/>
        </p:nvSpPr>
        <p:spPr>
          <a:xfrm>
            <a:off x="6672170" y="3455743"/>
            <a:ext cx="2229458" cy="646331"/>
          </a:xfrm>
          <a:prstGeom prst="rect">
            <a:avLst/>
          </a:prstGeom>
          <a:noFill/>
          <a:ln>
            <a:solidFill>
              <a:schemeClr val="bg1"/>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000000"/>
                </a:solidFill>
                <a:effectLst/>
                <a:uLnTx/>
                <a:uFillTx/>
                <a:latin typeface="Marianne"/>
                <a:ea typeface="+mn-ea"/>
                <a:cs typeface="+mn-cs"/>
              </a:rPr>
              <a:t>Diffuser une culture de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000000"/>
                </a:solidFill>
                <a:effectLst/>
                <a:uLnTx/>
                <a:uFillTx/>
                <a:latin typeface="Marianne"/>
                <a:ea typeface="+mn-ea"/>
                <a:cs typeface="+mn-cs"/>
              </a:rPr>
              <a:t>la continuité d’activité</a:t>
            </a:r>
          </a:p>
        </p:txBody>
      </p:sp>
      <p:cxnSp>
        <p:nvCxnSpPr>
          <p:cNvPr id="38" name="Connecteur droit avec flèche 37">
            <a:extLst>
              <a:ext uri="{FF2B5EF4-FFF2-40B4-BE49-F238E27FC236}">
                <a16:creationId xmlns:a16="http://schemas.microsoft.com/office/drawing/2014/main" id="{870A95B6-A1C3-4EFE-94B5-25163EA2D48C}"/>
              </a:ext>
            </a:extLst>
          </p:cNvPr>
          <p:cNvCxnSpPr>
            <a:cxnSpLocks/>
          </p:cNvCxnSpPr>
          <p:nvPr/>
        </p:nvCxnSpPr>
        <p:spPr>
          <a:xfrm flipH="1">
            <a:off x="5673750" y="3788291"/>
            <a:ext cx="924959" cy="0"/>
          </a:xfrm>
          <a:prstGeom prst="straightConnector1">
            <a:avLst/>
          </a:prstGeom>
          <a:ln w="38100" cmpd="sng">
            <a:solidFill>
              <a:srgbClr val="000091"/>
            </a:solidFill>
            <a:prstDash val="solid"/>
            <a:tailEnd type="arrow" w="sm"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066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42E6F49D-210E-423F-903C-4567F3B1AEBF}"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242951"/>
          </a:xfrm>
        </p:spPr>
        <p:txBody>
          <a:bodyPr/>
          <a:lstStyle/>
          <a:p>
            <a:r>
              <a:rPr lang="fr-FR" dirty="0">
                <a:latin typeface="Marianne ExtraBold" panose="02000000000000000000" pitchFamily="2" charset="0"/>
              </a:rPr>
              <a:t>Renforcer la résilience de la Nation pour faire face aux crises et chocs futurs</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La stratégie nationale de résilience</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39" name="Espace réservé du contenu 13">
            <a:extLst>
              <a:ext uri="{FF2B5EF4-FFF2-40B4-BE49-F238E27FC236}">
                <a16:creationId xmlns:a16="http://schemas.microsoft.com/office/drawing/2014/main" id="{C0B3370F-BB93-4F2B-B502-7D2A8A34E393}"/>
              </a:ext>
            </a:extLst>
          </p:cNvPr>
          <p:cNvSpPr txBox="1">
            <a:spLocks/>
          </p:cNvSpPr>
          <p:nvPr/>
        </p:nvSpPr>
        <p:spPr>
          <a:xfrm>
            <a:off x="323602" y="1675663"/>
            <a:ext cx="5021213" cy="27850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solidFill>
                  <a:schemeClr val="tx1"/>
                </a:solidFill>
                <a:latin typeface="Marianne" panose="02000000000000000000" pitchFamily="2" charset="0"/>
              </a:rPr>
              <a:t>C’est dans ce contexte que la « Stratégie nationale de résilience » a été élaborée. Cette stratégie concerne en premier lieu l’</a:t>
            </a:r>
            <a:r>
              <a:rPr lang="fr-FR" sz="1400" dirty="0" err="1">
                <a:solidFill>
                  <a:schemeClr val="tx1"/>
                </a:solidFill>
                <a:latin typeface="Marianne" panose="02000000000000000000" pitchFamily="2" charset="0"/>
              </a:rPr>
              <a:t>Etat</a:t>
            </a:r>
            <a:r>
              <a:rPr lang="fr-FR" sz="1400" dirty="0">
                <a:solidFill>
                  <a:schemeClr val="tx1"/>
                </a:solidFill>
                <a:latin typeface="Marianne" panose="02000000000000000000" pitchFamily="2" charset="0"/>
              </a:rPr>
              <a:t> y compris sa dimension territoriale et prévoit l’association progressive de l’ensemble des acteurs </a:t>
            </a:r>
            <a:r>
              <a:rPr lang="fr-FR" sz="1400">
                <a:solidFill>
                  <a:schemeClr val="tx1"/>
                </a:solidFill>
                <a:latin typeface="Marianne" panose="02000000000000000000" pitchFamily="2" charset="0"/>
              </a:rPr>
              <a:t>clés : </a:t>
            </a:r>
            <a:r>
              <a:rPr lang="fr-FR" sz="1400" dirty="0">
                <a:solidFill>
                  <a:schemeClr val="tx1"/>
                </a:solidFill>
                <a:latin typeface="Marianne" panose="02000000000000000000" pitchFamily="2" charset="0"/>
              </a:rPr>
              <a:t>collectivités territoriales, opérateurs économiques, société civile et plus généralement population. </a:t>
            </a:r>
          </a:p>
          <a:p>
            <a:pPr marL="0" indent="0" algn="just">
              <a:buNone/>
            </a:pPr>
            <a:r>
              <a:rPr lang="fr-FR" sz="1400" dirty="0">
                <a:solidFill>
                  <a:schemeClr val="tx1"/>
                </a:solidFill>
                <a:latin typeface="Marianne" panose="02000000000000000000" pitchFamily="2" charset="0"/>
              </a:rPr>
              <a:t>La stratégie nationale de résilience (SNR) a été validée par le cabinet de la Première ministre en avril 2022, elle est désormais suivie par le Comité interministériel pour la résilience nationale (CIRN) sous la présidence du directeur de cabinet de la Première ministre. </a:t>
            </a:r>
          </a:p>
          <a:p>
            <a:pPr marL="0" indent="0" algn="just">
              <a:buNone/>
            </a:pPr>
            <a:r>
              <a:rPr lang="fr-FR" sz="1400" dirty="0">
                <a:solidFill>
                  <a:schemeClr val="tx1"/>
                </a:solidFill>
                <a:latin typeface="Marianne" panose="02000000000000000000" pitchFamily="2" charset="0"/>
              </a:rPr>
              <a:t>Le SGDSN pilote le suivi de la SNR. </a:t>
            </a:r>
          </a:p>
          <a:p>
            <a:pPr marL="0" indent="0" algn="just">
              <a:buNone/>
            </a:pPr>
            <a:endParaRPr lang="es-ES" sz="1400" kern="2000" dirty="0">
              <a:solidFill>
                <a:schemeClr val="tx1"/>
              </a:solidFill>
              <a:latin typeface="Marianne" panose="02000000000000000000" pitchFamily="2" charset="0"/>
              <a:cs typeface="Arial" panose="020B0604020202020204" pitchFamily="34" charset="0"/>
            </a:endParaRPr>
          </a:p>
        </p:txBody>
      </p:sp>
      <p:pic>
        <p:nvPicPr>
          <p:cNvPr id="3" name="Image 2">
            <a:extLst>
              <a:ext uri="{FF2B5EF4-FFF2-40B4-BE49-F238E27FC236}">
                <a16:creationId xmlns:a16="http://schemas.microsoft.com/office/drawing/2014/main" id="{47396372-FBB6-4FF8-B541-4D09EA01BBA5}"/>
              </a:ext>
            </a:extLst>
          </p:cNvPr>
          <p:cNvPicPr>
            <a:picLocks noChangeAspect="1"/>
          </p:cNvPicPr>
          <p:nvPr/>
        </p:nvPicPr>
        <p:blipFill>
          <a:blip r:embed="rId2"/>
          <a:stretch>
            <a:fillRect/>
          </a:stretch>
        </p:blipFill>
        <p:spPr>
          <a:xfrm>
            <a:off x="5551015" y="2168898"/>
            <a:ext cx="3197450" cy="1798566"/>
          </a:xfrm>
          <a:prstGeom prst="rect">
            <a:avLst/>
          </a:prstGeom>
        </p:spPr>
      </p:pic>
      <p:sp>
        <p:nvSpPr>
          <p:cNvPr id="2" name="Espace réservé du numéro de diapositive 1">
            <a:extLst>
              <a:ext uri="{FF2B5EF4-FFF2-40B4-BE49-F238E27FC236}">
                <a16:creationId xmlns:a16="http://schemas.microsoft.com/office/drawing/2014/main" id="{B1A7EFD6-062D-42C1-A869-1ED39A389C8A}"/>
              </a:ext>
            </a:extLst>
          </p:cNvPr>
          <p:cNvSpPr>
            <a:spLocks noGrp="1"/>
          </p:cNvSpPr>
          <p:nvPr>
            <p:ph type="sldNum" sz="quarter" idx="12"/>
          </p:nvPr>
        </p:nvSpPr>
        <p:spPr/>
        <p:txBody>
          <a:bodyPr/>
          <a:lstStyle/>
          <a:p>
            <a:fld id="{733122C9-A0B9-462F-8757-0847AD287B63}" type="slidenum">
              <a:rPr lang="fr-FR" smtClean="0"/>
              <a:pPr/>
              <a:t>16</a:t>
            </a:fld>
            <a:endParaRPr lang="fr-FR" dirty="0"/>
          </a:p>
        </p:txBody>
      </p:sp>
    </p:spTree>
    <p:extLst>
      <p:ext uri="{BB962C8B-B14F-4D97-AF65-F5344CB8AC3E}">
        <p14:creationId xmlns:p14="http://schemas.microsoft.com/office/powerpoint/2010/main" val="172081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472"/>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42E6F49D-210E-423F-903C-4567F3B1AEBF}"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0" y="1070846"/>
            <a:ext cx="7211291" cy="296523"/>
          </a:xfrm>
        </p:spPr>
        <p:txBody>
          <a:bodyPr>
            <a:normAutofit/>
          </a:bodyPr>
          <a:lstStyle/>
          <a:p>
            <a:r>
              <a:rPr lang="fr-FR" dirty="0">
                <a:latin typeface="Marianne ExtraBold" panose="02000000000000000000" pitchFamily="2" charset="0"/>
              </a:rPr>
              <a:t>Renforcer la résilience de la Nation pour faire face aux crises et chocs futurs</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1" y="682802"/>
            <a:ext cx="8424863" cy="356221"/>
          </a:xfrm>
        </p:spPr>
        <p:txBody>
          <a:bodyPr>
            <a:normAutofit/>
          </a:bodyPr>
          <a:lstStyle/>
          <a:p>
            <a:r>
              <a:rPr lang="fr-FR" sz="1800" dirty="0">
                <a:solidFill>
                  <a:srgbClr val="000091"/>
                </a:solidFill>
                <a:latin typeface="Marianne ExtraBold" panose="02000000000000000000" pitchFamily="2" charset="0"/>
              </a:rPr>
              <a:t>La revue nationale stratégique</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39" name="Espace réservé du contenu 13">
            <a:extLst>
              <a:ext uri="{FF2B5EF4-FFF2-40B4-BE49-F238E27FC236}">
                <a16:creationId xmlns:a16="http://schemas.microsoft.com/office/drawing/2014/main" id="{C0B3370F-BB93-4F2B-B502-7D2A8A34E393}"/>
              </a:ext>
            </a:extLst>
          </p:cNvPr>
          <p:cNvSpPr txBox="1">
            <a:spLocks/>
          </p:cNvSpPr>
          <p:nvPr/>
        </p:nvSpPr>
        <p:spPr>
          <a:xfrm>
            <a:off x="395536" y="1565947"/>
            <a:ext cx="3831233" cy="29763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dirty="0">
                <a:solidFill>
                  <a:schemeClr val="tx1"/>
                </a:solidFill>
              </a:rPr>
              <a:t>La revue nationale stratégique 2025 (RNS) prend en compte un scénario central : la France et les Européens doivent être capables de mieux se défendre et de dissuader la Russie de mener une nouvelle agression sur le continent.</a:t>
            </a:r>
          </a:p>
          <a:p>
            <a:pPr marL="0" indent="0">
              <a:buNone/>
            </a:pPr>
            <a:r>
              <a:rPr lang="fr-FR" sz="1600" b="1" dirty="0">
                <a:solidFill>
                  <a:schemeClr val="tx1"/>
                </a:solidFill>
              </a:rPr>
              <a:t>La RNS présente une approche de défense et de sécurité nationale globale, qui mobilise l’État dans son ensemble et implique toute la Nation.</a:t>
            </a:r>
            <a:endParaRPr lang="fr-FR" sz="1600" dirty="0">
              <a:solidFill>
                <a:schemeClr val="tx1"/>
              </a:solidFill>
            </a:endParaRPr>
          </a:p>
          <a:p>
            <a:pPr marL="0" indent="0">
              <a:buNone/>
            </a:pPr>
            <a:endParaRPr lang="fr-FR" sz="2100" dirty="0">
              <a:solidFill>
                <a:schemeClr val="tx1"/>
              </a:solidFill>
            </a:endParaRPr>
          </a:p>
          <a:p>
            <a:pPr marL="0" indent="0" algn="just">
              <a:buNone/>
            </a:pPr>
            <a:endParaRPr lang="fr-FR" sz="1400" dirty="0">
              <a:solidFill>
                <a:schemeClr val="tx1"/>
              </a:solidFill>
              <a:latin typeface="Marianne" panose="02000000000000000000" pitchFamily="2" charset="0"/>
            </a:endParaRPr>
          </a:p>
          <a:p>
            <a:pPr marL="0" indent="0" algn="just">
              <a:buNone/>
            </a:pPr>
            <a:endParaRPr lang="fr-FR" sz="1400" dirty="0">
              <a:solidFill>
                <a:schemeClr val="tx1"/>
              </a:solidFill>
              <a:latin typeface="Marianne" panose="02000000000000000000" pitchFamily="2" charset="0"/>
            </a:endParaRPr>
          </a:p>
          <a:p>
            <a:pPr marL="0" indent="0" algn="just">
              <a:buNone/>
            </a:pPr>
            <a:endParaRPr lang="es-ES" sz="1400" kern="2000" dirty="0">
              <a:solidFill>
                <a:schemeClr val="tx1"/>
              </a:solidFill>
              <a:latin typeface="Marianne" panose="02000000000000000000" pitchFamily="2"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B1A7EFD6-062D-42C1-A869-1ED39A389C8A}"/>
              </a:ext>
            </a:extLst>
          </p:cNvPr>
          <p:cNvSpPr>
            <a:spLocks noGrp="1"/>
          </p:cNvSpPr>
          <p:nvPr>
            <p:ph type="sldNum" sz="quarter" idx="12"/>
          </p:nvPr>
        </p:nvSpPr>
        <p:spPr/>
        <p:txBody>
          <a:bodyPr/>
          <a:lstStyle/>
          <a:p>
            <a:fld id="{733122C9-A0B9-462F-8757-0847AD287B63}" type="slidenum">
              <a:rPr lang="fr-FR" smtClean="0"/>
              <a:pPr/>
              <a:t>17</a:t>
            </a:fld>
            <a:endParaRPr lang="fr-FR" dirty="0"/>
          </a:p>
        </p:txBody>
      </p:sp>
      <p:sp>
        <p:nvSpPr>
          <p:cNvPr id="4" name="Rectangle 3">
            <a:extLst>
              <a:ext uri="{FF2B5EF4-FFF2-40B4-BE49-F238E27FC236}">
                <a16:creationId xmlns:a16="http://schemas.microsoft.com/office/drawing/2014/main" id="{3DBAC5E3-408E-4E2A-97D7-D5C26A403790}"/>
              </a:ext>
            </a:extLst>
          </p:cNvPr>
          <p:cNvSpPr/>
          <p:nvPr/>
        </p:nvSpPr>
        <p:spPr>
          <a:xfrm>
            <a:off x="4226769" y="1570438"/>
            <a:ext cx="4142791" cy="3208571"/>
          </a:xfrm>
          <a:prstGeom prst="rect">
            <a:avLst/>
          </a:prstGeom>
        </p:spPr>
        <p:txBody>
          <a:bodyPr wrap="square">
            <a:spAutoFit/>
          </a:bodyPr>
          <a:lstStyle/>
          <a:p>
            <a:pPr algn="just"/>
            <a:r>
              <a:rPr lang="fr-FR" sz="1350" dirty="0">
                <a:latin typeface="Marianne" panose="02000000000000000000" pitchFamily="2" charset="0"/>
              </a:rPr>
              <a:t>Elle comporte 11 objectifs stratégiques (dissuasion, économie, armement, coopération, capacités, …).</a:t>
            </a:r>
          </a:p>
          <a:p>
            <a:pPr algn="just"/>
            <a:r>
              <a:rPr lang="fr-FR" sz="1350" dirty="0">
                <a:latin typeface="Marianne" panose="02000000000000000000" pitchFamily="2" charset="0"/>
              </a:rPr>
              <a:t>Son 2</a:t>
            </a:r>
            <a:r>
              <a:rPr lang="fr-FR" sz="1350" baseline="30000" dirty="0">
                <a:latin typeface="Marianne" panose="02000000000000000000" pitchFamily="2" charset="0"/>
              </a:rPr>
              <a:t>ème</a:t>
            </a:r>
            <a:r>
              <a:rPr lang="fr-FR" sz="1350" dirty="0">
                <a:latin typeface="Marianne" panose="02000000000000000000" pitchFamily="2" charset="0"/>
              </a:rPr>
              <a:t> OS est une SNR rénovée. La France entend </a:t>
            </a:r>
            <a:r>
              <a:rPr lang="fr-FR" sz="1350" b="1" dirty="0">
                <a:latin typeface="Marianne" panose="02000000000000000000" pitchFamily="2" charset="0"/>
              </a:rPr>
              <a:t>garantir sa</a:t>
            </a:r>
            <a:r>
              <a:rPr lang="fr-FR" sz="1350" dirty="0">
                <a:latin typeface="Marianne" panose="02000000000000000000" pitchFamily="2" charset="0"/>
              </a:rPr>
              <a:t> </a:t>
            </a:r>
            <a:r>
              <a:rPr lang="fr-FR" sz="1350" b="1" dirty="0">
                <a:latin typeface="Marianne" panose="02000000000000000000" pitchFamily="2" charset="0"/>
              </a:rPr>
              <a:t>résilience</a:t>
            </a:r>
            <a:r>
              <a:rPr lang="fr-FR" sz="1350" dirty="0">
                <a:latin typeface="Marianne" panose="02000000000000000000" pitchFamily="2" charset="0"/>
              </a:rPr>
              <a:t>, dans l’hexagone comme en outre-mer. Elle doit </a:t>
            </a:r>
            <a:r>
              <a:rPr lang="fr-FR" sz="1350" b="1" dirty="0">
                <a:latin typeface="Marianne" panose="02000000000000000000" pitchFamily="2" charset="0"/>
              </a:rPr>
              <a:t>pouvoir faire face de manière simultanée, à des crises intérieures (pandémies, criminalité organisée, émeutes, terrorisme notamment) et à des actions hybrides de ses compétiteurs </a:t>
            </a:r>
            <a:r>
              <a:rPr lang="fr-FR" sz="1350" dirty="0">
                <a:latin typeface="Marianne" panose="02000000000000000000" pitchFamily="2" charset="0"/>
              </a:rPr>
              <a:t>et de ses adversaires sur le théâtre national. Cela implique aussi la capacité de contribuer aux efforts des armées dans l’hypothèse d’un engagement majeur hors du territoire national. </a:t>
            </a:r>
          </a:p>
          <a:p>
            <a:pPr algn="just"/>
            <a:endParaRPr lang="fr-FR" sz="1350" dirty="0">
              <a:latin typeface="Marianne" panose="02000000000000000000" pitchFamily="2" charset="0"/>
            </a:endParaRPr>
          </a:p>
        </p:txBody>
      </p:sp>
    </p:spTree>
    <p:extLst>
      <p:ext uri="{BB962C8B-B14F-4D97-AF65-F5344CB8AC3E}">
        <p14:creationId xmlns:p14="http://schemas.microsoft.com/office/powerpoint/2010/main" val="251697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472"/>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pPr defTabSz="914378"/>
            <a:fld id="{DADD4269-88ED-4EC3-AC6A-CACDBA4FE713}" type="datetime1">
              <a:rPr lang="fr-FR" cap="all">
                <a:solidFill>
                  <a:srgbClr val="000000"/>
                </a:solidFill>
                <a:latin typeface="Arial"/>
              </a:rPr>
              <a:pPr defTabSz="914378"/>
              <a:t>13/04/2026</a:t>
            </a:fld>
            <a:endParaRPr lang="fr-FR" cap="all" dirty="0">
              <a:solidFill>
                <a:srgbClr val="000000"/>
              </a:solidFill>
              <a:latin typeface="Arial"/>
            </a:endParaRPr>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9"/>
            <a:ext cx="8424614" cy="242951"/>
          </a:xfrm>
        </p:spPr>
        <p:txBody>
          <a:bodyPr/>
          <a:lstStyle/>
          <a:p>
            <a:r>
              <a:rPr lang="fr-FR" dirty="0">
                <a:latin typeface="Marianne ExtraBold" panose="02000000000000000000" pitchFamily="2" charset="0"/>
              </a:rPr>
              <a:t>2 axes – 4 priorités - 11 actions</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1" y="682802"/>
            <a:ext cx="8424863" cy="356221"/>
          </a:xfrm>
        </p:spPr>
        <p:txBody>
          <a:bodyPr>
            <a:normAutofit/>
          </a:bodyPr>
          <a:lstStyle/>
          <a:p>
            <a:r>
              <a:rPr lang="fr-FR" sz="1800" dirty="0">
                <a:solidFill>
                  <a:srgbClr val="000091"/>
                </a:solidFill>
                <a:latin typeface="Marianne ExtraBold" panose="02000000000000000000" pitchFamily="2" charset="0"/>
              </a:rPr>
              <a:t>La stratégie nationale de résilience rénovée </a:t>
            </a:r>
            <a:r>
              <a:rPr lang="fr-FR" sz="1800">
                <a:solidFill>
                  <a:srgbClr val="000091"/>
                </a:solidFill>
                <a:latin typeface="Marianne ExtraBold" panose="02000000000000000000" pitchFamily="2" charset="0"/>
              </a:rPr>
              <a:t>suivie en CIRN</a:t>
            </a:r>
            <a:endParaRPr lang="fr-FR" sz="1800" dirty="0">
              <a:solidFill>
                <a:srgbClr val="000091"/>
              </a:solidFill>
              <a:latin typeface="Marianne ExtraBold" panose="02000000000000000000" pitchFamily="2" charset="0"/>
            </a:endParaRP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pPr defTabSz="914378"/>
            <a:r>
              <a:rPr lang="fr-FR" dirty="0">
                <a:solidFill>
                  <a:srgbClr val="000000"/>
                </a:solidFill>
                <a:latin typeface="Arial"/>
              </a:rPr>
              <a:t>Secrétariat général de la défense</a:t>
            </a:r>
          </a:p>
          <a:p>
            <a:pPr defTabSz="914378"/>
            <a:r>
              <a:rPr lang="fr-FR" dirty="0">
                <a:solidFill>
                  <a:srgbClr val="000000"/>
                </a:solidFill>
                <a:latin typeface="Arial"/>
              </a:rPr>
              <a:t>et de la sécurité nationale</a:t>
            </a:r>
          </a:p>
        </p:txBody>
      </p:sp>
      <p:graphicFrame>
        <p:nvGraphicFramePr>
          <p:cNvPr id="4" name="Diagramme 3">
            <a:extLst>
              <a:ext uri="{FF2B5EF4-FFF2-40B4-BE49-F238E27FC236}">
                <a16:creationId xmlns:a16="http://schemas.microsoft.com/office/drawing/2014/main" id="{A02C456C-160C-464B-9609-1333058902B8}"/>
              </a:ext>
            </a:extLst>
          </p:cNvPr>
          <p:cNvGraphicFramePr/>
          <p:nvPr/>
        </p:nvGraphicFramePr>
        <p:xfrm>
          <a:off x="323851" y="1285160"/>
          <a:ext cx="7126169" cy="3266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e 10">
            <a:extLst>
              <a:ext uri="{FF2B5EF4-FFF2-40B4-BE49-F238E27FC236}">
                <a16:creationId xmlns:a16="http://schemas.microsoft.com/office/drawing/2014/main" id="{5A8E79CA-89C5-4A68-825A-8A6204B21490}"/>
              </a:ext>
            </a:extLst>
          </p:cNvPr>
          <p:cNvGrpSpPr/>
          <p:nvPr/>
        </p:nvGrpSpPr>
        <p:grpSpPr>
          <a:xfrm>
            <a:off x="7374529" y="1039023"/>
            <a:ext cx="1628654" cy="3679201"/>
            <a:chOff x="5299448" y="238972"/>
            <a:chExt cx="1477198" cy="2392284"/>
          </a:xfrm>
        </p:grpSpPr>
        <p:sp>
          <p:nvSpPr>
            <p:cNvPr id="12" name="Rectangle : coins arrondis 11">
              <a:extLst>
                <a:ext uri="{FF2B5EF4-FFF2-40B4-BE49-F238E27FC236}">
                  <a16:creationId xmlns:a16="http://schemas.microsoft.com/office/drawing/2014/main" id="{9000E0A6-B2B3-4025-BB3C-AD920594978A}"/>
                </a:ext>
              </a:extLst>
            </p:cNvPr>
            <p:cNvSpPr/>
            <p:nvPr/>
          </p:nvSpPr>
          <p:spPr>
            <a:xfrm>
              <a:off x="5299448" y="238972"/>
              <a:ext cx="1477198" cy="2392284"/>
            </a:xfrm>
            <a:prstGeom prst="roundRect">
              <a:avLst/>
            </a:prstGeom>
            <a:ln>
              <a:solidFill>
                <a:schemeClr val="bg2"/>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fr-FR" sz="1350" dirty="0"/>
            </a:p>
          </p:txBody>
        </p:sp>
        <p:sp>
          <p:nvSpPr>
            <p:cNvPr id="13" name="Rectangle : coins arrondis 4">
              <a:extLst>
                <a:ext uri="{FF2B5EF4-FFF2-40B4-BE49-F238E27FC236}">
                  <a16:creationId xmlns:a16="http://schemas.microsoft.com/office/drawing/2014/main" id="{D19966DF-C1DA-445F-98C4-A0A129E555B3}"/>
                </a:ext>
              </a:extLst>
            </p:cNvPr>
            <p:cNvSpPr txBox="1"/>
            <p:nvPr/>
          </p:nvSpPr>
          <p:spPr>
            <a:xfrm>
              <a:off x="5372690" y="846537"/>
              <a:ext cx="1330714" cy="1105949"/>
            </a:xfrm>
            <a:prstGeom prst="rect">
              <a:avLst/>
            </a:prstGeom>
            <a:ln>
              <a:no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8100" tIns="38100" rIns="38100" bIns="38100" numCol="1" spcCol="1270" anchor="ctr" anchorCtr="0">
              <a:noAutofit/>
            </a:bodyPr>
            <a:lstStyle/>
            <a:p>
              <a:pPr algn="ctr" defTabSz="444489">
                <a:lnSpc>
                  <a:spcPct val="90000"/>
                </a:lnSpc>
                <a:spcBef>
                  <a:spcPct val="0"/>
                </a:spcBef>
                <a:spcAft>
                  <a:spcPct val="35000"/>
                </a:spcAft>
              </a:pPr>
              <a:r>
                <a:rPr lang="fr-FR" sz="1000" dirty="0">
                  <a:solidFill>
                    <a:srgbClr val="E1000F"/>
                  </a:solidFill>
                  <a:latin typeface="Marianne" panose="02000000000000000000" pitchFamily="2" charset="0"/>
                </a:rPr>
                <a:t>UN ÉTAT PRÉPARÉ POUR LES CRISES DE DEMAIN</a:t>
              </a:r>
            </a:p>
            <a:p>
              <a:pPr algn="ctr" defTabSz="444489">
                <a:lnSpc>
                  <a:spcPct val="90000"/>
                </a:lnSpc>
                <a:spcBef>
                  <a:spcPct val="0"/>
                </a:spcBef>
                <a:spcAft>
                  <a:spcPct val="35000"/>
                </a:spcAft>
              </a:pPr>
              <a:r>
                <a:rPr lang="fr-FR" sz="1200" dirty="0"/>
                <a:t>Le deuxième objectif stratégique passe notamment par le réarmement moral de la Nation </a:t>
              </a:r>
              <a:r>
                <a:rPr lang="fr-FR" sz="1200" b="1" dirty="0"/>
                <a:t>en faisant des citoyens des acteurs de la cohésion et de la résilience en cas de crise majeure. Il concerne la Nation tout entière </a:t>
              </a:r>
              <a:r>
                <a:rPr lang="fr-FR" sz="1200" dirty="0"/>
                <a:t>(pouvoirs publics, citoyens, monde économique, collectivités, associations, etc.).</a:t>
              </a:r>
              <a:endParaRPr lang="fr-FR" sz="1200" dirty="0">
                <a:solidFill>
                  <a:srgbClr val="E1000F"/>
                </a:solidFill>
                <a:latin typeface="Marianne" panose="02000000000000000000" pitchFamily="2" charset="0"/>
              </a:endParaRPr>
            </a:p>
          </p:txBody>
        </p:sp>
      </p:grpSp>
      <p:sp>
        <p:nvSpPr>
          <p:cNvPr id="2" name="Espace réservé du numéro de diapositive 1">
            <a:extLst>
              <a:ext uri="{FF2B5EF4-FFF2-40B4-BE49-F238E27FC236}">
                <a16:creationId xmlns:a16="http://schemas.microsoft.com/office/drawing/2014/main" id="{34C9D79A-E716-4BEB-8AE2-A8E3AA17720D}"/>
              </a:ext>
            </a:extLst>
          </p:cNvPr>
          <p:cNvSpPr>
            <a:spLocks noGrp="1"/>
          </p:cNvSpPr>
          <p:nvPr>
            <p:ph type="sldNum" sz="quarter" idx="12"/>
          </p:nvPr>
        </p:nvSpPr>
        <p:spPr/>
        <p:txBody>
          <a:bodyPr/>
          <a:lstStyle/>
          <a:p>
            <a:pPr defTabSz="914378"/>
            <a:fld id="{733122C9-A0B9-462F-8757-0847AD287B63}" type="slidenum">
              <a:rPr lang="fr-FR">
                <a:solidFill>
                  <a:srgbClr val="000000"/>
                </a:solidFill>
                <a:latin typeface="Arial"/>
              </a:rPr>
              <a:pPr defTabSz="914378"/>
              <a:t>18</a:t>
            </a:fld>
            <a:endParaRPr lang="fr-FR" dirty="0">
              <a:solidFill>
                <a:srgbClr val="000000"/>
              </a:solidFill>
              <a:latin typeface="Arial"/>
            </a:endParaRPr>
          </a:p>
        </p:txBody>
      </p:sp>
    </p:spTree>
    <p:extLst>
      <p:ext uri="{BB962C8B-B14F-4D97-AF65-F5344CB8AC3E}">
        <p14:creationId xmlns:p14="http://schemas.microsoft.com/office/powerpoint/2010/main" val="1412690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2" name="Espace réservé de la date 1"/>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4D3C1C-C86A-4236-ABB1-F9B6E6C9C536}" type="datetime1">
              <a:rPr kumimoji="0" lang="fr-FR" sz="750" b="1" i="0" u="none" strike="noStrike" kern="1200" cap="all" spc="0" normalizeH="0" baseline="0" noProof="0" smtClean="0">
                <a:ln>
                  <a:noFill/>
                </a:ln>
                <a:solidFill>
                  <a:srgbClr val="000000"/>
                </a:solidFill>
                <a:effectLst/>
                <a:uLnTx/>
                <a:uFillTx/>
                <a:latin typeface="Arial"/>
                <a:ea typeface="+mn-ea"/>
                <a:cs typeface="+mn-cs"/>
              </a:rPr>
              <a:t>13/04/2026</a:t>
            </a:fld>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3" name="Espace réservé du pied de page 2"/>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a:ln>
                  <a:noFill/>
                </a:ln>
                <a:solidFill>
                  <a:srgbClr val="000000"/>
                </a:solidFill>
                <a:effectLst/>
                <a:uLnTx/>
                <a:uFillTx/>
                <a:latin typeface="Arial"/>
                <a:ea typeface="+mn-ea"/>
                <a:cs typeface="+mn-cs"/>
              </a:rPr>
              <a:t>Secrétariat général de la défense et de la sécurité nationale</a:t>
            </a:r>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195A996B-38D6-4C5D-A627-2EEA5FF50C74}"/>
              </a:ext>
            </a:extLst>
          </p:cNvPr>
          <p:cNvSpPr/>
          <p:nvPr/>
        </p:nvSpPr>
        <p:spPr>
          <a:xfrm>
            <a:off x="-1" y="792295"/>
            <a:ext cx="3191551" cy="3997104"/>
          </a:xfrm>
          <a:prstGeom prst="rect">
            <a:avLst/>
          </a:prstGeom>
          <a:solidFill>
            <a:srgbClr val="050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5" name="Connecteur droit 14">
            <a:extLst>
              <a:ext uri="{FF2B5EF4-FFF2-40B4-BE49-F238E27FC236}">
                <a16:creationId xmlns:a16="http://schemas.microsoft.com/office/drawing/2014/main" id="{A232E365-5A5A-4220-979F-B69BCF643FDA}"/>
              </a:ext>
            </a:extLst>
          </p:cNvPr>
          <p:cNvCxnSpPr/>
          <p:nvPr/>
        </p:nvCxnSpPr>
        <p:spPr>
          <a:xfrm>
            <a:off x="3191550" y="792295"/>
            <a:ext cx="0" cy="40053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FBB0CFBA-FE8E-48A3-A910-5B2C10597AF1}"/>
              </a:ext>
            </a:extLst>
          </p:cNvPr>
          <p:cNvSpPr txBox="1"/>
          <p:nvPr/>
        </p:nvSpPr>
        <p:spPr>
          <a:xfrm>
            <a:off x="323850" y="2790847"/>
            <a:ext cx="2749095"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Marianne ExtraBold" panose="02000000000000000000" pitchFamily="2" charset="0"/>
                <a:ea typeface="+mn-ea"/>
                <a:cs typeface="+mn-cs"/>
              </a:rPr>
              <a:t>Partie 2 : l’organisation de la gestion de crise</a:t>
            </a:r>
          </a:p>
        </p:txBody>
      </p:sp>
      <p:pic>
        <p:nvPicPr>
          <p:cNvPr id="9" name="Image 8">
            <a:extLst>
              <a:ext uri="{FF2B5EF4-FFF2-40B4-BE49-F238E27FC236}">
                <a16:creationId xmlns:a16="http://schemas.microsoft.com/office/drawing/2014/main" id="{3E5B3843-2B60-4AF7-9DDD-EA3AEBFB4D71}"/>
              </a:ext>
            </a:extLst>
          </p:cNvPr>
          <p:cNvPicPr>
            <a:picLocks noChangeAspect="1"/>
          </p:cNvPicPr>
          <p:nvPr/>
        </p:nvPicPr>
        <p:blipFill>
          <a:blip r:embed="rId2"/>
          <a:stretch>
            <a:fillRect/>
          </a:stretch>
        </p:blipFill>
        <p:spPr>
          <a:xfrm>
            <a:off x="4197337" y="852055"/>
            <a:ext cx="3452811" cy="3897490"/>
          </a:xfrm>
          <a:prstGeom prst="rect">
            <a:avLst/>
          </a:prstGeom>
        </p:spPr>
      </p:pic>
    </p:spTree>
    <p:extLst>
      <p:ext uri="{BB962C8B-B14F-4D97-AF65-F5344CB8AC3E}">
        <p14:creationId xmlns:p14="http://schemas.microsoft.com/office/powerpoint/2010/main" val="2274679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Connecteur droit 29">
            <a:extLst>
              <a:ext uri="{FF2B5EF4-FFF2-40B4-BE49-F238E27FC236}">
                <a16:creationId xmlns:a16="http://schemas.microsoft.com/office/drawing/2014/main" id="{6E311642-9D80-4C9C-9292-308EAA4F8A5B}"/>
              </a:ext>
            </a:extLst>
          </p:cNvPr>
          <p:cNvCxnSpPr/>
          <p:nvPr/>
        </p:nvCxnSpPr>
        <p:spPr>
          <a:xfrm flipH="1">
            <a:off x="3492500" y="2284413"/>
            <a:ext cx="0" cy="206375"/>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1" name="Espace réservé de la date 1">
            <a:extLst>
              <a:ext uri="{FF2B5EF4-FFF2-40B4-BE49-F238E27FC236}">
                <a16:creationId xmlns:a16="http://schemas.microsoft.com/office/drawing/2014/main" id="{9DDC083F-E0E7-41FE-B676-46C70A735717}"/>
              </a:ext>
            </a:extLst>
          </p:cNvPr>
          <p:cNvSpPr>
            <a:spLocks noGrp="1"/>
          </p:cNvSpPr>
          <p:nvPr>
            <p:ph type="dt" sz="quarter" idx="17"/>
          </p:nvPr>
        </p:nvSpPr>
        <p:spPr>
          <a:xfrm>
            <a:off x="323850" y="4797425"/>
            <a:ext cx="1169988" cy="346075"/>
          </a:xfrm>
        </p:spPr>
        <p:txBody>
          <a:bodyPr/>
          <a:lstStyle/>
          <a:p>
            <a:pPr>
              <a:defRPr/>
            </a:pPr>
            <a:fld id="{949AE568-1B4F-44E8-B718-895C263ACA4A}" type="datetime1">
              <a:rPr lang="fr-FR" sz="1200" smtClean="0"/>
              <a:t>13/04/2026</a:t>
            </a:fld>
            <a:endParaRPr lang="fr-FR" sz="1200" dirty="0"/>
          </a:p>
        </p:txBody>
      </p:sp>
      <p:sp>
        <p:nvSpPr>
          <p:cNvPr id="14341" name="Titre 2">
            <a:extLst>
              <a:ext uri="{FF2B5EF4-FFF2-40B4-BE49-F238E27FC236}">
                <a16:creationId xmlns:a16="http://schemas.microsoft.com/office/drawing/2014/main" id="{90711CB7-DC0E-4AFF-9587-956A70CDC1A8}"/>
              </a:ext>
            </a:extLst>
          </p:cNvPr>
          <p:cNvSpPr>
            <a:spLocks noGrp="1"/>
          </p:cNvSpPr>
          <p:nvPr>
            <p:ph type="title"/>
          </p:nvPr>
        </p:nvSpPr>
        <p:spPr>
          <a:xfrm>
            <a:off x="768349" y="539750"/>
            <a:ext cx="8132457" cy="539750"/>
          </a:xfrm>
        </p:spPr>
        <p:txBody>
          <a:bodyPr>
            <a:normAutofit fontScale="90000"/>
          </a:bodyPr>
          <a:lstStyle/>
          <a:p>
            <a:pPr eaLnBrk="1" hangingPunct="1"/>
            <a:r>
              <a:rPr lang="fr-FR" altLang="fr-FR" sz="1600" dirty="0"/>
              <a:t>Fondé en 1906, le SGDSN est un service du Premier ministre qui assure diverses missions de coordination interministérielle dans le champ de la défense et de la sécurité nationale</a:t>
            </a:r>
          </a:p>
        </p:txBody>
      </p:sp>
      <p:sp>
        <p:nvSpPr>
          <p:cNvPr id="2" name="ZoneTexte 1">
            <a:extLst>
              <a:ext uri="{FF2B5EF4-FFF2-40B4-BE49-F238E27FC236}">
                <a16:creationId xmlns:a16="http://schemas.microsoft.com/office/drawing/2014/main" id="{E0D98753-7E95-4757-AE03-BA13ECD7E1B1}"/>
              </a:ext>
            </a:extLst>
          </p:cNvPr>
          <p:cNvSpPr txBox="1"/>
          <p:nvPr/>
        </p:nvSpPr>
        <p:spPr>
          <a:xfrm>
            <a:off x="3276600" y="1492250"/>
            <a:ext cx="2159000" cy="368300"/>
          </a:xfrm>
          <a:prstGeom prst="rect">
            <a:avLst/>
          </a:prstGeom>
          <a:solidFill>
            <a:schemeClr val="accent5">
              <a:lumMod val="50000"/>
            </a:schemeClr>
          </a:solidFill>
        </p:spPr>
        <p:txBody>
          <a:bodyPr>
            <a:spAutoFit/>
          </a:bodyPr>
          <a:lstStyle/>
          <a:p>
            <a:pPr algn="ctr">
              <a:defRPr/>
            </a:pPr>
            <a:r>
              <a:rPr lang="fr-FR" dirty="0">
                <a:solidFill>
                  <a:schemeClr val="bg1"/>
                </a:solidFill>
              </a:rPr>
              <a:t>Présidence</a:t>
            </a:r>
          </a:p>
        </p:txBody>
      </p:sp>
      <p:sp>
        <p:nvSpPr>
          <p:cNvPr id="10" name="ZoneTexte 9">
            <a:extLst>
              <a:ext uri="{FF2B5EF4-FFF2-40B4-BE49-F238E27FC236}">
                <a16:creationId xmlns:a16="http://schemas.microsoft.com/office/drawing/2014/main" id="{FB0DDB7F-F697-4055-B46C-3D661D3D905F}"/>
              </a:ext>
            </a:extLst>
          </p:cNvPr>
          <p:cNvSpPr txBox="1"/>
          <p:nvPr/>
        </p:nvSpPr>
        <p:spPr>
          <a:xfrm>
            <a:off x="3276600" y="1966913"/>
            <a:ext cx="2159000" cy="368300"/>
          </a:xfrm>
          <a:prstGeom prst="rect">
            <a:avLst/>
          </a:prstGeom>
          <a:solidFill>
            <a:schemeClr val="accent5">
              <a:lumMod val="50000"/>
            </a:schemeClr>
          </a:solidFill>
        </p:spPr>
        <p:txBody>
          <a:bodyPr>
            <a:spAutoFit/>
          </a:bodyPr>
          <a:lstStyle/>
          <a:p>
            <a:pPr algn="ctr">
              <a:defRPr/>
            </a:pPr>
            <a:r>
              <a:rPr lang="fr-FR" dirty="0">
                <a:solidFill>
                  <a:schemeClr val="bg1"/>
                </a:solidFill>
              </a:rPr>
              <a:t>Premier ministre</a:t>
            </a:r>
          </a:p>
        </p:txBody>
      </p:sp>
      <p:sp>
        <p:nvSpPr>
          <p:cNvPr id="12" name="ZoneTexte 11">
            <a:extLst>
              <a:ext uri="{FF2B5EF4-FFF2-40B4-BE49-F238E27FC236}">
                <a16:creationId xmlns:a16="http://schemas.microsoft.com/office/drawing/2014/main" id="{C29A830C-9901-44FA-83E5-776EB3E68254}"/>
              </a:ext>
            </a:extLst>
          </p:cNvPr>
          <p:cNvSpPr txBox="1"/>
          <p:nvPr/>
        </p:nvSpPr>
        <p:spPr>
          <a:xfrm>
            <a:off x="2827338" y="2441575"/>
            <a:ext cx="1039812" cy="369888"/>
          </a:xfrm>
          <a:prstGeom prst="rect">
            <a:avLst/>
          </a:prstGeom>
          <a:solidFill>
            <a:schemeClr val="accent6">
              <a:lumMod val="75000"/>
            </a:schemeClr>
          </a:solidFill>
        </p:spPr>
        <p:txBody>
          <a:bodyPr>
            <a:spAutoFit/>
          </a:bodyPr>
          <a:lstStyle/>
          <a:p>
            <a:pPr algn="ctr">
              <a:defRPr/>
            </a:pPr>
            <a:r>
              <a:rPr lang="fr-FR" dirty="0">
                <a:solidFill>
                  <a:schemeClr val="bg1"/>
                </a:solidFill>
              </a:rPr>
              <a:t>SGG</a:t>
            </a:r>
          </a:p>
        </p:txBody>
      </p:sp>
      <p:sp>
        <p:nvSpPr>
          <p:cNvPr id="13" name="ZoneTexte 12">
            <a:extLst>
              <a:ext uri="{FF2B5EF4-FFF2-40B4-BE49-F238E27FC236}">
                <a16:creationId xmlns:a16="http://schemas.microsoft.com/office/drawing/2014/main" id="{F9CD6E8C-B270-495B-ABEB-B64A6B410E23}"/>
              </a:ext>
            </a:extLst>
          </p:cNvPr>
          <p:cNvSpPr txBox="1"/>
          <p:nvPr/>
        </p:nvSpPr>
        <p:spPr>
          <a:xfrm>
            <a:off x="1906588" y="2992438"/>
            <a:ext cx="1441450" cy="369887"/>
          </a:xfrm>
          <a:prstGeom prst="rect">
            <a:avLst/>
          </a:prstGeom>
          <a:solidFill>
            <a:schemeClr val="accent5">
              <a:lumMod val="50000"/>
            </a:schemeClr>
          </a:solidFill>
        </p:spPr>
        <p:txBody>
          <a:bodyPr>
            <a:spAutoFit/>
          </a:bodyPr>
          <a:lstStyle/>
          <a:p>
            <a:pPr algn="ctr">
              <a:defRPr/>
            </a:pPr>
            <a:r>
              <a:rPr lang="fr-FR" dirty="0">
                <a:solidFill>
                  <a:schemeClr val="bg1"/>
                </a:solidFill>
              </a:rPr>
              <a:t>SGDSN</a:t>
            </a:r>
          </a:p>
        </p:txBody>
      </p:sp>
      <p:sp>
        <p:nvSpPr>
          <p:cNvPr id="15" name="ZoneTexte 14">
            <a:extLst>
              <a:ext uri="{FF2B5EF4-FFF2-40B4-BE49-F238E27FC236}">
                <a16:creationId xmlns:a16="http://schemas.microsoft.com/office/drawing/2014/main" id="{0417174A-768C-47C9-9FA4-E463B0F8AD3A}"/>
              </a:ext>
            </a:extLst>
          </p:cNvPr>
          <p:cNvSpPr txBox="1"/>
          <p:nvPr/>
        </p:nvSpPr>
        <p:spPr>
          <a:xfrm>
            <a:off x="3465513" y="2994025"/>
            <a:ext cx="1439862" cy="369888"/>
          </a:xfrm>
          <a:prstGeom prst="rect">
            <a:avLst/>
          </a:prstGeom>
          <a:solidFill>
            <a:schemeClr val="accent5">
              <a:lumMod val="50000"/>
            </a:schemeClr>
          </a:solidFill>
        </p:spPr>
        <p:txBody>
          <a:bodyPr>
            <a:spAutoFit/>
          </a:bodyPr>
          <a:lstStyle/>
          <a:p>
            <a:pPr algn="ctr">
              <a:defRPr/>
            </a:pPr>
            <a:r>
              <a:rPr lang="fr-FR" dirty="0">
                <a:solidFill>
                  <a:schemeClr val="bg1"/>
                </a:solidFill>
              </a:rPr>
              <a:t>SGAE</a:t>
            </a:r>
          </a:p>
        </p:txBody>
      </p:sp>
      <p:sp>
        <p:nvSpPr>
          <p:cNvPr id="16" name="ZoneTexte 15">
            <a:extLst>
              <a:ext uri="{FF2B5EF4-FFF2-40B4-BE49-F238E27FC236}">
                <a16:creationId xmlns:a16="http://schemas.microsoft.com/office/drawing/2014/main" id="{9364EC4A-5E5D-470A-B7B1-2B211F99D9CB}"/>
              </a:ext>
            </a:extLst>
          </p:cNvPr>
          <p:cNvSpPr txBox="1"/>
          <p:nvPr/>
        </p:nvSpPr>
        <p:spPr>
          <a:xfrm>
            <a:off x="5022850" y="2990850"/>
            <a:ext cx="1439863" cy="369888"/>
          </a:xfrm>
          <a:prstGeom prst="rect">
            <a:avLst/>
          </a:prstGeom>
          <a:solidFill>
            <a:schemeClr val="accent5">
              <a:lumMod val="50000"/>
            </a:schemeClr>
          </a:solidFill>
        </p:spPr>
        <p:txBody>
          <a:bodyPr>
            <a:spAutoFit/>
          </a:bodyPr>
          <a:lstStyle/>
          <a:p>
            <a:pPr algn="ctr">
              <a:defRPr/>
            </a:pPr>
            <a:r>
              <a:rPr lang="fr-FR" dirty="0" err="1">
                <a:solidFill>
                  <a:schemeClr val="bg1"/>
                </a:solidFill>
              </a:rPr>
              <a:t>SGMer</a:t>
            </a:r>
            <a:endParaRPr lang="fr-FR" dirty="0">
              <a:solidFill>
                <a:schemeClr val="bg1"/>
              </a:solidFill>
            </a:endParaRPr>
          </a:p>
        </p:txBody>
      </p:sp>
      <p:cxnSp>
        <p:nvCxnSpPr>
          <p:cNvPr id="4" name="Connecteur droit 3">
            <a:extLst>
              <a:ext uri="{FF2B5EF4-FFF2-40B4-BE49-F238E27FC236}">
                <a16:creationId xmlns:a16="http://schemas.microsoft.com/office/drawing/2014/main" id="{A69024D7-1C48-4891-AF84-170B8BCB5ABE}"/>
              </a:ext>
            </a:extLst>
          </p:cNvPr>
          <p:cNvCxnSpPr/>
          <p:nvPr/>
        </p:nvCxnSpPr>
        <p:spPr>
          <a:xfrm flipH="1">
            <a:off x="4356100" y="1803400"/>
            <a:ext cx="0" cy="206375"/>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3C85ECCA-4AE4-4973-8EB0-0FE7D02C5590}"/>
              </a:ext>
            </a:extLst>
          </p:cNvPr>
          <p:cNvCxnSpPr/>
          <p:nvPr/>
        </p:nvCxnSpPr>
        <p:spPr>
          <a:xfrm>
            <a:off x="2124075" y="1563688"/>
            <a:ext cx="0" cy="120015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DE6098FD-E391-4DB5-A21B-0BB4DC4BC18C}"/>
              </a:ext>
            </a:extLst>
          </p:cNvPr>
          <p:cNvCxnSpPr/>
          <p:nvPr/>
        </p:nvCxnSpPr>
        <p:spPr>
          <a:xfrm>
            <a:off x="2124075" y="1563688"/>
            <a:ext cx="1223963"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4D0F30A8-8559-48C2-B56C-FC1A2CB12029}"/>
              </a:ext>
            </a:extLst>
          </p:cNvPr>
          <p:cNvSpPr txBox="1"/>
          <p:nvPr/>
        </p:nvSpPr>
        <p:spPr>
          <a:xfrm>
            <a:off x="2843213" y="3363913"/>
            <a:ext cx="4392612" cy="276225"/>
          </a:xfrm>
          <a:prstGeom prst="rect">
            <a:avLst/>
          </a:prstGeom>
          <a:noFill/>
        </p:spPr>
        <p:txBody>
          <a:bodyPr>
            <a:spAutoFit/>
          </a:bodyPr>
          <a:lstStyle/>
          <a:p>
            <a:pPr algn="ctr">
              <a:defRPr/>
            </a:pPr>
            <a:r>
              <a:rPr lang="fr-FR" sz="1200" dirty="0">
                <a:solidFill>
                  <a:schemeClr val="accent6">
                    <a:lumMod val="60000"/>
                    <a:lumOff val="40000"/>
                  </a:schemeClr>
                </a:solidFill>
              </a:rPr>
              <a:t>Animation et coordination des travaux interministériels</a:t>
            </a:r>
          </a:p>
        </p:txBody>
      </p:sp>
      <p:cxnSp>
        <p:nvCxnSpPr>
          <p:cNvPr id="29" name="Connecteur droit avec flèche 28">
            <a:extLst>
              <a:ext uri="{FF2B5EF4-FFF2-40B4-BE49-F238E27FC236}">
                <a16:creationId xmlns:a16="http://schemas.microsoft.com/office/drawing/2014/main" id="{972CB1F3-9BB6-4953-9FFA-D6168DE9AC86}"/>
              </a:ext>
            </a:extLst>
          </p:cNvPr>
          <p:cNvCxnSpPr/>
          <p:nvPr/>
        </p:nvCxnSpPr>
        <p:spPr>
          <a:xfrm>
            <a:off x="5038725" y="3640138"/>
            <a:ext cx="0" cy="587375"/>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en arc 30">
            <a:extLst>
              <a:ext uri="{FF2B5EF4-FFF2-40B4-BE49-F238E27FC236}">
                <a16:creationId xmlns:a16="http://schemas.microsoft.com/office/drawing/2014/main" id="{072410C9-1E09-41D5-A63D-B9FBEF3760FE}"/>
              </a:ext>
            </a:extLst>
          </p:cNvPr>
          <p:cNvCxnSpPr>
            <a:stCxn id="26" idx="2"/>
          </p:cNvCxnSpPr>
          <p:nvPr/>
        </p:nvCxnSpPr>
        <p:spPr>
          <a:xfrm rot="16200000" flipH="1">
            <a:off x="4966494" y="3712369"/>
            <a:ext cx="468312" cy="323850"/>
          </a:xfrm>
          <a:prstGeom prst="curvedConnector3">
            <a:avLst>
              <a:gd name="adj1" fmla="val 99189"/>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en arc 38">
            <a:extLst>
              <a:ext uri="{FF2B5EF4-FFF2-40B4-BE49-F238E27FC236}">
                <a16:creationId xmlns:a16="http://schemas.microsoft.com/office/drawing/2014/main" id="{DD64D9E9-146A-4067-9821-3DFDEEC04515}"/>
              </a:ext>
            </a:extLst>
          </p:cNvPr>
          <p:cNvCxnSpPr/>
          <p:nvPr/>
        </p:nvCxnSpPr>
        <p:spPr>
          <a:xfrm rot="5400000">
            <a:off x="4673600" y="3743326"/>
            <a:ext cx="407987" cy="322262"/>
          </a:xfrm>
          <a:prstGeom prst="curvedConnector3">
            <a:avLst>
              <a:gd name="adj1" fmla="val 100223"/>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59530D97-8B45-4C46-983C-E25CE76933E9}"/>
              </a:ext>
            </a:extLst>
          </p:cNvPr>
          <p:cNvSpPr txBox="1"/>
          <p:nvPr/>
        </p:nvSpPr>
        <p:spPr>
          <a:xfrm>
            <a:off x="4459288" y="4287838"/>
            <a:ext cx="1152525" cy="276225"/>
          </a:xfrm>
          <a:prstGeom prst="rect">
            <a:avLst/>
          </a:prstGeom>
          <a:solidFill>
            <a:schemeClr val="accent6">
              <a:lumMod val="20000"/>
              <a:lumOff val="80000"/>
            </a:schemeClr>
          </a:solidFill>
        </p:spPr>
        <p:txBody>
          <a:bodyPr>
            <a:spAutoFit/>
          </a:bodyPr>
          <a:lstStyle/>
          <a:p>
            <a:pPr algn="ctr">
              <a:defRPr/>
            </a:pPr>
            <a:r>
              <a:rPr lang="fr-FR" sz="1200" dirty="0">
                <a:solidFill>
                  <a:schemeClr val="accent6">
                    <a:lumMod val="60000"/>
                    <a:lumOff val="40000"/>
                  </a:schemeClr>
                </a:solidFill>
              </a:rPr>
              <a:t>Ministères</a:t>
            </a:r>
          </a:p>
        </p:txBody>
      </p:sp>
      <p:cxnSp>
        <p:nvCxnSpPr>
          <p:cNvPr id="32" name="Connecteur droit 31">
            <a:extLst>
              <a:ext uri="{FF2B5EF4-FFF2-40B4-BE49-F238E27FC236}">
                <a16:creationId xmlns:a16="http://schemas.microsoft.com/office/drawing/2014/main" id="{DDA0EEEC-45FD-45F9-AB8B-5CF9FECC0A88}"/>
              </a:ext>
            </a:extLst>
          </p:cNvPr>
          <p:cNvCxnSpPr/>
          <p:nvPr/>
        </p:nvCxnSpPr>
        <p:spPr>
          <a:xfrm>
            <a:off x="4787900" y="2311400"/>
            <a:ext cx="0" cy="547688"/>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9FA4727F-DCFF-477B-9C90-384CC1E54C73}"/>
              </a:ext>
            </a:extLst>
          </p:cNvPr>
          <p:cNvCxnSpPr>
            <a:cxnSpLocks/>
          </p:cNvCxnSpPr>
          <p:nvPr/>
        </p:nvCxnSpPr>
        <p:spPr>
          <a:xfrm flipH="1" flipV="1">
            <a:off x="2627313" y="2859088"/>
            <a:ext cx="5040312" cy="11112"/>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BDF803AC-52C6-42B3-A82B-E7AC414AFA78}"/>
              </a:ext>
            </a:extLst>
          </p:cNvPr>
          <p:cNvCxnSpPr/>
          <p:nvPr/>
        </p:nvCxnSpPr>
        <p:spPr>
          <a:xfrm flipH="1">
            <a:off x="4211638" y="2870200"/>
            <a:ext cx="0" cy="206375"/>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578EAF08-F1FA-4ECE-803A-F48DFB5E0B83}"/>
              </a:ext>
            </a:extLst>
          </p:cNvPr>
          <p:cNvCxnSpPr/>
          <p:nvPr/>
        </p:nvCxnSpPr>
        <p:spPr>
          <a:xfrm flipH="1">
            <a:off x="2620963" y="2859088"/>
            <a:ext cx="0" cy="206375"/>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CF6F2FD6-A036-4411-BB41-FBC8C7C1C7FF}"/>
              </a:ext>
            </a:extLst>
          </p:cNvPr>
          <p:cNvCxnSpPr/>
          <p:nvPr/>
        </p:nvCxnSpPr>
        <p:spPr>
          <a:xfrm flipH="1">
            <a:off x="5651500" y="2870200"/>
            <a:ext cx="0" cy="206375"/>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D61460AD-9E81-426E-8681-8B2649680BF5}"/>
              </a:ext>
            </a:extLst>
          </p:cNvPr>
          <p:cNvSpPr txBox="1"/>
          <p:nvPr/>
        </p:nvSpPr>
        <p:spPr>
          <a:xfrm>
            <a:off x="6580188" y="2990850"/>
            <a:ext cx="2024062" cy="369888"/>
          </a:xfrm>
          <a:prstGeom prst="rect">
            <a:avLst/>
          </a:prstGeom>
          <a:solidFill>
            <a:schemeClr val="accent5">
              <a:lumMod val="50000"/>
            </a:schemeClr>
          </a:solidFill>
        </p:spPr>
        <p:txBody>
          <a:bodyPr>
            <a:spAutoFit/>
          </a:bodyPr>
          <a:lstStyle/>
          <a:p>
            <a:pPr algn="ctr">
              <a:defRPr/>
            </a:pPr>
            <a:r>
              <a:rPr lang="fr-FR" dirty="0">
                <a:solidFill>
                  <a:schemeClr val="bg1"/>
                </a:solidFill>
              </a:rPr>
              <a:t>SG </a:t>
            </a:r>
            <a:r>
              <a:rPr lang="fr-FR" sz="1000" dirty="0">
                <a:solidFill>
                  <a:schemeClr val="bg1"/>
                </a:solidFill>
              </a:rPr>
              <a:t>Planification écologique</a:t>
            </a:r>
            <a:endParaRPr lang="fr-FR" dirty="0">
              <a:solidFill>
                <a:schemeClr val="bg1"/>
              </a:solidFill>
            </a:endParaRPr>
          </a:p>
        </p:txBody>
      </p:sp>
      <p:cxnSp>
        <p:nvCxnSpPr>
          <p:cNvPr id="28" name="Connecteur droit 27">
            <a:extLst>
              <a:ext uri="{FF2B5EF4-FFF2-40B4-BE49-F238E27FC236}">
                <a16:creationId xmlns:a16="http://schemas.microsoft.com/office/drawing/2014/main" id="{67346593-3214-44FC-B74C-7714AB5FA416}"/>
              </a:ext>
            </a:extLst>
          </p:cNvPr>
          <p:cNvCxnSpPr/>
          <p:nvPr/>
        </p:nvCxnSpPr>
        <p:spPr>
          <a:xfrm flipH="1">
            <a:off x="7667625" y="2870200"/>
            <a:ext cx="0" cy="206375"/>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DC5BC56A-B034-4AF5-9C81-1031197018B6}"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242951"/>
          </a:xfrm>
        </p:spPr>
        <p:txBody>
          <a:bodyPr/>
          <a:lstStyle/>
          <a:p>
            <a:r>
              <a:rPr lang="fr-FR" dirty="0">
                <a:latin typeface="Marianne ExtraBold" panose="02000000000000000000" pitchFamily="2" charset="0"/>
              </a:rPr>
              <a:t>Organisation générale de la gestion de crise au sein de l’État</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Une synthèse des niveaux d’organisation de la gestion de crise</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pic>
        <p:nvPicPr>
          <p:cNvPr id="3" name="Image 2">
            <a:extLst>
              <a:ext uri="{FF2B5EF4-FFF2-40B4-BE49-F238E27FC236}">
                <a16:creationId xmlns:a16="http://schemas.microsoft.com/office/drawing/2014/main" id="{2023A36B-FEA7-4FEB-B3BC-02DB3F372EF2}"/>
              </a:ext>
            </a:extLst>
          </p:cNvPr>
          <p:cNvPicPr>
            <a:picLocks noChangeAspect="1"/>
          </p:cNvPicPr>
          <p:nvPr/>
        </p:nvPicPr>
        <p:blipFill>
          <a:blip r:embed="rId2"/>
          <a:stretch>
            <a:fillRect/>
          </a:stretch>
        </p:blipFill>
        <p:spPr>
          <a:xfrm>
            <a:off x="1821730" y="1341814"/>
            <a:ext cx="5500539" cy="3399161"/>
          </a:xfrm>
          <a:prstGeom prst="rect">
            <a:avLst/>
          </a:prstGeom>
        </p:spPr>
      </p:pic>
      <p:sp>
        <p:nvSpPr>
          <p:cNvPr id="2" name="Espace réservé du numéro de diapositive 1">
            <a:extLst>
              <a:ext uri="{FF2B5EF4-FFF2-40B4-BE49-F238E27FC236}">
                <a16:creationId xmlns:a16="http://schemas.microsoft.com/office/drawing/2014/main" id="{DBB0AB5E-5F5B-4463-B733-CE2408A7670A}"/>
              </a:ext>
            </a:extLst>
          </p:cNvPr>
          <p:cNvSpPr>
            <a:spLocks noGrp="1"/>
          </p:cNvSpPr>
          <p:nvPr>
            <p:ph type="sldNum" sz="quarter" idx="12"/>
          </p:nvPr>
        </p:nvSpPr>
        <p:spPr/>
        <p:txBody>
          <a:bodyPr/>
          <a:lstStyle/>
          <a:p>
            <a:fld id="{733122C9-A0B9-462F-8757-0847AD287B63}" type="slidenum">
              <a:rPr lang="fr-FR" smtClean="0"/>
              <a:pPr/>
              <a:t>20</a:t>
            </a:fld>
            <a:endParaRPr lang="fr-FR" dirty="0"/>
          </a:p>
        </p:txBody>
      </p:sp>
    </p:spTree>
    <p:extLst>
      <p:ext uri="{BB962C8B-B14F-4D97-AF65-F5344CB8AC3E}">
        <p14:creationId xmlns:p14="http://schemas.microsoft.com/office/powerpoint/2010/main" val="161329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13E7F9DB-5FC4-4802-8EF7-F8B970CF860C}"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2092301" cy="242951"/>
          </a:xfrm>
        </p:spPr>
        <p:txBody>
          <a:bodyPr/>
          <a:lstStyle/>
          <a:p>
            <a:r>
              <a:rPr lang="fr-FR" dirty="0">
                <a:latin typeface="Marianne ExtraBold" panose="02000000000000000000" pitchFamily="2" charset="0"/>
              </a:rPr>
              <a:t>Articulation des plans et dispositifs</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La planification</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pic>
        <p:nvPicPr>
          <p:cNvPr id="4" name="Image 3">
            <a:extLst>
              <a:ext uri="{FF2B5EF4-FFF2-40B4-BE49-F238E27FC236}">
                <a16:creationId xmlns:a16="http://schemas.microsoft.com/office/drawing/2014/main" id="{206E99D2-D095-42D4-8973-08AA2231F63C}"/>
              </a:ext>
            </a:extLst>
          </p:cNvPr>
          <p:cNvPicPr>
            <a:picLocks noChangeAspect="1"/>
          </p:cNvPicPr>
          <p:nvPr/>
        </p:nvPicPr>
        <p:blipFill>
          <a:blip r:embed="rId2"/>
          <a:stretch>
            <a:fillRect/>
          </a:stretch>
        </p:blipFill>
        <p:spPr>
          <a:xfrm>
            <a:off x="2568826" y="682801"/>
            <a:ext cx="6127986" cy="4015706"/>
          </a:xfrm>
          <a:prstGeom prst="rect">
            <a:avLst/>
          </a:prstGeom>
        </p:spPr>
      </p:pic>
      <p:sp>
        <p:nvSpPr>
          <p:cNvPr id="2" name="Espace réservé du numéro de diapositive 1">
            <a:extLst>
              <a:ext uri="{FF2B5EF4-FFF2-40B4-BE49-F238E27FC236}">
                <a16:creationId xmlns:a16="http://schemas.microsoft.com/office/drawing/2014/main" id="{36F3F0E6-BCB1-4AA2-9D8B-A2632A6E5F6B}"/>
              </a:ext>
            </a:extLst>
          </p:cNvPr>
          <p:cNvSpPr>
            <a:spLocks noGrp="1"/>
          </p:cNvSpPr>
          <p:nvPr>
            <p:ph type="sldNum" sz="quarter" idx="12"/>
          </p:nvPr>
        </p:nvSpPr>
        <p:spPr/>
        <p:txBody>
          <a:bodyPr/>
          <a:lstStyle/>
          <a:p>
            <a:fld id="{733122C9-A0B9-462F-8757-0847AD287B63}" type="slidenum">
              <a:rPr lang="fr-FR" smtClean="0"/>
              <a:pPr/>
              <a:t>21</a:t>
            </a:fld>
            <a:endParaRPr lang="fr-FR" dirty="0"/>
          </a:p>
        </p:txBody>
      </p:sp>
    </p:spTree>
    <p:extLst>
      <p:ext uri="{BB962C8B-B14F-4D97-AF65-F5344CB8AC3E}">
        <p14:creationId xmlns:p14="http://schemas.microsoft.com/office/powerpoint/2010/main" val="3385517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C5E4CD80-74F5-4C7B-BE3D-62CD8D73E6BA}"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242951"/>
          </a:xfrm>
        </p:spPr>
        <p:txBody>
          <a:bodyPr/>
          <a:lstStyle/>
          <a:p>
            <a:r>
              <a:rPr lang="fr-FR" dirty="0">
                <a:latin typeface="Marianne ExtraBold" panose="02000000000000000000" pitchFamily="2" charset="0"/>
              </a:rPr>
              <a:t>Les échelons déconcentrés de l’État</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Les responsabilités des acteurs de la gestion de crise</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2" name="ZoneTexte 1">
            <a:extLst>
              <a:ext uri="{FF2B5EF4-FFF2-40B4-BE49-F238E27FC236}">
                <a16:creationId xmlns:a16="http://schemas.microsoft.com/office/drawing/2014/main" id="{445AA149-C26C-4025-A62D-96CEA56E44E2}"/>
              </a:ext>
            </a:extLst>
          </p:cNvPr>
          <p:cNvSpPr txBox="1"/>
          <p:nvPr/>
        </p:nvSpPr>
        <p:spPr>
          <a:xfrm>
            <a:off x="323850" y="1419538"/>
            <a:ext cx="8496300" cy="3553280"/>
          </a:xfrm>
          <a:prstGeom prst="rect">
            <a:avLst/>
          </a:prstGeom>
          <a:noFill/>
        </p:spPr>
        <p:txBody>
          <a:bodyPr wrap="square" rtlCol="0">
            <a:spAutoFit/>
          </a:bodyPr>
          <a:lstStyle/>
          <a:p>
            <a:r>
              <a:rPr lang="fr-FR" sz="1200" b="1" dirty="0">
                <a:solidFill>
                  <a:schemeClr val="accent2">
                    <a:lumMod val="60000"/>
                    <a:lumOff val="40000"/>
                  </a:schemeClr>
                </a:solidFill>
                <a:latin typeface="Marianne" panose="02000000000000000000" pitchFamily="2" charset="0"/>
              </a:rPr>
              <a:t>Sur le territoire national, la gestion opérationnelle des crises relève de la compétence des préfets de département </a:t>
            </a:r>
          </a:p>
          <a:p>
            <a:endParaRPr lang="fr-FR" sz="1200" dirty="0">
              <a:latin typeface="Marianne" panose="02000000000000000000" pitchFamily="2" charset="0"/>
            </a:endParaRPr>
          </a:p>
          <a:p>
            <a:r>
              <a:rPr lang="fr-FR" sz="1200" dirty="0">
                <a:latin typeface="Marianne" panose="02000000000000000000" pitchFamily="2" charset="0"/>
              </a:rPr>
              <a:t>LE DÉPARTEMENT - Le préfet de département</a:t>
            </a:r>
          </a:p>
          <a:p>
            <a:endParaRPr lang="fr-FR" sz="1200" dirty="0">
              <a:latin typeface="Marianne" panose="02000000000000000000" pitchFamily="2" charset="0"/>
            </a:endParaRPr>
          </a:p>
          <a:p>
            <a:pPr marL="11516" marR="4607" algn="just">
              <a:lnSpc>
                <a:spcPct val="108300"/>
              </a:lnSpc>
              <a:spcBef>
                <a:spcPts val="348"/>
              </a:spcBef>
            </a:pPr>
            <a:r>
              <a:rPr lang="fr-FR" sz="1000" dirty="0">
                <a:latin typeface="Marianne" panose="02000000000000000000" pitchFamily="2" charset="0"/>
              </a:rPr>
              <a:t>Le préfet, en tant que représentant de l’État dans le département, a un rôle prédominant dans la gestion d’une situation de crise, qui a été rappelé dans l’article 5 du décret n˚2004-374 du 29 avril 2004 relatif aux pouvoirs des préfets, à l’organisation et à l’action des services de l’État dans les régions et les départements, modifié par l’article 5 du décret n˚ 2010-146 du 16 février 2010. Le préfet de département est « responsable de la préparation et de l’exécution des </a:t>
            </a:r>
            <a:r>
              <a:rPr lang="fr-FR" sz="1000" b="1" dirty="0">
                <a:latin typeface="Marianne" panose="02000000000000000000" pitchFamily="2" charset="0"/>
              </a:rPr>
              <a:t>mesures de sécurité intérieure, de sécurité civile et de sécurité économique qui concourent à la sécurité nationale</a:t>
            </a:r>
            <a:r>
              <a:rPr lang="fr-FR" sz="1000" dirty="0">
                <a:latin typeface="Marianne" panose="02000000000000000000" pitchFamily="2" charset="0"/>
              </a:rPr>
              <a:t> ». Le préfet est à ce titre le </a:t>
            </a:r>
            <a:r>
              <a:rPr lang="fr-FR" sz="1000" b="1" dirty="0">
                <a:latin typeface="Marianne" panose="02000000000000000000" pitchFamily="2" charset="0"/>
              </a:rPr>
              <a:t>directeur des opérations</a:t>
            </a:r>
            <a:r>
              <a:rPr lang="fr-FR" sz="1000" dirty="0">
                <a:latin typeface="Marianne" panose="02000000000000000000" pitchFamily="2" charset="0"/>
              </a:rPr>
              <a:t>.</a:t>
            </a:r>
          </a:p>
          <a:p>
            <a:pPr marL="11516" marR="4607" algn="just">
              <a:lnSpc>
                <a:spcPct val="108400"/>
              </a:lnSpc>
              <a:spcBef>
                <a:spcPts val="254"/>
              </a:spcBef>
            </a:pPr>
            <a:r>
              <a:rPr lang="fr-FR" sz="1000" dirty="0">
                <a:latin typeface="Marianne" panose="02000000000000000000" pitchFamily="2" charset="0"/>
              </a:rPr>
              <a:t>Les pouvoirs du préfet de département sur son territoire, sur les autorités municipales et sur les entreprises sont précisés par le code général des collectivités territoriales, notamment dans l’article 2215-1 :</a:t>
            </a:r>
          </a:p>
          <a:p>
            <a:pPr marL="109405" marR="4607" indent="-98465" algn="just">
              <a:lnSpc>
                <a:spcPct val="108300"/>
              </a:lnSpc>
              <a:spcBef>
                <a:spcPts val="258"/>
              </a:spcBef>
              <a:buClr>
                <a:schemeClr val="accent2">
                  <a:lumMod val="60000"/>
                  <a:lumOff val="40000"/>
                </a:schemeClr>
              </a:buClr>
              <a:buSzPct val="70000"/>
              <a:buFont typeface="Arial"/>
              <a:buChar char="●"/>
              <a:tabLst>
                <a:tab pos="109981" algn="l"/>
              </a:tabLst>
            </a:pPr>
            <a:r>
              <a:rPr lang="fr-FR" sz="1000" dirty="0">
                <a:latin typeface="Marianne" panose="02000000000000000000" pitchFamily="2" charset="0"/>
              </a:rPr>
              <a:t>Le préfet peut notamment se substituer au maire si le maintien de l’ordre est menacé dans deux ou plusieurs communes limitrophes.</a:t>
            </a:r>
          </a:p>
          <a:p>
            <a:pPr marL="109405" marR="4607" indent="-98465" algn="just">
              <a:lnSpc>
                <a:spcPct val="108300"/>
              </a:lnSpc>
              <a:spcBef>
                <a:spcPts val="258"/>
              </a:spcBef>
              <a:buClr>
                <a:schemeClr val="accent2">
                  <a:lumMod val="60000"/>
                  <a:lumOff val="40000"/>
                </a:schemeClr>
              </a:buClr>
              <a:buSzPct val="70000"/>
              <a:buFont typeface="Arial"/>
              <a:buChar char="●"/>
              <a:tabLst>
                <a:tab pos="109981" algn="l"/>
              </a:tabLst>
            </a:pPr>
            <a:r>
              <a:rPr lang="fr-FR" sz="1000" dirty="0">
                <a:latin typeface="Marianne" panose="02000000000000000000" pitchFamily="2" charset="0"/>
              </a:rPr>
              <a:t>Il est seul compétent pour prendre les mesures relatives à l’ordre, à la sûreté, à la sécurité et à la salubrité publiques dont le champ d’application excède le territoire d’une commune.</a:t>
            </a:r>
          </a:p>
          <a:p>
            <a:pPr marL="109405" marR="4607" indent="-98465" algn="just">
              <a:lnSpc>
                <a:spcPct val="108300"/>
              </a:lnSpc>
              <a:spcBef>
                <a:spcPts val="258"/>
              </a:spcBef>
              <a:buClr>
                <a:schemeClr val="accent2">
                  <a:lumMod val="60000"/>
                  <a:lumOff val="40000"/>
                </a:schemeClr>
              </a:buClr>
              <a:buSzPct val="70000"/>
              <a:buFont typeface="Arial"/>
              <a:buChar char="●"/>
              <a:tabLst>
                <a:tab pos="109981" algn="l"/>
              </a:tabLst>
            </a:pPr>
            <a:r>
              <a:rPr lang="fr-FR" sz="1000" dirty="0">
                <a:latin typeface="Marianne" panose="02000000000000000000" pitchFamily="2" charset="0"/>
              </a:rPr>
              <a:t>En cas d’urgence, il peut réquisitionner tout bien ou tout service, requérir toute personne nécessaire au fonctionnement de ce service ou à l’usage de ce bien et prescrire toute mesure utile jusqu’à ce que l’atteinte à l’ordre public ait pris fin ou que les conditions de son maintien soient assurées.</a:t>
            </a:r>
          </a:p>
          <a:p>
            <a:endParaRPr lang="fr-FR" sz="1200" dirty="0">
              <a:latin typeface="Marianne" panose="02000000000000000000" pitchFamily="2" charset="0"/>
            </a:endParaRPr>
          </a:p>
        </p:txBody>
      </p:sp>
      <p:sp>
        <p:nvSpPr>
          <p:cNvPr id="3" name="Espace réservé du numéro de diapositive 2">
            <a:extLst>
              <a:ext uri="{FF2B5EF4-FFF2-40B4-BE49-F238E27FC236}">
                <a16:creationId xmlns:a16="http://schemas.microsoft.com/office/drawing/2014/main" id="{66B8BE86-807D-4BC2-8C47-227DAFCC9DB4}"/>
              </a:ext>
            </a:extLst>
          </p:cNvPr>
          <p:cNvSpPr>
            <a:spLocks noGrp="1"/>
          </p:cNvSpPr>
          <p:nvPr>
            <p:ph type="sldNum" sz="quarter" idx="12"/>
          </p:nvPr>
        </p:nvSpPr>
        <p:spPr/>
        <p:txBody>
          <a:bodyPr/>
          <a:lstStyle/>
          <a:p>
            <a:fld id="{733122C9-A0B9-462F-8757-0847AD287B63}" type="slidenum">
              <a:rPr lang="fr-FR" smtClean="0"/>
              <a:pPr/>
              <a:t>22</a:t>
            </a:fld>
            <a:endParaRPr lang="fr-FR" dirty="0"/>
          </a:p>
        </p:txBody>
      </p:sp>
    </p:spTree>
    <p:extLst>
      <p:ext uri="{BB962C8B-B14F-4D97-AF65-F5344CB8AC3E}">
        <p14:creationId xmlns:p14="http://schemas.microsoft.com/office/powerpoint/2010/main" val="680555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C653C183-20D3-4B23-85EF-FA21083FE087}"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242951"/>
          </a:xfrm>
        </p:spPr>
        <p:txBody>
          <a:bodyPr/>
          <a:lstStyle/>
          <a:p>
            <a:r>
              <a:rPr lang="fr-FR" dirty="0">
                <a:latin typeface="Marianne ExtraBold" panose="02000000000000000000" pitchFamily="2" charset="0"/>
              </a:rPr>
              <a:t>Les échelons déconcentrés de l’État</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Les responsabilités des acteurs de la gestion de crise</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2" name="ZoneTexte 1">
            <a:extLst>
              <a:ext uri="{FF2B5EF4-FFF2-40B4-BE49-F238E27FC236}">
                <a16:creationId xmlns:a16="http://schemas.microsoft.com/office/drawing/2014/main" id="{445AA149-C26C-4025-A62D-96CEA56E44E2}"/>
              </a:ext>
            </a:extLst>
          </p:cNvPr>
          <p:cNvSpPr txBox="1"/>
          <p:nvPr/>
        </p:nvSpPr>
        <p:spPr>
          <a:xfrm>
            <a:off x="419100" y="1429953"/>
            <a:ext cx="8329365" cy="3934923"/>
          </a:xfrm>
          <a:prstGeom prst="rect">
            <a:avLst/>
          </a:prstGeom>
          <a:noFill/>
        </p:spPr>
        <p:txBody>
          <a:bodyPr wrap="square" rtlCol="0">
            <a:spAutoFit/>
          </a:bodyPr>
          <a:lstStyle/>
          <a:p>
            <a:pPr marL="11516" marR="4607" algn="just">
              <a:lnSpc>
                <a:spcPct val="108300"/>
              </a:lnSpc>
              <a:spcBef>
                <a:spcPts val="254"/>
              </a:spcBef>
            </a:pPr>
            <a:r>
              <a:rPr lang="fr-FR" sz="1000" dirty="0">
                <a:latin typeface="Marianne" panose="02000000000000000000" pitchFamily="2" charset="0"/>
              </a:rPr>
              <a:t>Lorsqu’une crise dépasse les limites et les capacités d’une commune et que le préfet de département devient directeur des opérations (DO), il a deux missions principales :</a:t>
            </a:r>
          </a:p>
          <a:p>
            <a:pPr marL="182966" marR="4607" indent="-171450" algn="just">
              <a:lnSpc>
                <a:spcPct val="108300"/>
              </a:lnSpc>
              <a:spcBef>
                <a:spcPts val="254"/>
              </a:spcBef>
              <a:buClr>
                <a:schemeClr val="accent2">
                  <a:lumMod val="60000"/>
                  <a:lumOff val="40000"/>
                </a:schemeClr>
              </a:buClr>
              <a:buFont typeface="Arial" panose="020B0604020202020204" pitchFamily="34" charset="0"/>
              <a:buChar char="•"/>
            </a:pPr>
            <a:r>
              <a:rPr lang="fr-FR" sz="1000" dirty="0">
                <a:latin typeface="Marianne" panose="02000000000000000000" pitchFamily="2" charset="0"/>
              </a:rPr>
              <a:t>Assurer la cohérence de l’action publique par la coordination de l’ensemble des acteurs publics, privés, associatifs et des collectivités territoriales.</a:t>
            </a:r>
          </a:p>
          <a:p>
            <a:pPr marL="182966" marR="4607" indent="-171450" algn="just">
              <a:lnSpc>
                <a:spcPct val="108300"/>
              </a:lnSpc>
              <a:spcBef>
                <a:spcPts val="254"/>
              </a:spcBef>
              <a:buClr>
                <a:schemeClr val="accent2">
                  <a:lumMod val="60000"/>
                  <a:lumOff val="40000"/>
                </a:schemeClr>
              </a:buClr>
              <a:buFont typeface="Arial" panose="020B0604020202020204" pitchFamily="34" charset="0"/>
              <a:buChar char="•"/>
            </a:pPr>
            <a:r>
              <a:rPr lang="fr-FR" sz="1000" dirty="0">
                <a:latin typeface="Marianne" panose="02000000000000000000" pitchFamily="2" charset="0"/>
              </a:rPr>
              <a:t>Informer régulièrement la population.</a:t>
            </a:r>
          </a:p>
          <a:p>
            <a:pPr marL="11516" marR="4607" algn="just">
              <a:lnSpc>
                <a:spcPct val="108300"/>
              </a:lnSpc>
              <a:spcBef>
                <a:spcPts val="254"/>
              </a:spcBef>
            </a:pPr>
            <a:endParaRPr lang="fr-FR" sz="1000" dirty="0">
              <a:latin typeface="Marianne" panose="02000000000000000000" pitchFamily="2" charset="0"/>
            </a:endParaRPr>
          </a:p>
          <a:p>
            <a:pPr marL="11516" marR="4607" algn="just">
              <a:lnSpc>
                <a:spcPct val="108300"/>
              </a:lnSpc>
              <a:spcBef>
                <a:spcPts val="254"/>
              </a:spcBef>
            </a:pPr>
            <a:r>
              <a:rPr lang="fr-FR" sz="1000" dirty="0">
                <a:latin typeface="Marianne" panose="02000000000000000000" pitchFamily="2" charset="0"/>
              </a:rPr>
              <a:t>Le préfet assure la direction des opérations sur le territoire de son département d’affectation, quelle que soit l’ampleur de la crise.</a:t>
            </a:r>
          </a:p>
          <a:p>
            <a:pPr marL="11516" marR="4607" algn="just">
              <a:lnSpc>
                <a:spcPct val="108300"/>
              </a:lnSpc>
              <a:spcBef>
                <a:spcPts val="254"/>
              </a:spcBef>
            </a:pPr>
            <a:r>
              <a:rPr lang="fr-FR" sz="1000" dirty="0">
                <a:latin typeface="Marianne" panose="02000000000000000000" pitchFamily="2" charset="0"/>
              </a:rPr>
              <a:t>Pour remplir ses missions, le préfet de département peut armer sa cellule de crise : le centre opérationnel départemental (COD).</a:t>
            </a:r>
          </a:p>
          <a:p>
            <a:pPr marL="11516" marR="4607" algn="just">
              <a:lnSpc>
                <a:spcPct val="108300"/>
              </a:lnSpc>
              <a:spcBef>
                <a:spcPts val="254"/>
              </a:spcBef>
            </a:pPr>
            <a:endParaRPr lang="fr-FR" sz="1000" dirty="0">
              <a:latin typeface="Marianne" panose="02000000000000000000" pitchFamily="2" charset="0"/>
            </a:endParaRPr>
          </a:p>
          <a:p>
            <a:pPr marL="11516" marR="4607" algn="just">
              <a:lnSpc>
                <a:spcPct val="108300"/>
              </a:lnSpc>
              <a:spcBef>
                <a:spcPts val="254"/>
              </a:spcBef>
            </a:pPr>
            <a:r>
              <a:rPr lang="fr-FR" sz="1000" dirty="0">
                <a:latin typeface="Marianne" panose="02000000000000000000" pitchFamily="2" charset="0"/>
              </a:rPr>
              <a:t>Le COD est un outil interministériel de gestion de crise, dont l’objectif est de faire remonter toutes les informations du terrain, de les analyser et de les transmettre au préfet pour faciliter la conduite stratégique de la crise et la prise de décision. Le COD peut être appuyé par un poste de commandement (PCO) au plus près de la crise et commandé par un sous-préfet.</a:t>
            </a:r>
          </a:p>
          <a:p>
            <a:pPr marL="11516" marR="4607" algn="just">
              <a:lnSpc>
                <a:spcPct val="108300"/>
              </a:lnSpc>
              <a:spcBef>
                <a:spcPts val="254"/>
              </a:spcBef>
            </a:pPr>
            <a:endParaRPr lang="fr-FR" sz="1000" dirty="0">
              <a:latin typeface="Marianne" panose="02000000000000000000" pitchFamily="2" charset="0"/>
            </a:endParaRPr>
          </a:p>
          <a:p>
            <a:pPr marL="11516" marR="4607" algn="just">
              <a:lnSpc>
                <a:spcPct val="108300"/>
              </a:lnSpc>
              <a:spcBef>
                <a:spcPts val="254"/>
              </a:spcBef>
            </a:pPr>
            <a:r>
              <a:rPr lang="fr-FR" sz="1000" dirty="0">
                <a:latin typeface="Marianne" panose="02000000000000000000" pitchFamily="2" charset="0"/>
              </a:rPr>
              <a:t>Le préfet de département peut également s’appuyer sur le soutien de la zone de défense et de sécurité et de son centre opérationnel permanent lorsque l’évènement dépasse les capacités disponibles au sein de son département.</a:t>
            </a:r>
          </a:p>
          <a:p>
            <a:pPr marL="11516" marR="4607" algn="just">
              <a:lnSpc>
                <a:spcPct val="108300"/>
              </a:lnSpc>
              <a:spcBef>
                <a:spcPts val="254"/>
              </a:spcBef>
            </a:pPr>
            <a:endParaRPr lang="fr-FR" sz="1000" dirty="0">
              <a:latin typeface="Marianne" panose="02000000000000000000" pitchFamily="2" charset="0"/>
            </a:endParaRPr>
          </a:p>
          <a:p>
            <a:pPr marL="11516" marR="4607" algn="just">
              <a:lnSpc>
                <a:spcPct val="108300"/>
              </a:lnSpc>
              <a:spcBef>
                <a:spcPts val="254"/>
              </a:spcBef>
            </a:pPr>
            <a:endParaRPr lang="fr-FR" sz="1000" dirty="0">
              <a:latin typeface="Marianne" panose="02000000000000000000" pitchFamily="2" charset="0"/>
            </a:endParaRPr>
          </a:p>
          <a:p>
            <a:pPr marL="11516" marR="4607" algn="just">
              <a:lnSpc>
                <a:spcPct val="108300"/>
              </a:lnSpc>
              <a:spcBef>
                <a:spcPts val="254"/>
              </a:spcBef>
            </a:pPr>
            <a:endParaRPr lang="fr-FR" sz="1000" dirty="0">
              <a:latin typeface="Marianne" panose="02000000000000000000" pitchFamily="2" charset="0"/>
            </a:endParaRPr>
          </a:p>
          <a:p>
            <a:pPr marL="11516" marR="4607" algn="just">
              <a:lnSpc>
                <a:spcPct val="108300"/>
              </a:lnSpc>
              <a:spcBef>
                <a:spcPts val="254"/>
              </a:spcBef>
            </a:pPr>
            <a:endParaRPr lang="fr-FR" sz="1000" dirty="0">
              <a:latin typeface="Marianne" panose="02000000000000000000" pitchFamily="2" charset="0"/>
            </a:endParaRPr>
          </a:p>
          <a:p>
            <a:endParaRPr lang="fr-FR" sz="1200" dirty="0">
              <a:latin typeface="Marianne" panose="02000000000000000000" pitchFamily="2" charset="0"/>
            </a:endParaRPr>
          </a:p>
        </p:txBody>
      </p:sp>
      <p:sp>
        <p:nvSpPr>
          <p:cNvPr id="3" name="Espace réservé du numéro de diapositive 2">
            <a:extLst>
              <a:ext uri="{FF2B5EF4-FFF2-40B4-BE49-F238E27FC236}">
                <a16:creationId xmlns:a16="http://schemas.microsoft.com/office/drawing/2014/main" id="{8A8EAAE3-0190-4A57-BD97-6B6D54AD5617}"/>
              </a:ext>
            </a:extLst>
          </p:cNvPr>
          <p:cNvSpPr>
            <a:spLocks noGrp="1"/>
          </p:cNvSpPr>
          <p:nvPr>
            <p:ph type="sldNum" sz="quarter" idx="12"/>
          </p:nvPr>
        </p:nvSpPr>
        <p:spPr/>
        <p:txBody>
          <a:bodyPr/>
          <a:lstStyle/>
          <a:p>
            <a:fld id="{733122C9-A0B9-462F-8757-0847AD287B63}" type="slidenum">
              <a:rPr lang="fr-FR" smtClean="0"/>
              <a:pPr/>
              <a:t>23</a:t>
            </a:fld>
            <a:endParaRPr lang="fr-FR" dirty="0"/>
          </a:p>
        </p:txBody>
      </p:sp>
    </p:spTree>
    <p:extLst>
      <p:ext uri="{BB962C8B-B14F-4D97-AF65-F5344CB8AC3E}">
        <p14:creationId xmlns:p14="http://schemas.microsoft.com/office/powerpoint/2010/main" val="1308630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B4A3FE3-6DE4-49E0-BC04-2746BE319685}"/>
              </a:ext>
            </a:extLst>
          </p:cNvPr>
          <p:cNvSpPr>
            <a:spLocks noGrp="1"/>
          </p:cNvSpPr>
          <p:nvPr>
            <p:ph type="sldNum" sz="quarter" idx="12"/>
          </p:nvPr>
        </p:nvSpPr>
        <p:spPr/>
        <p:txBody>
          <a:bodyPr/>
          <a:lstStyle/>
          <a:p>
            <a:fld id="{733122C9-A0B9-462F-8757-0847AD287B63}" type="slidenum">
              <a:rPr lang="fr-FR" smtClean="0"/>
              <a:pPr/>
              <a:t>24</a:t>
            </a:fld>
            <a:endParaRPr lang="fr-FR" dirty="0"/>
          </a:p>
        </p:txBody>
      </p:sp>
      <p:sp>
        <p:nvSpPr>
          <p:cNvPr id="3" name="Espace réservé du texte 2">
            <a:extLst>
              <a:ext uri="{FF2B5EF4-FFF2-40B4-BE49-F238E27FC236}">
                <a16:creationId xmlns:a16="http://schemas.microsoft.com/office/drawing/2014/main" id="{C000038E-13EF-4B25-AD63-4C70A09D4F8C}"/>
              </a:ext>
            </a:extLst>
          </p:cNvPr>
          <p:cNvSpPr>
            <a:spLocks noGrp="1"/>
          </p:cNvSpPr>
          <p:nvPr>
            <p:ph type="body" sz="quarter" idx="14"/>
          </p:nvPr>
        </p:nvSpPr>
        <p:spPr>
          <a:xfrm>
            <a:off x="323527" y="1671622"/>
            <a:ext cx="8300927" cy="2916352"/>
          </a:xfrm>
        </p:spPr>
        <p:txBody>
          <a:bodyPr/>
          <a:lstStyle/>
          <a:p>
            <a:r>
              <a:rPr lang="fr-FR" sz="1000" dirty="0">
                <a:latin typeface="Marianne" panose="02000000000000000000" pitchFamily="2" charset="0"/>
              </a:rPr>
              <a:t>Le binôme Maire-Préfet (ou PCD ou PCR ou EPCI) est le socle du fonctionnement des services publics en France. </a:t>
            </a:r>
          </a:p>
          <a:p>
            <a:r>
              <a:rPr lang="fr-FR" sz="1000" dirty="0">
                <a:latin typeface="Marianne" panose="02000000000000000000" pitchFamily="2" charset="0"/>
              </a:rPr>
              <a:t>Pour mémoire, l’article 1 de la constitution de 1958 pose clairement le rôle et la place des collectivités territoriales :</a:t>
            </a:r>
          </a:p>
          <a:p>
            <a:r>
              <a:rPr lang="fr-FR" sz="1000" dirty="0">
                <a:latin typeface="Marianne" panose="02000000000000000000" pitchFamily="2" charset="0"/>
              </a:rPr>
              <a:t>« La France est une République indivisible, laïque, démocratique et sociale. Elle assure l'égalité devant la loi de tous les citoyens sans distinction d'origine, de race ou de religion. Elle respecte toutes les croyances. </a:t>
            </a:r>
            <a:r>
              <a:rPr lang="fr-FR" sz="1000" b="1" dirty="0">
                <a:latin typeface="Marianne" panose="02000000000000000000" pitchFamily="2" charset="0"/>
              </a:rPr>
              <a:t>Son organisation est décentralisée</a:t>
            </a:r>
            <a:r>
              <a:rPr lang="fr-FR" sz="1000" dirty="0">
                <a:latin typeface="Marianne" panose="02000000000000000000" pitchFamily="2" charset="0"/>
              </a:rPr>
              <a:t>. »</a:t>
            </a:r>
          </a:p>
          <a:p>
            <a:r>
              <a:rPr lang="fr-FR" sz="1000" dirty="0">
                <a:latin typeface="Marianne" panose="02000000000000000000" pitchFamily="2" charset="0"/>
              </a:rPr>
              <a:t>De nombreux exemples permettent d’illustrer l’importance de ce binôme pour les politiques territoriales. Par exemple, l’animation des réunions des </a:t>
            </a:r>
            <a:r>
              <a:rPr lang="fr-FR" sz="1000" b="1" dirty="0">
                <a:latin typeface="Marianne" panose="02000000000000000000" pitchFamily="2" charset="0"/>
              </a:rPr>
              <a:t>CPER</a:t>
            </a:r>
            <a:r>
              <a:rPr lang="fr-FR" sz="1000" dirty="0">
                <a:latin typeface="Marianne" panose="02000000000000000000" pitchFamily="2" charset="0"/>
              </a:rPr>
              <a:t>, pour leur élaboration ou leur bilan sont des interventions bien connues des Préfets dont le rôle dans l’organisation des projets régionaux est central.</a:t>
            </a:r>
          </a:p>
          <a:p>
            <a:endParaRPr lang="fr-FR" sz="1000" dirty="0">
              <a:latin typeface="Marianne" panose="02000000000000000000" pitchFamily="2" charset="0"/>
            </a:endParaRPr>
          </a:p>
          <a:p>
            <a:r>
              <a:rPr lang="fr-FR" sz="1000" dirty="0">
                <a:latin typeface="Marianne" panose="02000000000000000000" pitchFamily="2" charset="0"/>
              </a:rPr>
              <a:t>Les dispositifs de droit commun fonctionnent toute l’année autour de ce binôme qui est la démonstration de l’action coordonnée des pouvoirs publics :</a:t>
            </a:r>
          </a:p>
          <a:p>
            <a:pPr lvl="0"/>
            <a:r>
              <a:rPr lang="fr-FR" sz="1000" dirty="0">
                <a:latin typeface="Marianne" panose="02000000000000000000" pitchFamily="2" charset="0"/>
              </a:rPr>
              <a:t>- </a:t>
            </a:r>
            <a:r>
              <a:rPr lang="fr-FR" sz="1000" b="1" dirty="0">
                <a:latin typeface="Marianne" panose="02000000000000000000" pitchFamily="2" charset="0"/>
              </a:rPr>
              <a:t>Ingénierie</a:t>
            </a:r>
            <a:r>
              <a:rPr lang="fr-FR" sz="1000" dirty="0">
                <a:latin typeface="Marianne" panose="02000000000000000000" pitchFamily="2" charset="0"/>
              </a:rPr>
              <a:t> territoriale : le Préfet est le délégué territorial de l’ANCT</a:t>
            </a:r>
          </a:p>
          <a:p>
            <a:pPr lvl="0"/>
            <a:r>
              <a:rPr lang="fr-FR" sz="1000" dirty="0">
                <a:latin typeface="Marianne" panose="02000000000000000000" pitchFamily="2" charset="0"/>
              </a:rPr>
              <a:t>- </a:t>
            </a:r>
            <a:r>
              <a:rPr lang="fr-FR" sz="1000" b="1" dirty="0">
                <a:latin typeface="Marianne" panose="02000000000000000000" pitchFamily="2" charset="0"/>
              </a:rPr>
              <a:t>Sécurité</a:t>
            </a:r>
            <a:r>
              <a:rPr lang="fr-FR" sz="1000" dirty="0">
                <a:latin typeface="Marianne" panose="02000000000000000000" pitchFamily="2" charset="0"/>
              </a:rPr>
              <a:t> et prévention de la délinquance : convention PM/PN, CLSPD, …</a:t>
            </a:r>
          </a:p>
          <a:p>
            <a:pPr lvl="0"/>
            <a:r>
              <a:rPr lang="fr-FR" sz="1000" dirty="0">
                <a:latin typeface="Marianne" panose="02000000000000000000" pitchFamily="2" charset="0"/>
              </a:rPr>
              <a:t>- Conseil </a:t>
            </a:r>
            <a:r>
              <a:rPr lang="fr-FR" sz="1000" b="1" dirty="0">
                <a:latin typeface="Marianne" panose="02000000000000000000" pitchFamily="2" charset="0"/>
              </a:rPr>
              <a:t>juridique</a:t>
            </a:r>
            <a:r>
              <a:rPr lang="fr-FR" sz="1000" dirty="0">
                <a:latin typeface="Marianne" panose="02000000000000000000" pitchFamily="2" charset="0"/>
              </a:rPr>
              <a:t> : les services du contrôle de légalité consacrent 40% de leur temps au conseil aux collectivités territoriales, notamment pour les projets innovants et/ou complexes,</a:t>
            </a:r>
          </a:p>
          <a:p>
            <a:pPr lvl="0"/>
            <a:r>
              <a:rPr lang="fr-FR" sz="1000" dirty="0">
                <a:latin typeface="Marianne" panose="02000000000000000000" pitchFamily="2" charset="0"/>
              </a:rPr>
              <a:t>- Soutien </a:t>
            </a:r>
            <a:r>
              <a:rPr lang="fr-FR" sz="1000" b="1" dirty="0">
                <a:latin typeface="Marianne" panose="02000000000000000000" pitchFamily="2" charset="0"/>
              </a:rPr>
              <a:t>financier</a:t>
            </a:r>
            <a:r>
              <a:rPr lang="fr-FR" sz="1000" dirty="0">
                <a:latin typeface="Marianne" panose="02000000000000000000" pitchFamily="2" charset="0"/>
              </a:rPr>
              <a:t> : attribution de subventions dans différents cadres de projets (DSIL, DETR, DSID, DPV).</a:t>
            </a:r>
          </a:p>
          <a:p>
            <a:endParaRPr lang="fr-FR" dirty="0"/>
          </a:p>
        </p:txBody>
      </p:sp>
      <p:sp>
        <p:nvSpPr>
          <p:cNvPr id="4" name="Espace réservé de la date 3">
            <a:extLst>
              <a:ext uri="{FF2B5EF4-FFF2-40B4-BE49-F238E27FC236}">
                <a16:creationId xmlns:a16="http://schemas.microsoft.com/office/drawing/2014/main" id="{83490513-E2AC-4021-A9C7-86E346B88274}"/>
              </a:ext>
            </a:extLst>
          </p:cNvPr>
          <p:cNvSpPr>
            <a:spLocks noGrp="1"/>
          </p:cNvSpPr>
          <p:nvPr>
            <p:ph type="dt" sz="half" idx="2"/>
          </p:nvPr>
        </p:nvSpPr>
        <p:spPr/>
        <p:txBody>
          <a:bodyPr/>
          <a:lstStyle/>
          <a:p>
            <a:fld id="{6CC440E9-B0DE-44BA-8D60-C4D2C2235CB5}" type="datetime1">
              <a:rPr lang="fr-FR" cap="all" smtClean="0"/>
              <a:t>13/04/2026</a:t>
            </a:fld>
            <a:endParaRPr lang="fr-FR" cap="all" dirty="0"/>
          </a:p>
        </p:txBody>
      </p:sp>
      <p:sp>
        <p:nvSpPr>
          <p:cNvPr id="5" name="Espace réservé du texte 4">
            <a:extLst>
              <a:ext uri="{FF2B5EF4-FFF2-40B4-BE49-F238E27FC236}">
                <a16:creationId xmlns:a16="http://schemas.microsoft.com/office/drawing/2014/main" id="{E37C8AA4-FC1F-4D90-B1E9-DD3A541D0671}"/>
              </a:ext>
            </a:extLst>
          </p:cNvPr>
          <p:cNvSpPr>
            <a:spLocks noGrp="1"/>
          </p:cNvSpPr>
          <p:nvPr>
            <p:ph type="body" sz="quarter" idx="13"/>
          </p:nvPr>
        </p:nvSpPr>
        <p:spPr>
          <a:xfrm>
            <a:off x="323851" y="1131631"/>
            <a:ext cx="8424614" cy="286687"/>
          </a:xfrm>
        </p:spPr>
        <p:txBody>
          <a:bodyPr/>
          <a:lstStyle/>
          <a:p>
            <a:r>
              <a:rPr lang="fr-FR" dirty="0"/>
              <a:t>Au cœur de l’animation du territoire</a:t>
            </a:r>
          </a:p>
        </p:txBody>
      </p:sp>
      <p:sp>
        <p:nvSpPr>
          <p:cNvPr id="6" name="Titre 5">
            <a:extLst>
              <a:ext uri="{FF2B5EF4-FFF2-40B4-BE49-F238E27FC236}">
                <a16:creationId xmlns:a16="http://schemas.microsoft.com/office/drawing/2014/main" id="{1B8B5F75-4121-45C9-B0A2-0865963C34BB}"/>
              </a:ext>
            </a:extLst>
          </p:cNvPr>
          <p:cNvSpPr>
            <a:spLocks noGrp="1"/>
          </p:cNvSpPr>
          <p:nvPr>
            <p:ph type="title"/>
          </p:nvPr>
        </p:nvSpPr>
        <p:spPr/>
        <p:txBody>
          <a:bodyPr>
            <a:normAutofit/>
          </a:bodyPr>
          <a:lstStyle/>
          <a:p>
            <a:r>
              <a:rPr lang="fr-FR" sz="1800" dirty="0">
                <a:solidFill>
                  <a:schemeClr val="tx2">
                    <a:lumMod val="75000"/>
                  </a:schemeClr>
                </a:solidFill>
                <a:latin typeface="Marianne ExtraBold" panose="02000000000000000000" pitchFamily="2" charset="0"/>
              </a:rPr>
              <a:t>Le binôme Maire-Préfet</a:t>
            </a:r>
          </a:p>
        </p:txBody>
      </p:sp>
      <p:sp>
        <p:nvSpPr>
          <p:cNvPr id="7" name="Espace réservé du pied de page 6">
            <a:extLst>
              <a:ext uri="{FF2B5EF4-FFF2-40B4-BE49-F238E27FC236}">
                <a16:creationId xmlns:a16="http://schemas.microsoft.com/office/drawing/2014/main" id="{E73898B6-2737-4FA8-9B0E-D2D36B8769FF}"/>
              </a:ext>
            </a:extLst>
          </p:cNvPr>
          <p:cNvSpPr>
            <a:spLocks noGrp="1"/>
          </p:cNvSpPr>
          <p:nvPr>
            <p:ph type="ftr" sz="quarter" idx="3"/>
          </p:nvPr>
        </p:nvSpPr>
        <p:spPr/>
        <p:txBody>
          <a:bodyPr/>
          <a:lstStyle/>
          <a:p>
            <a:r>
              <a:rPr lang="fr-FR"/>
              <a:t>Secrétariat général de la défense et de la sécurité nationale</a:t>
            </a:r>
            <a:endParaRPr lang="fr-FR" dirty="0"/>
          </a:p>
        </p:txBody>
      </p:sp>
      <p:pic>
        <p:nvPicPr>
          <p:cNvPr id="10" name="Image 9">
            <a:extLst>
              <a:ext uri="{FF2B5EF4-FFF2-40B4-BE49-F238E27FC236}">
                <a16:creationId xmlns:a16="http://schemas.microsoft.com/office/drawing/2014/main" id="{4B47DE1E-4A85-42FF-BD13-4F81ED98F4E0}"/>
              </a:ext>
            </a:extLst>
          </p:cNvPr>
          <p:cNvPicPr>
            <a:picLocks noChangeAspect="1"/>
          </p:cNvPicPr>
          <p:nvPr/>
        </p:nvPicPr>
        <p:blipFill>
          <a:blip r:embed="rId2"/>
          <a:stretch>
            <a:fillRect/>
          </a:stretch>
        </p:blipFill>
        <p:spPr>
          <a:xfrm>
            <a:off x="6460348" y="451463"/>
            <a:ext cx="2288117" cy="1226762"/>
          </a:xfrm>
          <a:prstGeom prst="rect">
            <a:avLst/>
          </a:prstGeom>
        </p:spPr>
      </p:pic>
    </p:spTree>
    <p:extLst>
      <p:ext uri="{BB962C8B-B14F-4D97-AF65-F5344CB8AC3E}">
        <p14:creationId xmlns:p14="http://schemas.microsoft.com/office/powerpoint/2010/main" val="1386055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9498ABD-0460-4416-BD8F-80D9882BD29B}"/>
              </a:ext>
            </a:extLst>
          </p:cNvPr>
          <p:cNvSpPr>
            <a:spLocks noGrp="1"/>
          </p:cNvSpPr>
          <p:nvPr>
            <p:ph type="sldNum" sz="quarter" idx="12"/>
          </p:nvPr>
        </p:nvSpPr>
        <p:spPr/>
        <p:txBody>
          <a:bodyPr/>
          <a:lstStyle/>
          <a:p>
            <a:fld id="{733122C9-A0B9-462F-8757-0847AD287B63}" type="slidenum">
              <a:rPr lang="fr-FR" smtClean="0"/>
              <a:pPr/>
              <a:t>25</a:t>
            </a:fld>
            <a:endParaRPr lang="fr-FR" dirty="0"/>
          </a:p>
        </p:txBody>
      </p:sp>
      <p:sp>
        <p:nvSpPr>
          <p:cNvPr id="3" name="Espace réservé du texte 2">
            <a:extLst>
              <a:ext uri="{FF2B5EF4-FFF2-40B4-BE49-F238E27FC236}">
                <a16:creationId xmlns:a16="http://schemas.microsoft.com/office/drawing/2014/main" id="{9EC1BCF2-88E7-4DEC-8F71-4764FA9D321B}"/>
              </a:ext>
            </a:extLst>
          </p:cNvPr>
          <p:cNvSpPr>
            <a:spLocks noGrp="1"/>
          </p:cNvSpPr>
          <p:nvPr>
            <p:ph type="body" sz="quarter" idx="14"/>
          </p:nvPr>
        </p:nvSpPr>
        <p:spPr>
          <a:xfrm>
            <a:off x="323850" y="1780309"/>
            <a:ext cx="8272895" cy="2900132"/>
          </a:xfrm>
        </p:spPr>
        <p:txBody>
          <a:bodyPr/>
          <a:lstStyle/>
          <a:p>
            <a:r>
              <a:rPr lang="fr-FR" sz="1200" dirty="0">
                <a:latin typeface="Marianne" panose="02000000000000000000" pitchFamily="2" charset="0"/>
              </a:rPr>
              <a:t>Il est donc normal que le binôme Préfet/exécutif local (dont les rôles de DO et DOS sont inscrits dans le code de la sécurité intérieure) soit au centre de l’action en cas de crise.</a:t>
            </a:r>
          </a:p>
          <a:p>
            <a:r>
              <a:rPr lang="fr-FR" sz="1200" dirty="0">
                <a:latin typeface="Marianne" panose="02000000000000000000" pitchFamily="2" charset="0"/>
              </a:rPr>
              <a:t>La réponse se conçoit de l’amont à l’aval, notamment grâce à l’action des SIDPC :</a:t>
            </a:r>
          </a:p>
          <a:p>
            <a:pPr lvl="0"/>
            <a:r>
              <a:rPr lang="fr-FR" sz="1200" dirty="0">
                <a:latin typeface="Marianne" panose="02000000000000000000" pitchFamily="2" charset="0"/>
              </a:rPr>
              <a:t>- </a:t>
            </a:r>
            <a:r>
              <a:rPr lang="fr-FR" sz="1200" b="1" dirty="0">
                <a:latin typeface="Marianne" panose="02000000000000000000" pitchFamily="2" charset="0"/>
              </a:rPr>
              <a:t>élaboration</a:t>
            </a:r>
            <a:r>
              <a:rPr lang="fr-FR" sz="1200" dirty="0">
                <a:latin typeface="Marianne" panose="02000000000000000000" pitchFamily="2" charset="0"/>
              </a:rPr>
              <a:t> et centralisation des PCS/PICS,</a:t>
            </a:r>
          </a:p>
          <a:p>
            <a:pPr lvl="0"/>
            <a:r>
              <a:rPr lang="fr-FR" sz="1200" dirty="0">
                <a:latin typeface="Marianne" panose="02000000000000000000" pitchFamily="2" charset="0"/>
              </a:rPr>
              <a:t>- </a:t>
            </a:r>
            <a:r>
              <a:rPr lang="fr-FR" sz="1200" b="1" dirty="0">
                <a:latin typeface="Marianne" panose="02000000000000000000" pitchFamily="2" charset="0"/>
              </a:rPr>
              <a:t>entrainement</a:t>
            </a:r>
            <a:r>
              <a:rPr lang="fr-FR" sz="1200" dirty="0">
                <a:latin typeface="Marianne" panose="02000000000000000000" pitchFamily="2" charset="0"/>
              </a:rPr>
              <a:t> et exercices conjoints,</a:t>
            </a:r>
          </a:p>
          <a:p>
            <a:pPr lvl="0"/>
            <a:r>
              <a:rPr lang="fr-FR" sz="1200" dirty="0">
                <a:latin typeface="Marianne" panose="02000000000000000000" pitchFamily="2" charset="0"/>
              </a:rPr>
              <a:t>- </a:t>
            </a:r>
            <a:r>
              <a:rPr lang="fr-FR" sz="1200" b="1" dirty="0" err="1">
                <a:latin typeface="Marianne" panose="02000000000000000000" pitchFamily="2" charset="0"/>
              </a:rPr>
              <a:t>retex</a:t>
            </a:r>
            <a:r>
              <a:rPr lang="fr-FR" sz="1200" dirty="0">
                <a:latin typeface="Marianne" panose="02000000000000000000" pitchFamily="2" charset="0"/>
              </a:rPr>
              <a:t> post crises ou exercices.</a:t>
            </a:r>
          </a:p>
          <a:p>
            <a:r>
              <a:rPr lang="fr-FR" sz="1200" dirty="0">
                <a:latin typeface="Marianne" panose="02000000000000000000" pitchFamily="2" charset="0"/>
              </a:rPr>
              <a:t>Les services de l’Etat et des collectivités territoriales doivent donc </a:t>
            </a:r>
            <a:r>
              <a:rPr lang="fr-FR" sz="1200" b="1" dirty="0">
                <a:latin typeface="Marianne" panose="02000000000000000000" pitchFamily="2" charset="0"/>
              </a:rPr>
              <a:t>se connaitre, collaborer et échanger </a:t>
            </a:r>
            <a:r>
              <a:rPr lang="fr-FR" sz="1200" dirty="0">
                <a:latin typeface="Marianne" panose="02000000000000000000" pitchFamily="2" charset="0"/>
              </a:rPr>
              <a:t>sur les </a:t>
            </a:r>
            <a:r>
              <a:rPr lang="fr-FR" sz="1200" dirty="0" err="1">
                <a:latin typeface="Marianne" panose="02000000000000000000" pitchFamily="2" charset="0"/>
              </a:rPr>
              <a:t>retex</a:t>
            </a:r>
            <a:r>
              <a:rPr lang="fr-FR" sz="1200" dirty="0">
                <a:latin typeface="Marianne" panose="02000000000000000000" pitchFamily="2" charset="0"/>
              </a:rPr>
              <a:t> pour avoir une action optimale.</a:t>
            </a:r>
          </a:p>
          <a:p>
            <a:pPr lvl="0">
              <a:spcAft>
                <a:spcPts val="1200"/>
              </a:spcAft>
              <a:buClr>
                <a:schemeClr val="accent2">
                  <a:lumMod val="60000"/>
                  <a:lumOff val="40000"/>
                </a:schemeClr>
              </a:buClr>
              <a:defRPr/>
            </a:pPr>
            <a:r>
              <a:rPr lang="fr-FR" sz="1200" b="1" dirty="0">
                <a:latin typeface="Marianne"/>
              </a:rPr>
              <a:t>L’échange en transparence et confiance </a:t>
            </a:r>
            <a:r>
              <a:rPr lang="fr-FR" sz="1200" dirty="0">
                <a:latin typeface="Marianne"/>
              </a:rPr>
              <a:t>est la base du bon fonctionnement des pouvoirs publics en région. Qu’il s’agisse des transfert d’images des centres de surveillance urbains pers la police nationale ou de l’organisation d’exercices, les habitudes d travail en commun sont nombreuses.</a:t>
            </a:r>
          </a:p>
          <a:p>
            <a:pPr lvl="0">
              <a:spcAft>
                <a:spcPts val="1200"/>
              </a:spcAft>
              <a:buClr>
                <a:schemeClr val="accent2">
                  <a:lumMod val="60000"/>
                  <a:lumOff val="40000"/>
                </a:schemeClr>
              </a:buClr>
              <a:defRPr/>
            </a:pPr>
            <a:r>
              <a:rPr lang="fr-FR" sz="1200" dirty="0">
                <a:latin typeface="Marianne"/>
              </a:rPr>
              <a:t>Lors des crises, la participation des collectivités territoriales apporte une contribution décisive grâce à leurs compétences humaines et leurs ressources matérielles.</a:t>
            </a:r>
          </a:p>
          <a:p>
            <a:pPr lvl="0"/>
            <a:endParaRPr lang="fr-FR" dirty="0"/>
          </a:p>
          <a:p>
            <a:endParaRPr lang="fr-FR" dirty="0"/>
          </a:p>
        </p:txBody>
      </p:sp>
      <p:sp>
        <p:nvSpPr>
          <p:cNvPr id="4" name="Espace réservé de la date 3">
            <a:extLst>
              <a:ext uri="{FF2B5EF4-FFF2-40B4-BE49-F238E27FC236}">
                <a16:creationId xmlns:a16="http://schemas.microsoft.com/office/drawing/2014/main" id="{57D13E02-98B4-4116-9B9F-64611F744BBC}"/>
              </a:ext>
            </a:extLst>
          </p:cNvPr>
          <p:cNvSpPr>
            <a:spLocks noGrp="1"/>
          </p:cNvSpPr>
          <p:nvPr>
            <p:ph type="dt" sz="half" idx="2"/>
          </p:nvPr>
        </p:nvSpPr>
        <p:spPr/>
        <p:txBody>
          <a:bodyPr/>
          <a:lstStyle/>
          <a:p>
            <a:fld id="{441BBBD2-32D3-460C-A3C7-EE4C5539CA65}" type="datetime1">
              <a:rPr lang="fr-FR" cap="all" smtClean="0"/>
              <a:t>13/04/2026</a:t>
            </a:fld>
            <a:endParaRPr lang="fr-FR" cap="all" dirty="0"/>
          </a:p>
        </p:txBody>
      </p:sp>
      <p:sp>
        <p:nvSpPr>
          <p:cNvPr id="5" name="Espace réservé du texte 4">
            <a:extLst>
              <a:ext uri="{FF2B5EF4-FFF2-40B4-BE49-F238E27FC236}">
                <a16:creationId xmlns:a16="http://schemas.microsoft.com/office/drawing/2014/main" id="{B4D4A62D-0355-4043-A119-17ED46388C43}"/>
              </a:ext>
            </a:extLst>
          </p:cNvPr>
          <p:cNvSpPr>
            <a:spLocks noGrp="1"/>
          </p:cNvSpPr>
          <p:nvPr>
            <p:ph type="body" sz="quarter" idx="13"/>
          </p:nvPr>
        </p:nvSpPr>
        <p:spPr>
          <a:xfrm>
            <a:off x="323974" y="1151251"/>
            <a:ext cx="8424614" cy="242951"/>
          </a:xfrm>
        </p:spPr>
        <p:txBody>
          <a:bodyPr/>
          <a:lstStyle/>
          <a:p>
            <a:r>
              <a:rPr lang="fr-FR" dirty="0"/>
              <a:t>Au cœur de l’animation du territoire</a:t>
            </a:r>
          </a:p>
          <a:p>
            <a:endParaRPr lang="fr-FR" dirty="0"/>
          </a:p>
        </p:txBody>
      </p:sp>
      <p:sp>
        <p:nvSpPr>
          <p:cNvPr id="6" name="Titre 5">
            <a:extLst>
              <a:ext uri="{FF2B5EF4-FFF2-40B4-BE49-F238E27FC236}">
                <a16:creationId xmlns:a16="http://schemas.microsoft.com/office/drawing/2014/main" id="{9C943612-36F3-42ED-AFA4-237E154DF493}"/>
              </a:ext>
            </a:extLst>
          </p:cNvPr>
          <p:cNvSpPr>
            <a:spLocks noGrp="1"/>
          </p:cNvSpPr>
          <p:nvPr>
            <p:ph type="title"/>
          </p:nvPr>
        </p:nvSpPr>
        <p:spPr/>
        <p:txBody>
          <a:bodyPr>
            <a:normAutofit/>
          </a:bodyPr>
          <a:lstStyle/>
          <a:p>
            <a:r>
              <a:rPr lang="fr-FR" sz="1800" dirty="0">
                <a:solidFill>
                  <a:schemeClr val="tx2">
                    <a:lumMod val="75000"/>
                  </a:schemeClr>
                </a:solidFill>
                <a:latin typeface="Marianne ExtraBold" panose="02000000000000000000" pitchFamily="2" charset="0"/>
              </a:rPr>
              <a:t>Le binôme Maire-Préfet</a:t>
            </a:r>
            <a:endParaRPr lang="fr-FR" sz="1800" dirty="0"/>
          </a:p>
        </p:txBody>
      </p:sp>
      <p:sp>
        <p:nvSpPr>
          <p:cNvPr id="7" name="Espace réservé du pied de page 6">
            <a:extLst>
              <a:ext uri="{FF2B5EF4-FFF2-40B4-BE49-F238E27FC236}">
                <a16:creationId xmlns:a16="http://schemas.microsoft.com/office/drawing/2014/main" id="{7334AA0D-DA56-463D-A373-3995621B948D}"/>
              </a:ext>
            </a:extLst>
          </p:cNvPr>
          <p:cNvSpPr>
            <a:spLocks noGrp="1"/>
          </p:cNvSpPr>
          <p:nvPr>
            <p:ph type="ftr" sz="quarter" idx="3"/>
          </p:nvPr>
        </p:nvSpPr>
        <p:spPr/>
        <p:txBody>
          <a:bodyPr/>
          <a:lstStyle/>
          <a:p>
            <a:r>
              <a:rPr lang="fr-FR" dirty="0"/>
              <a:t>Secrétariat général de la défense et de la sécurité nationale</a:t>
            </a:r>
          </a:p>
        </p:txBody>
      </p:sp>
      <p:pic>
        <p:nvPicPr>
          <p:cNvPr id="10" name="Image 9">
            <a:extLst>
              <a:ext uri="{FF2B5EF4-FFF2-40B4-BE49-F238E27FC236}">
                <a16:creationId xmlns:a16="http://schemas.microsoft.com/office/drawing/2014/main" id="{9ED8A512-F8CB-462E-B1C4-442534E6F2F0}"/>
              </a:ext>
            </a:extLst>
          </p:cNvPr>
          <p:cNvPicPr>
            <a:picLocks noChangeAspect="1"/>
          </p:cNvPicPr>
          <p:nvPr/>
        </p:nvPicPr>
        <p:blipFill>
          <a:blip r:embed="rId2"/>
          <a:stretch>
            <a:fillRect/>
          </a:stretch>
        </p:blipFill>
        <p:spPr>
          <a:xfrm>
            <a:off x="6356695" y="440502"/>
            <a:ext cx="2463329" cy="1222617"/>
          </a:xfrm>
          <a:prstGeom prst="rect">
            <a:avLst/>
          </a:prstGeom>
        </p:spPr>
      </p:pic>
    </p:spTree>
    <p:extLst>
      <p:ext uri="{BB962C8B-B14F-4D97-AF65-F5344CB8AC3E}">
        <p14:creationId xmlns:p14="http://schemas.microsoft.com/office/powerpoint/2010/main" val="3163660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5241D0CF-6260-492E-BF38-C192C968F62C}"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242951"/>
          </a:xfrm>
        </p:spPr>
        <p:txBody>
          <a:bodyPr/>
          <a:lstStyle/>
          <a:p>
            <a:r>
              <a:rPr lang="fr-FR" dirty="0">
                <a:latin typeface="Marianne ExtraBold" panose="02000000000000000000" pitchFamily="2" charset="0"/>
              </a:rPr>
              <a:t>Les collectivités territoriales</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Les responsabilités des acteurs de la gestion de crise</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2" name="ZoneTexte 1">
            <a:extLst>
              <a:ext uri="{FF2B5EF4-FFF2-40B4-BE49-F238E27FC236}">
                <a16:creationId xmlns:a16="http://schemas.microsoft.com/office/drawing/2014/main" id="{445AA149-C26C-4025-A62D-96CEA56E44E2}"/>
              </a:ext>
            </a:extLst>
          </p:cNvPr>
          <p:cNvSpPr txBox="1"/>
          <p:nvPr/>
        </p:nvSpPr>
        <p:spPr>
          <a:xfrm>
            <a:off x="323850" y="1419538"/>
            <a:ext cx="8496300" cy="1274195"/>
          </a:xfrm>
          <a:prstGeom prst="rect">
            <a:avLst/>
          </a:prstGeom>
          <a:noFill/>
        </p:spPr>
        <p:txBody>
          <a:bodyPr wrap="square" rtlCol="0">
            <a:spAutoFit/>
          </a:bodyPr>
          <a:lstStyle/>
          <a:p>
            <a:pPr marL="11516" marR="4607" algn="just">
              <a:lnSpc>
                <a:spcPct val="108300"/>
              </a:lnSpc>
            </a:pPr>
            <a:r>
              <a:rPr lang="fr-FR" sz="1000" i="1" dirty="0">
                <a:solidFill>
                  <a:schemeClr val="accent2">
                    <a:lumMod val="60000"/>
                    <a:lumOff val="40000"/>
                  </a:schemeClr>
                </a:solidFill>
                <a:latin typeface="Marianne" panose="02000000000000000000" pitchFamily="2" charset="0"/>
              </a:rPr>
              <a:t>Les évolutions des PCS et des PICS par la loi MATRAS</a:t>
            </a:r>
          </a:p>
          <a:p>
            <a:pPr marL="11516" marR="4607" algn="just">
              <a:lnSpc>
                <a:spcPct val="108300"/>
              </a:lnSpc>
            </a:pPr>
            <a:r>
              <a:rPr lang="fr-FR" sz="1000" b="1" dirty="0">
                <a:latin typeface="Marianne" panose="02000000000000000000" pitchFamily="2" charset="0"/>
              </a:rPr>
              <a:t>Nouveaux critères d’obligation d’élaboration d’un PCS</a:t>
            </a:r>
          </a:p>
          <a:p>
            <a:pPr marL="11516" marR="4607" algn="just">
              <a:lnSpc>
                <a:spcPct val="108300"/>
              </a:lnSpc>
            </a:pPr>
            <a:endParaRPr lang="fr-FR" sz="1000" dirty="0">
              <a:latin typeface="Marianne" panose="02000000000000000000" pitchFamily="2" charset="0"/>
            </a:endParaRPr>
          </a:p>
          <a:p>
            <a:pPr marL="11516" marR="4607" algn="just">
              <a:lnSpc>
                <a:spcPct val="108300"/>
              </a:lnSpc>
            </a:pPr>
            <a:endParaRPr lang="fr-FR" sz="1000" dirty="0">
              <a:latin typeface="Marianne" panose="02000000000000000000" pitchFamily="2" charset="0"/>
            </a:endParaRPr>
          </a:p>
          <a:p>
            <a:pPr marL="11516" marR="4607" algn="just">
              <a:lnSpc>
                <a:spcPct val="108300"/>
              </a:lnSpc>
            </a:pPr>
            <a:endParaRPr lang="fr-FR" sz="1000" dirty="0">
              <a:latin typeface="Marianne" panose="02000000000000000000" pitchFamily="2" charset="0"/>
            </a:endParaRPr>
          </a:p>
          <a:p>
            <a:pPr marL="11516" marR="5182">
              <a:lnSpc>
                <a:spcPct val="108300"/>
              </a:lnSpc>
            </a:pPr>
            <a:endParaRPr lang="fr-FR" sz="1000" dirty="0">
              <a:latin typeface="Marianne" panose="02000000000000000000" pitchFamily="2" charset="0"/>
            </a:endParaRPr>
          </a:p>
          <a:p>
            <a:endParaRPr lang="fr-FR" sz="1200" dirty="0">
              <a:latin typeface="Marianne" panose="02000000000000000000" pitchFamily="2" charset="0"/>
            </a:endParaRPr>
          </a:p>
        </p:txBody>
      </p:sp>
      <p:graphicFrame>
        <p:nvGraphicFramePr>
          <p:cNvPr id="3" name="Tableau 2">
            <a:extLst>
              <a:ext uri="{FF2B5EF4-FFF2-40B4-BE49-F238E27FC236}">
                <a16:creationId xmlns:a16="http://schemas.microsoft.com/office/drawing/2014/main" id="{BBA28464-6175-498A-AB8A-10F6F7A8C399}"/>
              </a:ext>
            </a:extLst>
          </p:cNvPr>
          <p:cNvGraphicFramePr>
            <a:graphicFrameLocks noGrp="1"/>
          </p:cNvGraphicFramePr>
          <p:nvPr>
            <p:extLst>
              <p:ext uri="{D42A27DB-BD31-4B8C-83A1-F6EECF244321}">
                <p14:modId xmlns:p14="http://schemas.microsoft.com/office/powerpoint/2010/main" val="2712437509"/>
              </p:ext>
            </p:extLst>
          </p:nvPr>
        </p:nvGraphicFramePr>
        <p:xfrm>
          <a:off x="323850" y="1855310"/>
          <a:ext cx="6096000" cy="2758440"/>
        </p:xfrm>
        <a:graphic>
          <a:graphicData uri="http://schemas.openxmlformats.org/drawingml/2006/table">
            <a:tbl>
              <a:tblPr firstRow="1" bandRow="1">
                <a:tableStyleId>{21E4AEA4-8DFA-4A89-87EB-49C32662AFE0}</a:tableStyleId>
              </a:tblPr>
              <a:tblGrid>
                <a:gridCol w="3048000">
                  <a:extLst>
                    <a:ext uri="{9D8B030D-6E8A-4147-A177-3AD203B41FA5}">
                      <a16:colId xmlns:a16="http://schemas.microsoft.com/office/drawing/2014/main" val="299458154"/>
                    </a:ext>
                  </a:extLst>
                </a:gridCol>
                <a:gridCol w="3048000">
                  <a:extLst>
                    <a:ext uri="{9D8B030D-6E8A-4147-A177-3AD203B41FA5}">
                      <a16:colId xmlns:a16="http://schemas.microsoft.com/office/drawing/2014/main" val="1307185862"/>
                    </a:ext>
                  </a:extLst>
                </a:gridCol>
              </a:tblGrid>
              <a:tr h="370840">
                <a:tc>
                  <a:txBody>
                    <a:bodyPr/>
                    <a:lstStyle/>
                    <a:p>
                      <a:pPr algn="ctr"/>
                      <a:r>
                        <a:rPr lang="fr-FR" sz="1050" dirty="0">
                          <a:latin typeface="Marianne" panose="02000000000000000000" pitchFamily="2" charset="0"/>
                        </a:rPr>
                        <a:t>AVANT</a:t>
                      </a:r>
                    </a:p>
                    <a:p>
                      <a:pPr algn="ctr"/>
                      <a:r>
                        <a:rPr lang="fr-FR" sz="1050" dirty="0">
                          <a:latin typeface="Marianne" panose="02000000000000000000" pitchFamily="2" charset="0"/>
                        </a:rPr>
                        <a:t>Loi du 13 août 2004</a:t>
                      </a:r>
                    </a:p>
                  </a:txBody>
                  <a:tcPr/>
                </a:tc>
                <a:tc>
                  <a:txBody>
                    <a:bodyPr/>
                    <a:lstStyle/>
                    <a:p>
                      <a:pPr algn="ctr"/>
                      <a:r>
                        <a:rPr lang="fr-FR" sz="1050" dirty="0">
                          <a:latin typeface="Marianne" panose="02000000000000000000" pitchFamily="2" charset="0"/>
                        </a:rPr>
                        <a:t>AUJOURD’HUI</a:t>
                      </a:r>
                    </a:p>
                    <a:p>
                      <a:pPr algn="ctr"/>
                      <a:r>
                        <a:rPr lang="fr-FR" sz="1050" dirty="0">
                          <a:latin typeface="Marianne" panose="02000000000000000000" pitchFamily="2" charset="0"/>
                        </a:rPr>
                        <a:t>Loi MATRAS du 25 novembre 2021</a:t>
                      </a:r>
                    </a:p>
                  </a:txBody>
                  <a:tcPr>
                    <a:solidFill>
                      <a:schemeClr val="tx2"/>
                    </a:solidFill>
                  </a:tcPr>
                </a:tc>
                <a:extLst>
                  <a:ext uri="{0D108BD9-81ED-4DB2-BD59-A6C34878D82A}">
                    <a16:rowId xmlns:a16="http://schemas.microsoft.com/office/drawing/2014/main" val="2617577769"/>
                  </a:ext>
                </a:extLst>
              </a:tr>
              <a:tr h="370840">
                <a:tc rowSpan="2">
                  <a:txBody>
                    <a:bodyPr/>
                    <a:lstStyle/>
                    <a:p>
                      <a:pPr algn="ctr"/>
                      <a:r>
                        <a:rPr lang="fr-FR" sz="1200" dirty="0">
                          <a:latin typeface="Marianne" panose="02000000000000000000" pitchFamily="2" charset="0"/>
                        </a:rPr>
                        <a:t>PPI</a:t>
                      </a:r>
                    </a:p>
                  </a:txBody>
                  <a:tcPr anchor="ctr">
                    <a:solidFill>
                      <a:schemeClr val="accent2">
                        <a:lumMod val="20000"/>
                        <a:lumOff val="80000"/>
                      </a:schemeClr>
                    </a:solidFill>
                  </a:tcPr>
                </a:tc>
                <a:tc>
                  <a:txBody>
                    <a:bodyPr/>
                    <a:lstStyle/>
                    <a:p>
                      <a:pPr algn="ctr"/>
                      <a:r>
                        <a:rPr lang="fr-FR" sz="1050" dirty="0">
                          <a:latin typeface="Marianne" panose="02000000000000000000" pitchFamily="2" charset="0"/>
                        </a:rPr>
                        <a:t>PPI</a:t>
                      </a:r>
                    </a:p>
                  </a:txBody>
                  <a:tcPr>
                    <a:solidFill>
                      <a:schemeClr val="tx2">
                        <a:lumMod val="20000"/>
                        <a:lumOff val="80000"/>
                      </a:schemeClr>
                    </a:solidFill>
                  </a:tcPr>
                </a:tc>
                <a:extLst>
                  <a:ext uri="{0D108BD9-81ED-4DB2-BD59-A6C34878D82A}">
                    <a16:rowId xmlns:a16="http://schemas.microsoft.com/office/drawing/2014/main" val="918312400"/>
                  </a:ext>
                </a:extLst>
              </a:tr>
              <a:tr h="370840">
                <a:tc vMerge="1">
                  <a:txBody>
                    <a:bodyPr/>
                    <a:lstStyle/>
                    <a:p>
                      <a:endParaRPr lang="fr-F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kern="1200" dirty="0">
                          <a:latin typeface="Marianne" panose="02000000000000000000" pitchFamily="2" charset="0"/>
                        </a:rPr>
                        <a:t>PPRN ou miniers prévisibles prescrits ou approuvés</a:t>
                      </a:r>
                      <a:endParaRPr lang="fr-FR" sz="1050" kern="1200" dirty="0">
                        <a:solidFill>
                          <a:schemeClr val="dk1"/>
                        </a:solidFill>
                        <a:latin typeface="Marianne" panose="02000000000000000000" pitchFamily="2" charset="0"/>
                        <a:ea typeface="+mn-ea"/>
                        <a:cs typeface="+mn-cs"/>
                      </a:endParaRPr>
                    </a:p>
                  </a:txBody>
                  <a:tcPr>
                    <a:solidFill>
                      <a:schemeClr val="tx2">
                        <a:lumMod val="20000"/>
                        <a:lumOff val="80000"/>
                      </a:schemeClr>
                    </a:solidFill>
                  </a:tcPr>
                </a:tc>
                <a:extLst>
                  <a:ext uri="{0D108BD9-81ED-4DB2-BD59-A6C34878D82A}">
                    <a16:rowId xmlns:a16="http://schemas.microsoft.com/office/drawing/2014/main" val="1121073854"/>
                  </a:ext>
                </a:extLst>
              </a:tr>
              <a:tr h="370840">
                <a:tc rowSpan="4">
                  <a:txBody>
                    <a:bodyPr/>
                    <a:lstStyle/>
                    <a:p>
                      <a:pPr algn="ctr"/>
                      <a:r>
                        <a:rPr lang="fr-FR" sz="1200" dirty="0">
                          <a:latin typeface="Marianne" panose="02000000000000000000" pitchFamily="2" charset="0"/>
                        </a:rPr>
                        <a:t>PPRN prévisibles approuvés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kern="1200" dirty="0">
                          <a:latin typeface="Marianne" panose="02000000000000000000" pitchFamily="2" charset="0"/>
                        </a:rPr>
                        <a:t>Territoire à risque important d’inondation</a:t>
                      </a:r>
                      <a:endParaRPr lang="fr-FR" sz="1050" b="1" kern="1200" dirty="0">
                        <a:solidFill>
                          <a:schemeClr val="dk1"/>
                        </a:solidFill>
                        <a:latin typeface="Marianne" panose="02000000000000000000" pitchFamily="2" charset="0"/>
                        <a:ea typeface="+mn-ea"/>
                        <a:cs typeface="+mn-cs"/>
                      </a:endParaRPr>
                    </a:p>
                  </a:txBody>
                  <a:tcPr>
                    <a:solidFill>
                      <a:schemeClr val="tx2">
                        <a:lumMod val="20000"/>
                        <a:lumOff val="80000"/>
                      </a:schemeClr>
                    </a:solidFill>
                  </a:tcPr>
                </a:tc>
                <a:extLst>
                  <a:ext uri="{0D108BD9-81ED-4DB2-BD59-A6C34878D82A}">
                    <a16:rowId xmlns:a16="http://schemas.microsoft.com/office/drawing/2014/main" val="3996585679"/>
                  </a:ext>
                </a:extLst>
              </a:tr>
              <a:tr h="370840">
                <a:tc vMerge="1">
                  <a:txBody>
                    <a:bodyPr/>
                    <a:lstStyle/>
                    <a:p>
                      <a:endParaRPr lang="fr-F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kern="1200" dirty="0">
                          <a:latin typeface="Marianne" panose="02000000000000000000" pitchFamily="2" charset="0"/>
                        </a:rPr>
                        <a:t>Territoire exposé au risque volcanique ou cyclonique</a:t>
                      </a:r>
                      <a:endParaRPr lang="fr-FR" sz="1050" b="1" kern="1200" dirty="0">
                        <a:solidFill>
                          <a:schemeClr val="dk1"/>
                        </a:solidFill>
                        <a:latin typeface="Marianne" panose="02000000000000000000" pitchFamily="2" charset="0"/>
                        <a:ea typeface="+mn-ea"/>
                        <a:cs typeface="+mn-cs"/>
                      </a:endParaRPr>
                    </a:p>
                  </a:txBody>
                  <a:tcPr>
                    <a:solidFill>
                      <a:schemeClr val="tx2">
                        <a:lumMod val="20000"/>
                        <a:lumOff val="80000"/>
                      </a:schemeClr>
                    </a:solidFill>
                  </a:tcPr>
                </a:tc>
                <a:extLst>
                  <a:ext uri="{0D108BD9-81ED-4DB2-BD59-A6C34878D82A}">
                    <a16:rowId xmlns:a16="http://schemas.microsoft.com/office/drawing/2014/main" val="2281207724"/>
                  </a:ext>
                </a:extLst>
              </a:tr>
              <a:tr h="370840">
                <a:tc vMerge="1">
                  <a:txBody>
                    <a:bodyPr/>
                    <a:lstStyle/>
                    <a:p>
                      <a:endParaRPr lang="fr-F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kern="1200" dirty="0">
                          <a:latin typeface="Marianne" panose="02000000000000000000" pitchFamily="2" charset="0"/>
                        </a:rPr>
                        <a:t>Zone de sismicité (3, 4, et 5)</a:t>
                      </a:r>
                      <a:endParaRPr lang="fr-FR" sz="1050" b="1" kern="1200" dirty="0">
                        <a:solidFill>
                          <a:schemeClr val="dk1"/>
                        </a:solidFill>
                        <a:latin typeface="Marianne" panose="02000000000000000000" pitchFamily="2" charset="0"/>
                        <a:ea typeface="+mn-ea"/>
                        <a:cs typeface="+mn-cs"/>
                      </a:endParaRPr>
                    </a:p>
                  </a:txBody>
                  <a:tcPr>
                    <a:solidFill>
                      <a:schemeClr val="tx2">
                        <a:lumMod val="20000"/>
                        <a:lumOff val="80000"/>
                      </a:schemeClr>
                    </a:solidFill>
                  </a:tcPr>
                </a:tc>
                <a:extLst>
                  <a:ext uri="{0D108BD9-81ED-4DB2-BD59-A6C34878D82A}">
                    <a16:rowId xmlns:a16="http://schemas.microsoft.com/office/drawing/2014/main" val="355311479"/>
                  </a:ext>
                </a:extLst>
              </a:tr>
              <a:tr h="370840">
                <a:tc vMerge="1">
                  <a:txBody>
                    <a:bodyPr/>
                    <a:lstStyle/>
                    <a:p>
                      <a:endParaRPr lang="fr-F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kern="1200" dirty="0">
                          <a:latin typeface="Marianne" panose="02000000000000000000" pitchFamily="2" charset="0"/>
                        </a:rPr>
                        <a:t>Forêt classée ou réputée particulièrement exposée au risque incendie</a:t>
                      </a:r>
                      <a:endParaRPr lang="fr-FR" sz="1050" b="1" kern="1200" dirty="0">
                        <a:solidFill>
                          <a:schemeClr val="dk1"/>
                        </a:solidFill>
                        <a:latin typeface="Marianne" panose="02000000000000000000" pitchFamily="2" charset="0"/>
                        <a:ea typeface="+mn-ea"/>
                        <a:cs typeface="+mn-cs"/>
                      </a:endParaRPr>
                    </a:p>
                  </a:txBody>
                  <a:tcPr>
                    <a:solidFill>
                      <a:schemeClr val="tx2">
                        <a:lumMod val="20000"/>
                        <a:lumOff val="80000"/>
                      </a:schemeClr>
                    </a:solidFill>
                  </a:tcPr>
                </a:tc>
                <a:extLst>
                  <a:ext uri="{0D108BD9-81ED-4DB2-BD59-A6C34878D82A}">
                    <a16:rowId xmlns:a16="http://schemas.microsoft.com/office/drawing/2014/main" val="4256024527"/>
                  </a:ext>
                </a:extLst>
              </a:tr>
            </a:tbl>
          </a:graphicData>
        </a:graphic>
      </p:graphicFrame>
      <p:sp>
        <p:nvSpPr>
          <p:cNvPr id="11" name="ZoneTexte 10">
            <a:extLst>
              <a:ext uri="{FF2B5EF4-FFF2-40B4-BE49-F238E27FC236}">
                <a16:creationId xmlns:a16="http://schemas.microsoft.com/office/drawing/2014/main" id="{F4F2004B-573D-479A-B837-BD9CBB590302}"/>
              </a:ext>
            </a:extLst>
          </p:cNvPr>
          <p:cNvSpPr txBox="1"/>
          <p:nvPr/>
        </p:nvSpPr>
        <p:spPr>
          <a:xfrm>
            <a:off x="6584950" y="1665675"/>
            <a:ext cx="2235200" cy="3058979"/>
          </a:xfrm>
          <a:prstGeom prst="rect">
            <a:avLst/>
          </a:prstGeom>
          <a:noFill/>
        </p:spPr>
        <p:txBody>
          <a:bodyPr wrap="square" rtlCol="0">
            <a:spAutoFit/>
          </a:bodyPr>
          <a:lstStyle/>
          <a:p>
            <a:pPr marL="11516" marR="4607" algn="just">
              <a:lnSpc>
                <a:spcPct val="108300"/>
              </a:lnSpc>
              <a:spcBef>
                <a:spcPts val="91"/>
              </a:spcBef>
            </a:pPr>
            <a:r>
              <a:rPr lang="fr-FR" sz="1000" dirty="0">
                <a:latin typeface="Marianne" panose="02000000000000000000" pitchFamily="2" charset="0"/>
              </a:rPr>
              <a:t>Les établissements publics de coopération intercommunale à fiscalité propre (EPCI-FP) ont l’obligation d’élaborer un PICS dès lors qu’au moins une des communes membres est soumise à l’obligation d’élaborer un PCS, selon les nouveaux critères.</a:t>
            </a:r>
          </a:p>
          <a:p>
            <a:pPr marL="11516" algn="just">
              <a:spcBef>
                <a:spcPts val="91"/>
              </a:spcBef>
            </a:pPr>
            <a:r>
              <a:rPr lang="fr-FR" sz="1000" dirty="0">
                <a:latin typeface="Marianne" panose="02000000000000000000" pitchFamily="2" charset="0"/>
              </a:rPr>
              <a:t>Le PICS ne se substitue pas au PCS.</a:t>
            </a:r>
          </a:p>
          <a:p>
            <a:pPr marL="11516" marR="4607" algn="just">
              <a:lnSpc>
                <a:spcPct val="108300"/>
              </a:lnSpc>
            </a:pPr>
            <a:r>
              <a:rPr lang="fr-FR" sz="1000" dirty="0">
                <a:latin typeface="Marianne" panose="02000000000000000000" pitchFamily="2" charset="0"/>
              </a:rPr>
              <a:t>Ces obligations de réaliser un PCS et un PICS permet d’assurer une coordination de la gestion des crises à tous les échelons territoriaux pour répondre aux mieux à la protection de la population.</a:t>
            </a:r>
          </a:p>
        </p:txBody>
      </p:sp>
      <p:sp>
        <p:nvSpPr>
          <p:cNvPr id="4" name="Espace réservé du numéro de diapositive 3">
            <a:extLst>
              <a:ext uri="{FF2B5EF4-FFF2-40B4-BE49-F238E27FC236}">
                <a16:creationId xmlns:a16="http://schemas.microsoft.com/office/drawing/2014/main" id="{75A02C2A-34A9-47EE-A734-0F0FC8871743}"/>
              </a:ext>
            </a:extLst>
          </p:cNvPr>
          <p:cNvSpPr>
            <a:spLocks noGrp="1"/>
          </p:cNvSpPr>
          <p:nvPr>
            <p:ph type="sldNum" sz="quarter" idx="12"/>
          </p:nvPr>
        </p:nvSpPr>
        <p:spPr/>
        <p:txBody>
          <a:bodyPr/>
          <a:lstStyle/>
          <a:p>
            <a:fld id="{733122C9-A0B9-462F-8757-0847AD287B63}" type="slidenum">
              <a:rPr lang="fr-FR" smtClean="0"/>
              <a:pPr/>
              <a:t>26</a:t>
            </a:fld>
            <a:endParaRPr lang="fr-FR" dirty="0"/>
          </a:p>
        </p:txBody>
      </p:sp>
    </p:spTree>
    <p:extLst>
      <p:ext uri="{BB962C8B-B14F-4D97-AF65-F5344CB8AC3E}">
        <p14:creationId xmlns:p14="http://schemas.microsoft.com/office/powerpoint/2010/main" val="2530177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67862D9D-84D8-4BB4-9B10-5BFC3E64A6B3}"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242951"/>
          </a:xfrm>
        </p:spPr>
        <p:txBody>
          <a:bodyPr/>
          <a:lstStyle/>
          <a:p>
            <a:r>
              <a:rPr lang="fr-FR" dirty="0">
                <a:latin typeface="Marianne ExtraBold" panose="02000000000000000000" pitchFamily="2" charset="0"/>
              </a:rPr>
              <a:t>Les collectivités territoriales</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Les responsabilités des acteurs de la gestion de crise</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2" name="ZoneTexte 1">
            <a:extLst>
              <a:ext uri="{FF2B5EF4-FFF2-40B4-BE49-F238E27FC236}">
                <a16:creationId xmlns:a16="http://schemas.microsoft.com/office/drawing/2014/main" id="{445AA149-C26C-4025-A62D-96CEA56E44E2}"/>
              </a:ext>
            </a:extLst>
          </p:cNvPr>
          <p:cNvSpPr txBox="1"/>
          <p:nvPr/>
        </p:nvSpPr>
        <p:spPr>
          <a:xfrm>
            <a:off x="323850" y="1419538"/>
            <a:ext cx="8496300" cy="3310843"/>
          </a:xfrm>
          <a:prstGeom prst="rect">
            <a:avLst/>
          </a:prstGeom>
          <a:noFill/>
        </p:spPr>
        <p:txBody>
          <a:bodyPr wrap="square" rtlCol="0">
            <a:spAutoFit/>
          </a:bodyPr>
          <a:lstStyle/>
          <a:p>
            <a:r>
              <a:rPr lang="fr-FR" sz="1200" b="1" dirty="0">
                <a:solidFill>
                  <a:schemeClr val="accent2">
                    <a:lumMod val="60000"/>
                    <a:lumOff val="40000"/>
                  </a:schemeClr>
                </a:solidFill>
                <a:latin typeface="Marianne" panose="02000000000000000000" pitchFamily="2" charset="0"/>
              </a:rPr>
              <a:t>Le département</a:t>
            </a:r>
          </a:p>
          <a:p>
            <a:pPr marL="11516" marR="95586" algn="just">
              <a:lnSpc>
                <a:spcPts val="1270"/>
              </a:lnSpc>
              <a:spcBef>
                <a:spcPts val="422"/>
              </a:spcBef>
            </a:pPr>
            <a:r>
              <a:rPr lang="fr-FR" sz="1000" i="1" dirty="0">
                <a:solidFill>
                  <a:schemeClr val="accent2">
                    <a:lumMod val="60000"/>
                    <a:lumOff val="40000"/>
                  </a:schemeClr>
                </a:solidFill>
                <a:latin typeface="Marianne" panose="02000000000000000000" pitchFamily="2" charset="0"/>
              </a:rPr>
              <a:t>Les conseils départementaux possèdent d’importantes capacités d’action</a:t>
            </a:r>
          </a:p>
          <a:p>
            <a:pPr marL="109405" marR="4607" indent="-98465">
              <a:lnSpc>
                <a:spcPct val="108300"/>
              </a:lnSpc>
              <a:spcBef>
                <a:spcPts val="240"/>
              </a:spcBef>
              <a:buClr>
                <a:schemeClr val="accent2">
                  <a:lumMod val="60000"/>
                  <a:lumOff val="40000"/>
                </a:schemeClr>
              </a:buClr>
              <a:buSzPct val="70000"/>
              <a:buFont typeface="Arial"/>
              <a:buChar char="●"/>
              <a:tabLst>
                <a:tab pos="109981" algn="l"/>
              </a:tabLst>
            </a:pPr>
            <a:r>
              <a:rPr lang="fr-FR" sz="1000" dirty="0">
                <a:latin typeface="Marianne" panose="02000000000000000000" pitchFamily="2" charset="0"/>
              </a:rPr>
              <a:t>Ils possèdent des compétences en particulier sur les collèges, dans les domaines de l’action sociale, de la culture, de l’environnement et des transports.</a:t>
            </a:r>
          </a:p>
          <a:p>
            <a:pPr marL="109405" marR="4607" indent="-98465">
              <a:lnSpc>
                <a:spcPct val="108300"/>
              </a:lnSpc>
              <a:spcBef>
                <a:spcPts val="258"/>
              </a:spcBef>
              <a:buClr>
                <a:schemeClr val="accent2">
                  <a:lumMod val="60000"/>
                  <a:lumOff val="40000"/>
                </a:schemeClr>
              </a:buClr>
              <a:buSzPct val="70000"/>
              <a:buFont typeface="Arial"/>
              <a:buChar char="●"/>
              <a:tabLst>
                <a:tab pos="109981" algn="l"/>
              </a:tabLst>
            </a:pPr>
            <a:r>
              <a:rPr lang="fr-FR" sz="1000" dirty="0">
                <a:latin typeface="Marianne" panose="02000000000000000000" pitchFamily="2" charset="0"/>
              </a:rPr>
              <a:t>Les conseils départementaux disposent d’une compétence générale en matière de sécurité et participent au dispositif d’alerte et d’information.</a:t>
            </a:r>
          </a:p>
          <a:p>
            <a:pPr marL="109405" marR="4607" indent="-98465">
              <a:lnSpc>
                <a:spcPct val="108300"/>
              </a:lnSpc>
              <a:spcBef>
                <a:spcPts val="258"/>
              </a:spcBef>
              <a:buClr>
                <a:schemeClr val="accent2">
                  <a:lumMod val="60000"/>
                  <a:lumOff val="40000"/>
                </a:schemeClr>
              </a:buClr>
              <a:buSzPct val="70000"/>
              <a:buFont typeface="Arial"/>
              <a:buChar char="●"/>
              <a:tabLst>
                <a:tab pos="109981" algn="l"/>
              </a:tabLst>
            </a:pPr>
            <a:r>
              <a:rPr lang="fr-FR" sz="1000" dirty="0">
                <a:latin typeface="Marianne" panose="02000000000000000000" pitchFamily="2" charset="0"/>
              </a:rPr>
              <a:t>Ils possèdent également des capacités d’action en termes d’aménagement numérique et de solidarité territoriale.</a:t>
            </a:r>
          </a:p>
          <a:p>
            <a:pPr marL="11516" marR="95586" algn="just">
              <a:lnSpc>
                <a:spcPts val="1270"/>
              </a:lnSpc>
              <a:spcBef>
                <a:spcPts val="422"/>
              </a:spcBef>
            </a:pPr>
            <a:endParaRPr lang="fr-FR" sz="1000" dirty="0">
              <a:latin typeface="Marianne" panose="02000000000000000000" pitchFamily="2" charset="0"/>
            </a:endParaRPr>
          </a:p>
          <a:p>
            <a:pPr marL="11516" marR="95586" algn="just">
              <a:lnSpc>
                <a:spcPts val="1270"/>
              </a:lnSpc>
              <a:spcBef>
                <a:spcPts val="422"/>
              </a:spcBef>
              <a:spcAft>
                <a:spcPts val="600"/>
              </a:spcAft>
            </a:pPr>
            <a:r>
              <a:rPr lang="fr-FR" sz="1000" dirty="0">
                <a:latin typeface="Marianne" panose="02000000000000000000" pitchFamily="2" charset="0"/>
              </a:rPr>
              <a:t>LES COLLECTIVITES TERRITORIALES CONTRIBUENT A LA MISE EN ŒUVRE DES MISSIONS DE SECURITE CIVILE, NOTAMMENT A TRAVERS DES COMPETENCES CONFIEES A DES ETABLISSEMENTS PUBLICS DEPARTEMENTAUX TELS QUE LES SERVICES D’INCENDIE ET DE SECOURS</a:t>
            </a:r>
          </a:p>
          <a:p>
            <a:pPr marL="11516" algn="just">
              <a:spcBef>
                <a:spcPts val="313"/>
              </a:spcBef>
            </a:pPr>
            <a:r>
              <a:rPr lang="fr-FR" sz="1000" i="1" dirty="0">
                <a:solidFill>
                  <a:schemeClr val="accent2">
                    <a:lumMod val="60000"/>
                    <a:lumOff val="40000"/>
                  </a:schemeClr>
                </a:solidFill>
                <a:latin typeface="Marianne" panose="02000000000000000000" pitchFamily="2" charset="0"/>
              </a:rPr>
              <a:t>Le directeur départemental des services d’incendie et de secours</a:t>
            </a:r>
          </a:p>
          <a:p>
            <a:pPr marL="11516" marR="4607" algn="just">
              <a:lnSpc>
                <a:spcPct val="108300"/>
              </a:lnSpc>
              <a:spcBef>
                <a:spcPts val="221"/>
              </a:spcBef>
            </a:pPr>
            <a:r>
              <a:rPr lang="fr-FR" sz="1000" dirty="0">
                <a:latin typeface="Marianne" panose="02000000000000000000" pitchFamily="2" charset="0"/>
              </a:rPr>
              <a:t>Un service d’incendie et de secours (SIS) est dirigé par un officier supérieur ou un contrôleur général du cadre d’emploi de conception et de direction des sapeurs- pompiers professionnels, nommé conjointement par le ministre de l’intérieur et des outre-mer et le président du conseil d’administration du SIS. Il est ainsi placé sous la double autorité du préfet pour la gestion opérationnelle et du président du conseil d’administration pour la gestion administrative et technique, il organise l’activité de l’ensemble des centres d’incendie et de secours du département.</a:t>
            </a:r>
            <a:endParaRPr lang="fr-FR" sz="1200" dirty="0">
              <a:latin typeface="Marianne" panose="02000000000000000000" pitchFamily="2" charset="0"/>
            </a:endParaRPr>
          </a:p>
        </p:txBody>
      </p:sp>
      <p:sp>
        <p:nvSpPr>
          <p:cNvPr id="3" name="Espace réservé du numéro de diapositive 2">
            <a:extLst>
              <a:ext uri="{FF2B5EF4-FFF2-40B4-BE49-F238E27FC236}">
                <a16:creationId xmlns:a16="http://schemas.microsoft.com/office/drawing/2014/main" id="{8CCCAFFD-DFF3-489D-B724-62F37D05A6A4}"/>
              </a:ext>
            </a:extLst>
          </p:cNvPr>
          <p:cNvSpPr>
            <a:spLocks noGrp="1"/>
          </p:cNvSpPr>
          <p:nvPr>
            <p:ph type="sldNum" sz="quarter" idx="12"/>
          </p:nvPr>
        </p:nvSpPr>
        <p:spPr/>
        <p:txBody>
          <a:bodyPr/>
          <a:lstStyle/>
          <a:p>
            <a:fld id="{733122C9-A0B9-462F-8757-0847AD287B63}" type="slidenum">
              <a:rPr lang="fr-FR" smtClean="0"/>
              <a:pPr/>
              <a:t>27</a:t>
            </a:fld>
            <a:endParaRPr lang="fr-FR" dirty="0"/>
          </a:p>
        </p:txBody>
      </p:sp>
    </p:spTree>
    <p:extLst>
      <p:ext uri="{BB962C8B-B14F-4D97-AF65-F5344CB8AC3E}">
        <p14:creationId xmlns:p14="http://schemas.microsoft.com/office/powerpoint/2010/main" val="3373760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FB508CF6-D03C-4862-BA9F-E96163B9F9A7}"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242951"/>
          </a:xfrm>
        </p:spPr>
        <p:txBody>
          <a:bodyPr/>
          <a:lstStyle/>
          <a:p>
            <a:r>
              <a:rPr lang="fr-FR" dirty="0">
                <a:latin typeface="Marianne ExtraBold" panose="02000000000000000000" pitchFamily="2" charset="0"/>
              </a:rPr>
              <a:t>Les collectivités territoriales</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Les responsabilités des acteurs de la gestion de crise</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2" name="ZoneTexte 1">
            <a:extLst>
              <a:ext uri="{FF2B5EF4-FFF2-40B4-BE49-F238E27FC236}">
                <a16:creationId xmlns:a16="http://schemas.microsoft.com/office/drawing/2014/main" id="{445AA149-C26C-4025-A62D-96CEA56E44E2}"/>
              </a:ext>
            </a:extLst>
          </p:cNvPr>
          <p:cNvSpPr txBox="1"/>
          <p:nvPr/>
        </p:nvSpPr>
        <p:spPr>
          <a:xfrm>
            <a:off x="323850" y="1419538"/>
            <a:ext cx="8496300" cy="3377528"/>
          </a:xfrm>
          <a:prstGeom prst="rect">
            <a:avLst/>
          </a:prstGeom>
          <a:noFill/>
        </p:spPr>
        <p:txBody>
          <a:bodyPr wrap="square" rtlCol="0">
            <a:spAutoFit/>
          </a:bodyPr>
          <a:lstStyle/>
          <a:p>
            <a:r>
              <a:rPr lang="fr-FR" sz="1200" b="1" dirty="0">
                <a:solidFill>
                  <a:schemeClr val="accent2">
                    <a:lumMod val="60000"/>
                    <a:lumOff val="40000"/>
                  </a:schemeClr>
                </a:solidFill>
                <a:latin typeface="Marianne" panose="02000000000000000000" pitchFamily="2" charset="0"/>
              </a:rPr>
              <a:t>La région</a:t>
            </a:r>
          </a:p>
          <a:p>
            <a:endParaRPr lang="fr-FR" sz="1200" b="1" dirty="0">
              <a:solidFill>
                <a:schemeClr val="accent2">
                  <a:lumMod val="60000"/>
                  <a:lumOff val="40000"/>
                </a:schemeClr>
              </a:solidFill>
              <a:latin typeface="Marianne" panose="02000000000000000000" pitchFamily="2" charset="0"/>
            </a:endParaRPr>
          </a:p>
          <a:p>
            <a:pPr marL="11516" marR="95586" algn="just">
              <a:lnSpc>
                <a:spcPts val="1270"/>
              </a:lnSpc>
              <a:spcBef>
                <a:spcPts val="422"/>
              </a:spcBef>
            </a:pPr>
            <a:r>
              <a:rPr lang="fr-FR" sz="1000" i="1" dirty="0">
                <a:solidFill>
                  <a:schemeClr val="accent2">
                    <a:lumMod val="60000"/>
                    <a:lumOff val="40000"/>
                  </a:schemeClr>
                </a:solidFill>
                <a:latin typeface="Marianne" panose="02000000000000000000" pitchFamily="2" charset="0"/>
              </a:rPr>
              <a:t>Les régions possèdent d’importantes capacités d’action</a:t>
            </a:r>
          </a:p>
          <a:p>
            <a:pPr marL="109405" marR="4607" indent="-98465" algn="just">
              <a:lnSpc>
                <a:spcPct val="108300"/>
              </a:lnSpc>
              <a:spcBef>
                <a:spcPts val="236"/>
              </a:spcBef>
              <a:buClr>
                <a:schemeClr val="accent2">
                  <a:lumMod val="60000"/>
                  <a:lumOff val="40000"/>
                </a:schemeClr>
              </a:buClr>
              <a:buSzPct val="70000"/>
              <a:buFont typeface="Arial"/>
              <a:buChar char="●"/>
              <a:tabLst>
                <a:tab pos="109981" algn="l"/>
              </a:tabLst>
            </a:pPr>
            <a:r>
              <a:rPr lang="fr-FR" sz="1000" dirty="0">
                <a:latin typeface="Marianne" panose="02000000000000000000" pitchFamily="2" charset="0"/>
              </a:rPr>
              <a:t>Elles possèdent des compétences en particulier sur les lycées, ainsi que dans les domaines de l’économie, de la culture, du sport, du tourisme, de l’environnement et des transports.</a:t>
            </a:r>
          </a:p>
          <a:p>
            <a:pPr marL="109405" marR="4607" indent="-98465" algn="just">
              <a:lnSpc>
                <a:spcPct val="108300"/>
              </a:lnSpc>
              <a:spcBef>
                <a:spcPts val="258"/>
              </a:spcBef>
              <a:buClr>
                <a:schemeClr val="accent2">
                  <a:lumMod val="60000"/>
                  <a:lumOff val="40000"/>
                </a:schemeClr>
              </a:buClr>
              <a:buSzPct val="70000"/>
              <a:buFont typeface="Arial"/>
              <a:buChar char="●"/>
              <a:tabLst>
                <a:tab pos="109981" algn="l"/>
              </a:tabLst>
            </a:pPr>
            <a:r>
              <a:rPr lang="fr-FR" sz="1000" dirty="0">
                <a:latin typeface="Marianne" panose="02000000000000000000" pitchFamily="2" charset="0"/>
              </a:rPr>
              <a:t>Les conseils régionaux disposent d’une compétence générale en matière de sécurité et participent au dispositif d’alerte et d’intervention.</a:t>
            </a:r>
          </a:p>
          <a:p>
            <a:pPr marL="109405" marR="5182" indent="-98465" algn="just">
              <a:lnSpc>
                <a:spcPct val="108300"/>
              </a:lnSpc>
              <a:spcBef>
                <a:spcPts val="258"/>
              </a:spcBef>
              <a:buClr>
                <a:schemeClr val="accent2">
                  <a:lumMod val="60000"/>
                  <a:lumOff val="40000"/>
                </a:schemeClr>
              </a:buClr>
              <a:buSzPct val="70000"/>
              <a:buFont typeface="Arial"/>
              <a:buChar char="●"/>
              <a:tabLst>
                <a:tab pos="109981" algn="l"/>
              </a:tabLst>
            </a:pPr>
            <a:r>
              <a:rPr lang="fr-FR" sz="1000" dirty="0">
                <a:latin typeface="Marianne" panose="02000000000000000000" pitchFamily="2" charset="0"/>
              </a:rPr>
              <a:t>Elles sont chefs de file, vis-à-vis des autres collectivités, en matière de développement économique, de transports et d’aide aux entreprises.</a:t>
            </a:r>
          </a:p>
          <a:p>
            <a:pPr marL="109405" marR="4607" indent="-98465" algn="just">
              <a:lnSpc>
                <a:spcPct val="108300"/>
              </a:lnSpc>
              <a:spcBef>
                <a:spcPts val="258"/>
              </a:spcBef>
              <a:buClr>
                <a:schemeClr val="accent2">
                  <a:lumMod val="60000"/>
                  <a:lumOff val="40000"/>
                </a:schemeClr>
              </a:buClr>
              <a:buSzPct val="70000"/>
              <a:buFont typeface="Arial"/>
              <a:buChar char="●"/>
              <a:tabLst>
                <a:tab pos="109981" algn="l"/>
              </a:tabLst>
            </a:pPr>
            <a:r>
              <a:rPr lang="fr-FR" sz="1000" dirty="0">
                <a:latin typeface="Marianne" panose="02000000000000000000" pitchFamily="2" charset="0"/>
              </a:rPr>
              <a:t>Depuis 2014, une </a:t>
            </a:r>
            <a:r>
              <a:rPr lang="fr-FR" sz="1000" b="1" dirty="0">
                <a:latin typeface="Marianne" panose="02000000000000000000" pitchFamily="2" charset="0"/>
              </a:rPr>
              <a:t>conférence territoriale de l’action publique </a:t>
            </a:r>
            <a:r>
              <a:rPr lang="fr-FR" sz="1000" dirty="0">
                <a:latin typeface="Marianne" panose="02000000000000000000" pitchFamily="2" charset="0"/>
              </a:rPr>
              <a:t>a lieu chaque année. Présidée par le président du conseil régional, elle comprend les présidents des conseils départementaux de la région ainsi que les présidents ou représentants des établissements publics de coopération intercommunale (EPCI) implantés dans la région. Cette conférence vise à produire un « pacte de gouvernance territoriale » dont l’objet est de rationaliser, coordonner et ainsi améliorer l’exercice des compétences des collectivités territoriales.</a:t>
            </a:r>
          </a:p>
          <a:p>
            <a:pPr marL="109405" marR="4607" indent="-98465" algn="just">
              <a:lnSpc>
                <a:spcPct val="108300"/>
              </a:lnSpc>
              <a:spcBef>
                <a:spcPts val="258"/>
              </a:spcBef>
              <a:buClr>
                <a:schemeClr val="accent2">
                  <a:lumMod val="60000"/>
                  <a:lumOff val="40000"/>
                </a:schemeClr>
              </a:buClr>
              <a:buSzPct val="70000"/>
              <a:buFont typeface="Arial"/>
              <a:buChar char="●"/>
              <a:tabLst>
                <a:tab pos="109981" algn="l"/>
              </a:tabLst>
            </a:pPr>
            <a:r>
              <a:rPr lang="fr-FR" sz="1000" dirty="0">
                <a:latin typeface="Marianne" panose="02000000000000000000" pitchFamily="2" charset="0"/>
              </a:rPr>
              <a:t>Depuis 2015, le champ de compétence des régions s’est élargi : les compétences du département en matière de transports scolaires et interurbains, de collèges, de ports maritimes et intérieurs leur sont désormais attribuées.</a:t>
            </a:r>
          </a:p>
          <a:p>
            <a:pPr marL="109405" marR="4607" indent="-98465" algn="just">
              <a:lnSpc>
                <a:spcPct val="108300"/>
              </a:lnSpc>
              <a:spcBef>
                <a:spcPts val="254"/>
              </a:spcBef>
              <a:buClr>
                <a:schemeClr val="accent2">
                  <a:lumMod val="60000"/>
                  <a:lumOff val="40000"/>
                </a:schemeClr>
              </a:buClr>
              <a:buSzPct val="70000"/>
              <a:buFont typeface="Arial"/>
              <a:buChar char="●"/>
              <a:tabLst>
                <a:tab pos="109981" algn="l"/>
              </a:tabLst>
            </a:pPr>
            <a:r>
              <a:rPr lang="fr-FR" sz="1000" dirty="0">
                <a:latin typeface="Marianne" panose="02000000000000000000" pitchFamily="2" charset="0"/>
              </a:rPr>
              <a:t>Elles doivent rédiger un </a:t>
            </a:r>
            <a:r>
              <a:rPr lang="fr-FR" sz="1000" b="1" dirty="0">
                <a:latin typeface="Marianne" panose="02000000000000000000" pitchFamily="2" charset="0"/>
              </a:rPr>
              <a:t>schéma régional d’aménagement, de développement durable et d’égalité des territoires</a:t>
            </a:r>
            <a:r>
              <a:rPr lang="fr-FR" sz="1000" dirty="0">
                <a:latin typeface="Marianne" panose="02000000000000000000" pitchFamily="2" charset="0"/>
              </a:rPr>
              <a:t> dans lesquels figurent les orientations stratégiques.</a:t>
            </a:r>
          </a:p>
        </p:txBody>
      </p:sp>
      <p:sp>
        <p:nvSpPr>
          <p:cNvPr id="3" name="Espace réservé du numéro de diapositive 2">
            <a:extLst>
              <a:ext uri="{FF2B5EF4-FFF2-40B4-BE49-F238E27FC236}">
                <a16:creationId xmlns:a16="http://schemas.microsoft.com/office/drawing/2014/main" id="{3883FCF8-4B97-4AF0-A40D-ED3585878BAF}"/>
              </a:ext>
            </a:extLst>
          </p:cNvPr>
          <p:cNvSpPr>
            <a:spLocks noGrp="1"/>
          </p:cNvSpPr>
          <p:nvPr>
            <p:ph type="sldNum" sz="quarter" idx="12"/>
          </p:nvPr>
        </p:nvSpPr>
        <p:spPr/>
        <p:txBody>
          <a:bodyPr/>
          <a:lstStyle/>
          <a:p>
            <a:fld id="{733122C9-A0B9-462F-8757-0847AD287B63}" type="slidenum">
              <a:rPr lang="fr-FR" smtClean="0"/>
              <a:pPr/>
              <a:t>28</a:t>
            </a:fld>
            <a:endParaRPr lang="fr-FR" dirty="0"/>
          </a:p>
        </p:txBody>
      </p:sp>
    </p:spTree>
    <p:extLst>
      <p:ext uri="{BB962C8B-B14F-4D97-AF65-F5344CB8AC3E}">
        <p14:creationId xmlns:p14="http://schemas.microsoft.com/office/powerpoint/2010/main" val="3607681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2" name="Espace réservé de la date 1"/>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C13317-B0B1-46FA-A466-E82D58F304D2}" type="datetime1">
              <a:rPr kumimoji="0" lang="fr-FR" sz="750" b="1" i="0" u="none" strike="noStrike" kern="1200" cap="all" spc="0" normalizeH="0" baseline="0" noProof="0" smtClean="0">
                <a:ln>
                  <a:noFill/>
                </a:ln>
                <a:solidFill>
                  <a:srgbClr val="000000"/>
                </a:solidFill>
                <a:effectLst/>
                <a:uLnTx/>
                <a:uFillTx/>
                <a:latin typeface="Arial"/>
                <a:ea typeface="+mn-ea"/>
                <a:cs typeface="+mn-cs"/>
              </a:rPr>
              <a:t>13/04/2026</a:t>
            </a:fld>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3" name="Espace réservé du pied de page 2"/>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a:ln>
                  <a:noFill/>
                </a:ln>
                <a:solidFill>
                  <a:srgbClr val="000000"/>
                </a:solidFill>
                <a:effectLst/>
                <a:uLnTx/>
                <a:uFillTx/>
                <a:latin typeface="Arial"/>
                <a:ea typeface="+mn-ea"/>
                <a:cs typeface="+mn-cs"/>
              </a:rPr>
              <a:t>Secrétariat général de la défense et de la sécurité nationale</a:t>
            </a:r>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195A996B-38D6-4C5D-A627-2EEA5FF50C74}"/>
              </a:ext>
            </a:extLst>
          </p:cNvPr>
          <p:cNvSpPr/>
          <p:nvPr/>
        </p:nvSpPr>
        <p:spPr>
          <a:xfrm>
            <a:off x="-1" y="792295"/>
            <a:ext cx="3191551" cy="3997104"/>
          </a:xfrm>
          <a:prstGeom prst="rect">
            <a:avLst/>
          </a:prstGeom>
          <a:solidFill>
            <a:srgbClr val="050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5" name="Connecteur droit 14">
            <a:extLst>
              <a:ext uri="{FF2B5EF4-FFF2-40B4-BE49-F238E27FC236}">
                <a16:creationId xmlns:a16="http://schemas.microsoft.com/office/drawing/2014/main" id="{A232E365-5A5A-4220-979F-B69BCF643FDA}"/>
              </a:ext>
            </a:extLst>
          </p:cNvPr>
          <p:cNvCxnSpPr/>
          <p:nvPr/>
        </p:nvCxnSpPr>
        <p:spPr>
          <a:xfrm>
            <a:off x="3191550" y="792295"/>
            <a:ext cx="0" cy="40053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FBB0CFBA-FE8E-48A3-A910-5B2C10597AF1}"/>
              </a:ext>
            </a:extLst>
          </p:cNvPr>
          <p:cNvSpPr txBox="1"/>
          <p:nvPr/>
        </p:nvSpPr>
        <p:spPr>
          <a:xfrm>
            <a:off x="323850" y="2790847"/>
            <a:ext cx="2749095" cy="19389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Marianne ExtraBold" panose="02000000000000000000" pitchFamily="2" charset="0"/>
                <a:ea typeface="+mn-ea"/>
                <a:cs typeface="+mn-cs"/>
              </a:rPr>
              <a:t>Partie 3 : la connaissance des risques et la continuité d’activité</a:t>
            </a:r>
          </a:p>
        </p:txBody>
      </p:sp>
      <p:pic>
        <p:nvPicPr>
          <p:cNvPr id="9" name="Image 8">
            <a:extLst>
              <a:ext uri="{FF2B5EF4-FFF2-40B4-BE49-F238E27FC236}">
                <a16:creationId xmlns:a16="http://schemas.microsoft.com/office/drawing/2014/main" id="{A84C6B4D-B700-48D6-A5CD-07C9EB835AB3}"/>
              </a:ext>
            </a:extLst>
          </p:cNvPr>
          <p:cNvPicPr>
            <a:picLocks noChangeAspect="1"/>
          </p:cNvPicPr>
          <p:nvPr/>
        </p:nvPicPr>
        <p:blipFill>
          <a:blip r:embed="rId2"/>
          <a:stretch>
            <a:fillRect/>
          </a:stretch>
        </p:blipFill>
        <p:spPr>
          <a:xfrm>
            <a:off x="4197337" y="852055"/>
            <a:ext cx="3452811" cy="3897490"/>
          </a:xfrm>
          <a:prstGeom prst="rect">
            <a:avLst/>
          </a:prstGeom>
        </p:spPr>
      </p:pic>
    </p:spTree>
    <p:extLst>
      <p:ext uri="{BB962C8B-B14F-4D97-AF65-F5344CB8AC3E}">
        <p14:creationId xmlns:p14="http://schemas.microsoft.com/office/powerpoint/2010/main" val="1408879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2" name="Espace réservé de la date 1"/>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4D3C1C-C86A-4236-ABB1-F9B6E6C9C536}" type="datetime1">
              <a:rPr kumimoji="0" lang="fr-FR" sz="750" b="1" i="0" u="none" strike="noStrike" kern="1200" cap="all" spc="0" normalizeH="0" baseline="0" noProof="0" smtClean="0">
                <a:ln>
                  <a:noFill/>
                </a:ln>
                <a:solidFill>
                  <a:srgbClr val="000000"/>
                </a:solidFill>
                <a:effectLst/>
                <a:uLnTx/>
                <a:uFillTx/>
                <a:latin typeface="Arial"/>
                <a:ea typeface="+mn-ea"/>
                <a:cs typeface="+mn-cs"/>
              </a:rPr>
              <a:t>13/04/2026</a:t>
            </a:fld>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3" name="Espace réservé du pied de page 2"/>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a:ln>
                  <a:noFill/>
                </a:ln>
                <a:solidFill>
                  <a:srgbClr val="000000"/>
                </a:solidFill>
                <a:effectLst/>
                <a:uLnTx/>
                <a:uFillTx/>
                <a:latin typeface="Arial"/>
                <a:ea typeface="+mn-ea"/>
                <a:cs typeface="+mn-cs"/>
              </a:rPr>
              <a:t>Secrétariat général de la défense et de la sécurité nationale</a:t>
            </a:r>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195A996B-38D6-4C5D-A627-2EEA5FF50C74}"/>
              </a:ext>
            </a:extLst>
          </p:cNvPr>
          <p:cNvSpPr/>
          <p:nvPr/>
        </p:nvSpPr>
        <p:spPr>
          <a:xfrm>
            <a:off x="-1" y="792295"/>
            <a:ext cx="3191551" cy="3997104"/>
          </a:xfrm>
          <a:prstGeom prst="rect">
            <a:avLst/>
          </a:prstGeom>
          <a:solidFill>
            <a:srgbClr val="050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5" name="Connecteur droit 14">
            <a:extLst>
              <a:ext uri="{FF2B5EF4-FFF2-40B4-BE49-F238E27FC236}">
                <a16:creationId xmlns:a16="http://schemas.microsoft.com/office/drawing/2014/main" id="{A232E365-5A5A-4220-979F-B69BCF643FDA}"/>
              </a:ext>
            </a:extLst>
          </p:cNvPr>
          <p:cNvCxnSpPr/>
          <p:nvPr/>
        </p:nvCxnSpPr>
        <p:spPr>
          <a:xfrm>
            <a:off x="3191550" y="792295"/>
            <a:ext cx="0" cy="40053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FBB0CFBA-FE8E-48A3-A910-5B2C10597AF1}"/>
              </a:ext>
            </a:extLst>
          </p:cNvPr>
          <p:cNvSpPr txBox="1"/>
          <p:nvPr/>
        </p:nvSpPr>
        <p:spPr>
          <a:xfrm>
            <a:off x="323850" y="2790847"/>
            <a:ext cx="2749095"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Marianne ExtraBold" panose="02000000000000000000" pitchFamily="2" charset="0"/>
                <a:ea typeface="+mn-ea"/>
                <a:cs typeface="+mn-cs"/>
              </a:rPr>
              <a:t>Introduction :</a:t>
            </a:r>
          </a:p>
          <a:p>
            <a:pPr marL="0" marR="0" lvl="0" indent="0" algn="r" defTabSz="914400" rtl="0" eaLnBrk="1" fontAlgn="auto" latinLnBrk="0" hangingPunct="1">
              <a:lnSpc>
                <a:spcPct val="100000"/>
              </a:lnSpc>
              <a:spcBef>
                <a:spcPts val="0"/>
              </a:spcBef>
              <a:spcAft>
                <a:spcPts val="0"/>
              </a:spcAft>
              <a:buClrTx/>
              <a:buSzTx/>
              <a:buFontTx/>
              <a:buNone/>
              <a:tabLst/>
              <a:defRPr/>
            </a:pPr>
            <a:r>
              <a:rPr lang="fr-FR" sz="2400" dirty="0">
                <a:solidFill>
                  <a:srgbClr val="FFFFFF"/>
                </a:solidFill>
                <a:latin typeface="Marianne ExtraBold" panose="02000000000000000000" pitchFamily="2" charset="0"/>
              </a:rPr>
              <a:t>définition de la résilience et situation</a:t>
            </a:r>
            <a:endParaRPr kumimoji="0" lang="fr-FR" sz="2400" b="0" i="0" u="none" strike="noStrike" kern="1200" cap="none" spc="0" normalizeH="0" baseline="0" noProof="0" dirty="0">
              <a:ln>
                <a:noFill/>
              </a:ln>
              <a:solidFill>
                <a:srgbClr val="FFFFFF"/>
              </a:solidFill>
              <a:effectLst/>
              <a:uLnTx/>
              <a:uFillTx/>
              <a:latin typeface="Marianne ExtraBold" panose="02000000000000000000" pitchFamily="2" charset="0"/>
              <a:ea typeface="+mn-ea"/>
              <a:cs typeface="+mn-cs"/>
            </a:endParaRPr>
          </a:p>
        </p:txBody>
      </p:sp>
      <p:pic>
        <p:nvPicPr>
          <p:cNvPr id="9" name="Image 8">
            <a:extLst>
              <a:ext uri="{FF2B5EF4-FFF2-40B4-BE49-F238E27FC236}">
                <a16:creationId xmlns:a16="http://schemas.microsoft.com/office/drawing/2014/main" id="{3E5B3843-2B60-4AF7-9DDD-EA3AEBFB4D71}"/>
              </a:ext>
            </a:extLst>
          </p:cNvPr>
          <p:cNvPicPr>
            <a:picLocks noChangeAspect="1"/>
          </p:cNvPicPr>
          <p:nvPr/>
        </p:nvPicPr>
        <p:blipFill>
          <a:blip r:embed="rId2"/>
          <a:stretch>
            <a:fillRect/>
          </a:stretch>
        </p:blipFill>
        <p:spPr>
          <a:xfrm>
            <a:off x="4197337" y="852055"/>
            <a:ext cx="3452811" cy="3897490"/>
          </a:xfrm>
          <a:prstGeom prst="rect">
            <a:avLst/>
          </a:prstGeom>
        </p:spPr>
      </p:pic>
    </p:spTree>
    <p:extLst>
      <p:ext uri="{BB962C8B-B14F-4D97-AF65-F5344CB8AC3E}">
        <p14:creationId xmlns:p14="http://schemas.microsoft.com/office/powerpoint/2010/main" val="4085877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FFC6A32C-2857-4AB8-B94F-24C38C2D8E3C}"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6871209" cy="242951"/>
          </a:xfrm>
        </p:spPr>
        <p:txBody>
          <a:bodyPr/>
          <a:lstStyle/>
          <a:p>
            <a:r>
              <a:rPr lang="fr-FR" dirty="0">
                <a:latin typeface="Marianne ExtraBold" panose="02000000000000000000" pitchFamily="2" charset="0"/>
              </a:rPr>
              <a:t>Continuité d’activité : de quoi s’agit-il ? </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Concept de continuité d’activité</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7" name="ZoneTexte 6">
            <a:extLst>
              <a:ext uri="{FF2B5EF4-FFF2-40B4-BE49-F238E27FC236}">
                <a16:creationId xmlns:a16="http://schemas.microsoft.com/office/drawing/2014/main" id="{BF3411A0-D3AE-4252-BBDF-6509E85AEB0F}"/>
              </a:ext>
            </a:extLst>
          </p:cNvPr>
          <p:cNvSpPr txBox="1"/>
          <p:nvPr/>
        </p:nvSpPr>
        <p:spPr>
          <a:xfrm>
            <a:off x="323850" y="1419538"/>
            <a:ext cx="8424863" cy="2952988"/>
          </a:xfrm>
          <a:prstGeom prst="rect">
            <a:avLst/>
          </a:prstGeom>
          <a:noFill/>
        </p:spPr>
        <p:txBody>
          <a:bodyPr wrap="square" rtlCol="0">
            <a:spAutoFit/>
          </a:bodyPr>
          <a:lstStyle/>
          <a:p>
            <a:pPr lvl="0">
              <a:spcAft>
                <a:spcPts val="600"/>
              </a:spcAft>
              <a:defRPr/>
            </a:pPr>
            <a:r>
              <a:rPr lang="fr-FR" sz="1200" i="1" dirty="0">
                <a:solidFill>
                  <a:srgbClr val="000000"/>
                </a:solidFill>
                <a:latin typeface="Marianne"/>
                <a:ea typeface="Calibri" panose="020F0502020204030204" pitchFamily="34" charset="0"/>
                <a:cs typeface="Arial" panose="020B0604020202020204" pitchFamily="34" charset="0"/>
              </a:rPr>
              <a:t>« </a:t>
            </a:r>
            <a:r>
              <a:rPr lang="fr-FR" sz="1200" i="1" dirty="0">
                <a:latin typeface="Marianne" panose="02000000000000000000" pitchFamily="2" charset="0"/>
              </a:rPr>
              <a:t>Capacité d’un organisme à </a:t>
            </a:r>
            <a:r>
              <a:rPr lang="fr-FR" sz="1200" b="1" i="1" dirty="0">
                <a:solidFill>
                  <a:schemeClr val="accent2">
                    <a:lumMod val="60000"/>
                    <a:lumOff val="40000"/>
                  </a:schemeClr>
                </a:solidFill>
                <a:latin typeface="Marianne" panose="02000000000000000000" pitchFamily="2" charset="0"/>
              </a:rPr>
              <a:t>poursuivre</a:t>
            </a:r>
            <a:r>
              <a:rPr lang="fr-FR" sz="1200" i="1" dirty="0">
                <a:latin typeface="Marianne" panose="02000000000000000000" pitchFamily="2" charset="0"/>
              </a:rPr>
              <a:t> la </a:t>
            </a:r>
            <a:r>
              <a:rPr lang="fr-FR" sz="1200" b="1" i="1" dirty="0">
                <a:solidFill>
                  <a:schemeClr val="accent2">
                    <a:lumMod val="60000"/>
                    <a:lumOff val="40000"/>
                  </a:schemeClr>
                </a:solidFill>
                <a:latin typeface="Marianne" panose="02000000000000000000" pitchFamily="2" charset="0"/>
              </a:rPr>
              <a:t>livraison de produits </a:t>
            </a:r>
            <a:r>
              <a:rPr lang="fr-FR" sz="1200" i="1" dirty="0">
                <a:latin typeface="Marianne" panose="02000000000000000000" pitchFamily="2" charset="0"/>
              </a:rPr>
              <a:t>et la </a:t>
            </a:r>
            <a:r>
              <a:rPr lang="fr-FR" sz="1200" b="1" i="1" dirty="0">
                <a:solidFill>
                  <a:schemeClr val="accent2">
                    <a:lumMod val="60000"/>
                    <a:lumOff val="40000"/>
                  </a:schemeClr>
                </a:solidFill>
                <a:latin typeface="Marianne" panose="02000000000000000000" pitchFamily="2" charset="0"/>
              </a:rPr>
              <a:t>fourniture de services </a:t>
            </a:r>
            <a:r>
              <a:rPr lang="fr-FR" sz="1200" i="1" dirty="0">
                <a:latin typeface="Marianne" panose="02000000000000000000" pitchFamily="2" charset="0"/>
              </a:rPr>
              <a:t>dans des </a:t>
            </a:r>
            <a:r>
              <a:rPr lang="fr-FR" sz="1200" b="1" i="1" dirty="0">
                <a:solidFill>
                  <a:schemeClr val="accent2">
                    <a:lumMod val="60000"/>
                    <a:lumOff val="40000"/>
                  </a:schemeClr>
                </a:solidFill>
                <a:latin typeface="Marianne" panose="02000000000000000000" pitchFamily="2" charset="0"/>
              </a:rPr>
              <a:t>délais acceptables </a:t>
            </a:r>
            <a:r>
              <a:rPr lang="fr-FR" sz="1200" i="1" dirty="0">
                <a:latin typeface="Marianne" panose="02000000000000000000" pitchFamily="2" charset="0"/>
              </a:rPr>
              <a:t>… </a:t>
            </a:r>
            <a:r>
              <a:rPr lang="fr-FR" sz="1200" b="1" i="1" dirty="0">
                <a:solidFill>
                  <a:schemeClr val="accent2">
                    <a:lumMod val="60000"/>
                    <a:lumOff val="40000"/>
                  </a:schemeClr>
                </a:solidFill>
                <a:latin typeface="Marianne" panose="02000000000000000000" pitchFamily="2" charset="0"/>
              </a:rPr>
              <a:t>durant une perturbation</a:t>
            </a:r>
            <a:r>
              <a:rPr lang="fr-FR" sz="1200" i="1" dirty="0">
                <a:latin typeface="Marianne" panose="02000000000000000000" pitchFamily="2" charset="0"/>
              </a:rPr>
              <a:t>.</a:t>
            </a:r>
            <a:r>
              <a:rPr lang="fr-FR" sz="1200" dirty="0">
                <a:latin typeface="Marianne" panose="02000000000000000000" pitchFamily="2" charset="0"/>
              </a:rPr>
              <a:t> »</a:t>
            </a:r>
          </a:p>
          <a:p>
            <a:pPr lvl="0">
              <a:spcAft>
                <a:spcPts val="600"/>
              </a:spcAft>
              <a:defRPr/>
            </a:pPr>
            <a:r>
              <a:rPr lang="fr-FR" sz="1000" i="1" dirty="0">
                <a:latin typeface="Marianne" panose="02000000000000000000" pitchFamily="2" charset="0"/>
              </a:rPr>
              <a:t>Définition de la norme ISO 22300</a:t>
            </a:r>
          </a:p>
          <a:p>
            <a:pPr marR="4607">
              <a:lnSpc>
                <a:spcPct val="108300"/>
              </a:lnSpc>
              <a:spcBef>
                <a:spcPts val="258"/>
              </a:spcBef>
            </a:pPr>
            <a:endParaRPr lang="fr-FR" sz="1200" b="1" dirty="0">
              <a:solidFill>
                <a:schemeClr val="accent2">
                  <a:lumMod val="60000"/>
                  <a:lumOff val="40000"/>
                </a:schemeClr>
              </a:solidFill>
              <a:latin typeface="Marianne" panose="02000000000000000000" pitchFamily="2" charset="0"/>
            </a:endParaRPr>
          </a:p>
          <a:p>
            <a:pPr marL="288000" lvl="0" indent="-288000">
              <a:spcAft>
                <a:spcPts val="12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ea typeface="Calibri" panose="020F0502020204030204" pitchFamily="34" charset="0"/>
                <a:cs typeface="Times New Roman" panose="02020603050405020304" pitchFamily="18" charset="0"/>
              </a:rPr>
              <a:t>Association étroite entre les notions de </a:t>
            </a:r>
            <a:r>
              <a:rPr lang="fr-FR" sz="1200" b="1" dirty="0">
                <a:solidFill>
                  <a:schemeClr val="accent2">
                    <a:lumMod val="60000"/>
                    <a:lumOff val="40000"/>
                  </a:schemeClr>
                </a:solidFill>
                <a:latin typeface="Marianne"/>
                <a:ea typeface="Calibri" panose="020F0502020204030204" pitchFamily="34" charset="0"/>
                <a:cs typeface="Times New Roman" panose="02020603050405020304" pitchFamily="18" charset="0"/>
              </a:rPr>
              <a:t>continuité d’activité </a:t>
            </a:r>
            <a:r>
              <a:rPr lang="fr-FR" sz="1200" dirty="0">
                <a:solidFill>
                  <a:srgbClr val="000000"/>
                </a:solidFill>
                <a:latin typeface="Marianne"/>
                <a:ea typeface="Calibri" panose="020F0502020204030204" pitchFamily="34" charset="0"/>
                <a:cs typeface="Times New Roman" panose="02020603050405020304" pitchFamily="18" charset="0"/>
              </a:rPr>
              <a:t>et de </a:t>
            </a:r>
            <a:r>
              <a:rPr lang="fr-FR" sz="1200" b="1" dirty="0">
                <a:solidFill>
                  <a:schemeClr val="accent2">
                    <a:lumMod val="60000"/>
                    <a:lumOff val="40000"/>
                  </a:schemeClr>
                </a:solidFill>
                <a:latin typeface="Marianne"/>
                <a:ea typeface="Calibri" panose="020F0502020204030204" pitchFamily="34" charset="0"/>
                <a:cs typeface="Times New Roman" panose="02020603050405020304" pitchFamily="18" charset="0"/>
              </a:rPr>
              <a:t>résilience</a:t>
            </a:r>
          </a:p>
          <a:p>
            <a:pPr marL="288000" lvl="0" indent="-288000">
              <a:spcAft>
                <a:spcPts val="12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La continuité d’activité doit être abordée comme une </a:t>
            </a:r>
            <a:r>
              <a:rPr lang="fr-FR" sz="1200" b="1" dirty="0">
                <a:solidFill>
                  <a:schemeClr val="accent2">
                    <a:lumMod val="60000"/>
                    <a:lumOff val="40000"/>
                  </a:schemeClr>
                </a:solidFill>
                <a:latin typeface="Marianne"/>
              </a:rPr>
              <a:t>démarche globale </a:t>
            </a:r>
            <a:r>
              <a:rPr lang="fr-FR" sz="1200" dirty="0">
                <a:solidFill>
                  <a:srgbClr val="000000"/>
                </a:solidFill>
                <a:latin typeface="Marianne"/>
              </a:rPr>
              <a:t>visant à </a:t>
            </a:r>
            <a:r>
              <a:rPr lang="fr-FR" sz="1200" b="1" dirty="0">
                <a:solidFill>
                  <a:schemeClr val="accent2">
                    <a:lumMod val="60000"/>
                    <a:lumOff val="40000"/>
                  </a:schemeClr>
                </a:solidFill>
                <a:latin typeface="Marianne"/>
              </a:rPr>
              <a:t>construire</a:t>
            </a:r>
            <a:r>
              <a:rPr lang="fr-FR" sz="1200" dirty="0">
                <a:solidFill>
                  <a:srgbClr val="E1000F"/>
                </a:solidFill>
                <a:latin typeface="Marianne"/>
              </a:rPr>
              <a:t> </a:t>
            </a:r>
            <a:r>
              <a:rPr lang="fr-FR" sz="1200" dirty="0">
                <a:solidFill>
                  <a:srgbClr val="000000"/>
                </a:solidFill>
                <a:latin typeface="Marianne"/>
              </a:rPr>
              <a:t>ou à</a:t>
            </a:r>
            <a:r>
              <a:rPr lang="fr-FR" sz="1200" dirty="0">
                <a:solidFill>
                  <a:srgbClr val="E1000F"/>
                </a:solidFill>
                <a:latin typeface="Marianne"/>
              </a:rPr>
              <a:t> </a:t>
            </a:r>
            <a:r>
              <a:rPr lang="fr-FR" sz="1200" b="1" dirty="0">
                <a:solidFill>
                  <a:schemeClr val="accent2">
                    <a:lumMod val="60000"/>
                    <a:lumOff val="40000"/>
                  </a:schemeClr>
                </a:solidFill>
                <a:latin typeface="Marianne"/>
              </a:rPr>
              <a:t>renforcer la résilience </a:t>
            </a:r>
            <a:r>
              <a:rPr lang="fr-FR" sz="1200" dirty="0">
                <a:solidFill>
                  <a:srgbClr val="000000"/>
                </a:solidFill>
                <a:latin typeface="Marianne"/>
              </a:rPr>
              <a:t>d’un organisme</a:t>
            </a:r>
          </a:p>
          <a:p>
            <a:pPr marL="288000" lvl="0" indent="-288000">
              <a:spcAft>
                <a:spcPts val="12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ea typeface="Calibri" panose="020F0502020204030204" pitchFamily="34" charset="0"/>
                <a:cs typeface="Times New Roman" panose="02020603050405020304" pitchFamily="18" charset="0"/>
              </a:rPr>
              <a:t>La continuité d’activité ne doit pas être réduite aux seuls plans de continuité d’activité (PCA) ni à la seule gestion de crise</a:t>
            </a:r>
          </a:p>
          <a:p>
            <a:pPr marL="288000" lvl="0" indent="-288000">
              <a:spcAft>
                <a:spcPts val="12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ea typeface="Calibri" panose="020F0502020204030204" pitchFamily="34" charset="0"/>
                <a:cs typeface="Times New Roman" panose="02020603050405020304" pitchFamily="18" charset="0"/>
              </a:rPr>
              <a:t>Le SGDSN a produit un </a:t>
            </a:r>
            <a:r>
              <a:rPr lang="fr-FR" sz="1200" b="1" dirty="0">
                <a:solidFill>
                  <a:schemeClr val="accent2">
                    <a:lumMod val="60000"/>
                    <a:lumOff val="40000"/>
                  </a:schemeClr>
                </a:solidFill>
                <a:latin typeface="Marianne"/>
              </a:rPr>
              <a:t>guide en ligne </a:t>
            </a:r>
            <a:r>
              <a:rPr lang="fr-FR" sz="1200" dirty="0">
                <a:solidFill>
                  <a:srgbClr val="000000"/>
                </a:solidFill>
                <a:latin typeface="Marianne"/>
                <a:ea typeface="Calibri" panose="020F0502020204030204" pitchFamily="34" charset="0"/>
                <a:cs typeface="Times New Roman" panose="02020603050405020304" pitchFamily="18" charset="0"/>
              </a:rPr>
              <a:t>: </a:t>
            </a:r>
            <a:r>
              <a:rPr lang="fr-FR" sz="1200" dirty="0">
                <a:solidFill>
                  <a:srgbClr val="000000"/>
                </a:solidFill>
                <a:latin typeface="Marianne"/>
                <a:cs typeface="Times New Roman" panose="02020603050405020304" pitchFamily="18" charset="0"/>
                <a:hlinkClick r:id="rId2">
                  <a:extLst>
                    <a:ext uri="{A12FA001-AC4F-418D-AE19-62706E023703}">
                      <ahyp:hlinkClr xmlns:ahyp="http://schemas.microsoft.com/office/drawing/2018/hyperlinkcolor" val="tx"/>
                    </a:ext>
                  </a:extLst>
                </a:hlinkClick>
              </a:rPr>
              <a:t>https://guide-continuite-activite.sgdsn.gouv.fr/</a:t>
            </a:r>
            <a:r>
              <a:rPr lang="fr-FR" sz="1200" dirty="0">
                <a:solidFill>
                  <a:srgbClr val="000000"/>
                </a:solidFill>
                <a:latin typeface="Marianne"/>
                <a:cs typeface="Times New Roman" panose="02020603050405020304" pitchFamily="18" charset="0"/>
              </a:rPr>
              <a:t> </a:t>
            </a:r>
          </a:p>
          <a:p>
            <a:pPr marR="4607">
              <a:lnSpc>
                <a:spcPct val="108300"/>
              </a:lnSpc>
              <a:spcBef>
                <a:spcPts val="258"/>
              </a:spcBef>
            </a:pPr>
            <a:endParaRPr lang="fr-FR" sz="1200" b="1" dirty="0">
              <a:solidFill>
                <a:schemeClr val="accent2">
                  <a:lumMod val="60000"/>
                  <a:lumOff val="40000"/>
                </a:schemeClr>
              </a:solidFill>
              <a:latin typeface="Marianne" panose="02000000000000000000" pitchFamily="2" charset="0"/>
            </a:endParaRPr>
          </a:p>
        </p:txBody>
      </p:sp>
      <p:sp>
        <p:nvSpPr>
          <p:cNvPr id="2" name="Espace réservé du numéro de diapositive 1">
            <a:extLst>
              <a:ext uri="{FF2B5EF4-FFF2-40B4-BE49-F238E27FC236}">
                <a16:creationId xmlns:a16="http://schemas.microsoft.com/office/drawing/2014/main" id="{3AE6130F-1852-457D-9905-891FDC26FFFA}"/>
              </a:ext>
            </a:extLst>
          </p:cNvPr>
          <p:cNvSpPr>
            <a:spLocks noGrp="1"/>
          </p:cNvSpPr>
          <p:nvPr>
            <p:ph type="sldNum" sz="quarter" idx="12"/>
          </p:nvPr>
        </p:nvSpPr>
        <p:spPr/>
        <p:txBody>
          <a:bodyPr/>
          <a:lstStyle/>
          <a:p>
            <a:fld id="{733122C9-A0B9-462F-8757-0847AD287B63}" type="slidenum">
              <a:rPr lang="fr-FR" smtClean="0"/>
              <a:pPr/>
              <a:t>30</a:t>
            </a:fld>
            <a:endParaRPr lang="fr-FR" dirty="0"/>
          </a:p>
        </p:txBody>
      </p:sp>
    </p:spTree>
    <p:extLst>
      <p:ext uri="{BB962C8B-B14F-4D97-AF65-F5344CB8AC3E}">
        <p14:creationId xmlns:p14="http://schemas.microsoft.com/office/powerpoint/2010/main" val="3935025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21AE428B-47D0-4F75-B9DC-B4A8934E0106}"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6871209" cy="242951"/>
          </a:xfrm>
        </p:spPr>
        <p:txBody>
          <a:bodyPr/>
          <a:lstStyle/>
          <a:p>
            <a:r>
              <a:rPr lang="fr-FR" dirty="0">
                <a:latin typeface="Marianne ExtraBold" panose="02000000000000000000" pitchFamily="2" charset="0"/>
              </a:rPr>
              <a:t>Continuité d’activité : de quoi s’agit-il ? </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Concept de continuité d’activité</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pic>
        <p:nvPicPr>
          <p:cNvPr id="2" name="Image 1">
            <a:extLst>
              <a:ext uri="{FF2B5EF4-FFF2-40B4-BE49-F238E27FC236}">
                <a16:creationId xmlns:a16="http://schemas.microsoft.com/office/drawing/2014/main" id="{751D9760-88DD-4687-8E93-B907BF935EB7}"/>
              </a:ext>
            </a:extLst>
          </p:cNvPr>
          <p:cNvPicPr>
            <a:picLocks noChangeAspect="1"/>
          </p:cNvPicPr>
          <p:nvPr/>
        </p:nvPicPr>
        <p:blipFill>
          <a:blip r:embed="rId2"/>
          <a:stretch>
            <a:fillRect/>
          </a:stretch>
        </p:blipFill>
        <p:spPr>
          <a:xfrm>
            <a:off x="691796" y="1346398"/>
            <a:ext cx="7688969" cy="3333214"/>
          </a:xfrm>
          <a:prstGeom prst="rect">
            <a:avLst/>
          </a:prstGeom>
        </p:spPr>
      </p:pic>
      <p:sp>
        <p:nvSpPr>
          <p:cNvPr id="3" name="Espace réservé du numéro de diapositive 2">
            <a:extLst>
              <a:ext uri="{FF2B5EF4-FFF2-40B4-BE49-F238E27FC236}">
                <a16:creationId xmlns:a16="http://schemas.microsoft.com/office/drawing/2014/main" id="{B6EE6EBD-350D-414F-B3C6-AE746D781693}"/>
              </a:ext>
            </a:extLst>
          </p:cNvPr>
          <p:cNvSpPr>
            <a:spLocks noGrp="1"/>
          </p:cNvSpPr>
          <p:nvPr>
            <p:ph type="sldNum" sz="quarter" idx="12"/>
          </p:nvPr>
        </p:nvSpPr>
        <p:spPr/>
        <p:txBody>
          <a:bodyPr/>
          <a:lstStyle/>
          <a:p>
            <a:fld id="{733122C9-A0B9-462F-8757-0847AD287B63}" type="slidenum">
              <a:rPr lang="fr-FR" smtClean="0"/>
              <a:pPr/>
              <a:t>31</a:t>
            </a:fld>
            <a:endParaRPr lang="fr-FR" dirty="0"/>
          </a:p>
        </p:txBody>
      </p:sp>
    </p:spTree>
    <p:extLst>
      <p:ext uri="{BB962C8B-B14F-4D97-AF65-F5344CB8AC3E}">
        <p14:creationId xmlns:p14="http://schemas.microsoft.com/office/powerpoint/2010/main" val="4112456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5EF7ED09-E72F-49D8-877C-D917A74D1B85}" type="datetime1">
              <a:rPr lang="fr-FR" cap="all" smtClean="0"/>
              <a:t>13/04/2026</a:t>
            </a:fld>
            <a:endParaRPr lang="fr-FR" cap="all" dirty="0"/>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Le plan de de continuité d’activité</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7" name="ZoneTexte 6">
            <a:extLst>
              <a:ext uri="{FF2B5EF4-FFF2-40B4-BE49-F238E27FC236}">
                <a16:creationId xmlns:a16="http://schemas.microsoft.com/office/drawing/2014/main" id="{8D1BFFB3-4A29-4DCA-95FC-35CB3857441E}"/>
              </a:ext>
            </a:extLst>
          </p:cNvPr>
          <p:cNvSpPr txBox="1"/>
          <p:nvPr/>
        </p:nvSpPr>
        <p:spPr>
          <a:xfrm>
            <a:off x="323849" y="1185363"/>
            <a:ext cx="8424863" cy="3508653"/>
          </a:xfrm>
          <a:prstGeom prst="rect">
            <a:avLst/>
          </a:prstGeom>
          <a:noFill/>
        </p:spPr>
        <p:txBody>
          <a:bodyPr wrap="square" rtlCol="0">
            <a:spAutoFit/>
          </a:bodyPr>
          <a:lstStyle/>
          <a:p>
            <a:pPr lvl="0">
              <a:spcAft>
                <a:spcPts val="600"/>
              </a:spcAft>
              <a:defRPr/>
            </a:pPr>
            <a:r>
              <a:rPr lang="fr-FR" sz="1200" dirty="0">
                <a:solidFill>
                  <a:srgbClr val="000000"/>
                </a:solidFill>
                <a:latin typeface="Marianne"/>
                <a:cs typeface="Arial" panose="020B0604020202020204" pitchFamily="34" charset="0"/>
              </a:rPr>
              <a:t>« </a:t>
            </a:r>
            <a:r>
              <a:rPr lang="fr-FR" sz="1200" i="1" dirty="0">
                <a:solidFill>
                  <a:schemeClr val="accent2">
                    <a:lumMod val="60000"/>
                    <a:lumOff val="40000"/>
                  </a:schemeClr>
                </a:solidFill>
                <a:latin typeface="Marianne"/>
                <a:cs typeface="Arial" panose="020B0604020202020204" pitchFamily="34" charset="0"/>
              </a:rPr>
              <a:t>Informations documentées </a:t>
            </a:r>
            <a:r>
              <a:rPr lang="fr-FR" sz="1200" i="1" dirty="0">
                <a:solidFill>
                  <a:srgbClr val="000000"/>
                </a:solidFill>
                <a:latin typeface="Marianne"/>
                <a:cs typeface="Arial" panose="020B0604020202020204" pitchFamily="34" charset="0"/>
              </a:rPr>
              <a:t>servant de </a:t>
            </a:r>
            <a:r>
              <a:rPr lang="fr-FR" sz="1200" i="1" dirty="0">
                <a:solidFill>
                  <a:schemeClr val="accent2">
                    <a:lumMod val="60000"/>
                    <a:lumOff val="40000"/>
                  </a:schemeClr>
                </a:solidFill>
                <a:latin typeface="Marianne"/>
                <a:cs typeface="Arial" panose="020B0604020202020204" pitchFamily="34" charset="0"/>
              </a:rPr>
              <a:t>guide</a:t>
            </a:r>
            <a:r>
              <a:rPr lang="fr-FR" sz="1200" i="1" dirty="0">
                <a:solidFill>
                  <a:srgbClr val="000000"/>
                </a:solidFill>
                <a:latin typeface="Marianne"/>
                <a:cs typeface="Arial" panose="020B0604020202020204" pitchFamily="34" charset="0"/>
              </a:rPr>
              <a:t> à l’organisme pour </a:t>
            </a:r>
            <a:r>
              <a:rPr lang="fr-FR" sz="1200" i="1" dirty="0">
                <a:solidFill>
                  <a:schemeClr val="accent2">
                    <a:lumMod val="60000"/>
                    <a:lumOff val="40000"/>
                  </a:schemeClr>
                </a:solidFill>
                <a:latin typeface="Marianne"/>
                <a:cs typeface="Arial" panose="020B0604020202020204" pitchFamily="34" charset="0"/>
              </a:rPr>
              <a:t>répondre</a:t>
            </a:r>
            <a:r>
              <a:rPr lang="fr-FR" sz="1200" i="1" dirty="0">
                <a:solidFill>
                  <a:srgbClr val="000000"/>
                </a:solidFill>
                <a:latin typeface="Marianne"/>
                <a:cs typeface="Arial" panose="020B0604020202020204" pitchFamily="34" charset="0"/>
              </a:rPr>
              <a:t> à une perturbation et </a:t>
            </a:r>
            <a:r>
              <a:rPr lang="fr-FR" sz="1200" i="1" dirty="0">
                <a:solidFill>
                  <a:schemeClr val="accent2">
                    <a:lumMod val="60000"/>
                    <a:lumOff val="40000"/>
                  </a:schemeClr>
                </a:solidFill>
                <a:latin typeface="Marianne"/>
                <a:cs typeface="Arial" panose="020B0604020202020204" pitchFamily="34" charset="0"/>
              </a:rPr>
              <a:t>reprendre</a:t>
            </a:r>
            <a:r>
              <a:rPr lang="fr-FR" sz="1200" i="1" dirty="0">
                <a:solidFill>
                  <a:srgbClr val="000000"/>
                </a:solidFill>
                <a:latin typeface="Marianne"/>
                <a:cs typeface="Arial" panose="020B0604020202020204" pitchFamily="34" charset="0"/>
              </a:rPr>
              <a:t> la fourniture des produits et services en cohérence avec ses besoins de continuité.</a:t>
            </a:r>
            <a:r>
              <a:rPr lang="fr-FR" sz="1200" dirty="0">
                <a:solidFill>
                  <a:srgbClr val="000000"/>
                </a:solidFill>
                <a:latin typeface="Marianne"/>
                <a:cs typeface="Arial" panose="020B0604020202020204" pitchFamily="34" charset="0"/>
              </a:rPr>
              <a:t> »</a:t>
            </a:r>
          </a:p>
          <a:p>
            <a:pPr lvl="0">
              <a:spcAft>
                <a:spcPts val="600"/>
              </a:spcAft>
              <a:defRPr/>
            </a:pPr>
            <a:r>
              <a:rPr lang="fr-FR" sz="1050" i="1" dirty="0">
                <a:solidFill>
                  <a:srgbClr val="000000"/>
                </a:solidFill>
                <a:latin typeface="Marianne"/>
                <a:cs typeface="Arial" panose="020B0604020202020204" pitchFamily="34" charset="0"/>
              </a:rPr>
              <a:t>Définition de la norme ISO 22300</a:t>
            </a:r>
          </a:p>
          <a:p>
            <a:pPr lvl="0">
              <a:spcAft>
                <a:spcPts val="600"/>
              </a:spcAft>
              <a:defRPr/>
            </a:pPr>
            <a:endParaRPr lang="fr-FR" sz="1050" i="1" dirty="0">
              <a:solidFill>
                <a:srgbClr val="000000"/>
              </a:solidFill>
              <a:latin typeface="Marianne"/>
              <a:cs typeface="Arial" panose="020B0604020202020204" pitchFamily="34" charset="0"/>
            </a:endParaRPr>
          </a:p>
          <a:p>
            <a:pPr lvl="0">
              <a:spcAft>
                <a:spcPts val="600"/>
              </a:spcAft>
              <a:defRPr/>
            </a:pPr>
            <a:r>
              <a:rPr lang="fr-FR" sz="1200" b="1" dirty="0">
                <a:solidFill>
                  <a:schemeClr val="accent2">
                    <a:lumMod val="60000"/>
                    <a:lumOff val="40000"/>
                  </a:schemeClr>
                </a:solidFill>
                <a:latin typeface="Marianne"/>
                <a:cs typeface="Arial" panose="020B0604020202020204" pitchFamily="34" charset="0"/>
              </a:rPr>
              <a:t>Un document d’aide à la décision</a:t>
            </a:r>
          </a:p>
          <a:p>
            <a:pPr marL="288000" lvl="0" indent="-288000">
              <a:spcAft>
                <a:spcPts val="6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cs typeface="Arial" panose="020B0604020202020204" pitchFamily="34" charset="0"/>
              </a:rPr>
              <a:t>Rédaction à partir des conclusions des étapes et travaux précédemment réalisés</a:t>
            </a:r>
          </a:p>
          <a:p>
            <a:pPr marL="288000" lvl="0" indent="-288000">
              <a:spcAft>
                <a:spcPts val="600"/>
              </a:spcAft>
              <a:buClr>
                <a:schemeClr val="accent2">
                  <a:lumMod val="60000"/>
                  <a:lumOff val="40000"/>
                </a:schemeClr>
              </a:buClr>
              <a:buFont typeface="Arial" panose="020B0604020202020204" pitchFamily="34" charset="0"/>
              <a:buChar char="•"/>
              <a:defRPr/>
            </a:pPr>
            <a:r>
              <a:rPr lang="fr-FR" sz="1200" dirty="0">
                <a:solidFill>
                  <a:schemeClr val="accent2">
                    <a:lumMod val="60000"/>
                    <a:lumOff val="40000"/>
                  </a:schemeClr>
                </a:solidFill>
                <a:latin typeface="Marianne"/>
                <a:cs typeface="Arial" panose="020B0604020202020204" pitchFamily="34" charset="0"/>
              </a:rPr>
              <a:t>Formalisation</a:t>
            </a:r>
            <a:r>
              <a:rPr lang="fr-FR" sz="1200" dirty="0">
                <a:solidFill>
                  <a:srgbClr val="000000"/>
                </a:solidFill>
                <a:latin typeface="Marianne"/>
                <a:cs typeface="Arial" panose="020B0604020202020204" pitchFamily="34" charset="0"/>
              </a:rPr>
              <a:t> de la </a:t>
            </a:r>
            <a:r>
              <a:rPr lang="fr-FR" sz="1200" dirty="0">
                <a:solidFill>
                  <a:schemeClr val="accent2">
                    <a:lumMod val="60000"/>
                    <a:lumOff val="40000"/>
                  </a:schemeClr>
                </a:solidFill>
                <a:latin typeface="Marianne"/>
                <a:cs typeface="Arial" panose="020B0604020202020204" pitchFamily="34" charset="0"/>
              </a:rPr>
              <a:t>réponse</a:t>
            </a:r>
            <a:r>
              <a:rPr lang="fr-FR" sz="1200" dirty="0">
                <a:solidFill>
                  <a:srgbClr val="000000"/>
                </a:solidFill>
                <a:latin typeface="Marianne"/>
                <a:cs typeface="Arial" panose="020B0604020202020204" pitchFamily="34" charset="0"/>
              </a:rPr>
              <a:t> à une perturbation au travers de </a:t>
            </a:r>
            <a:r>
              <a:rPr lang="fr-FR" sz="1200" dirty="0">
                <a:solidFill>
                  <a:schemeClr val="accent2">
                    <a:lumMod val="60000"/>
                    <a:lumOff val="40000"/>
                  </a:schemeClr>
                </a:solidFill>
                <a:latin typeface="Marianne"/>
                <a:cs typeface="Arial" panose="020B0604020202020204" pitchFamily="34" charset="0"/>
              </a:rPr>
              <a:t>procédures opérationnelles</a:t>
            </a:r>
          </a:p>
          <a:p>
            <a:pPr lvl="0">
              <a:spcAft>
                <a:spcPts val="600"/>
              </a:spcAft>
              <a:defRPr/>
            </a:pPr>
            <a:endParaRPr lang="fr-FR" sz="1100" dirty="0">
              <a:solidFill>
                <a:srgbClr val="000000"/>
              </a:solidFill>
              <a:latin typeface="Marianne"/>
              <a:cs typeface="Arial" panose="020B0604020202020204" pitchFamily="34" charset="0"/>
            </a:endParaRPr>
          </a:p>
          <a:p>
            <a:pPr lvl="0">
              <a:spcAft>
                <a:spcPts val="600"/>
              </a:spcAft>
              <a:defRPr/>
            </a:pPr>
            <a:r>
              <a:rPr lang="fr-FR" sz="1100" dirty="0">
                <a:solidFill>
                  <a:srgbClr val="000000"/>
                </a:solidFill>
                <a:latin typeface="Marianne"/>
                <a:cs typeface="Arial" panose="020B0604020202020204" pitchFamily="34" charset="0"/>
              </a:rPr>
              <a:t>Le PCA définit : </a:t>
            </a:r>
          </a:p>
          <a:p>
            <a:pPr marL="171450" lvl="0" indent="-171450">
              <a:spcAft>
                <a:spcPts val="600"/>
              </a:spcAft>
              <a:buClr>
                <a:schemeClr val="accent2">
                  <a:lumMod val="60000"/>
                  <a:lumOff val="40000"/>
                </a:schemeClr>
              </a:buClr>
              <a:buFont typeface="Arial" panose="020B0604020202020204" pitchFamily="34" charset="0"/>
              <a:buChar char="•"/>
              <a:defRPr/>
            </a:pPr>
            <a:r>
              <a:rPr lang="fr-FR" sz="1200" spc="-1" dirty="0">
                <a:solidFill>
                  <a:schemeClr val="accent2">
                    <a:lumMod val="60000"/>
                    <a:lumOff val="40000"/>
                  </a:schemeClr>
                </a:solidFill>
                <a:latin typeface="Marianne"/>
                <a:ea typeface="Calibri"/>
              </a:rPr>
              <a:t>Rôles et responsabilités des équipes impliquées</a:t>
            </a:r>
          </a:p>
          <a:p>
            <a:pPr marL="171450" lvl="0" indent="-171450">
              <a:spcAft>
                <a:spcPts val="600"/>
              </a:spcAft>
              <a:buClr>
                <a:schemeClr val="accent2">
                  <a:lumMod val="60000"/>
                  <a:lumOff val="40000"/>
                </a:schemeClr>
              </a:buClr>
              <a:buFont typeface="Arial" panose="020B0604020202020204" pitchFamily="34" charset="0"/>
              <a:buChar char="•"/>
              <a:defRPr/>
            </a:pPr>
            <a:r>
              <a:rPr lang="fr-FR" sz="1200" spc="-1" dirty="0">
                <a:solidFill>
                  <a:schemeClr val="accent2">
                    <a:lumMod val="60000"/>
                    <a:lumOff val="40000"/>
                  </a:schemeClr>
                </a:solidFill>
                <a:latin typeface="Marianne"/>
                <a:ea typeface="Calibri"/>
              </a:rPr>
              <a:t>Actions à conduire</a:t>
            </a:r>
            <a:endParaRPr lang="fr-FR" sz="1200" spc="-1" dirty="0">
              <a:solidFill>
                <a:schemeClr val="accent2">
                  <a:lumMod val="60000"/>
                  <a:lumOff val="40000"/>
                </a:schemeClr>
              </a:solidFill>
              <a:latin typeface="Marianne" panose="02000000000000000000" pitchFamily="50" charset="0"/>
            </a:endParaRPr>
          </a:p>
          <a:p>
            <a:pPr marL="171450" lvl="0" indent="-171450">
              <a:spcAft>
                <a:spcPts val="600"/>
              </a:spcAft>
              <a:buClr>
                <a:schemeClr val="accent2">
                  <a:lumMod val="60000"/>
                  <a:lumOff val="40000"/>
                </a:schemeClr>
              </a:buClr>
              <a:buFont typeface="Arial" panose="020B0604020202020204" pitchFamily="34" charset="0"/>
              <a:buChar char="•"/>
              <a:defRPr/>
            </a:pPr>
            <a:r>
              <a:rPr lang="fr-FR" sz="1200" spc="-1" dirty="0">
                <a:solidFill>
                  <a:schemeClr val="accent2">
                    <a:lumMod val="60000"/>
                    <a:lumOff val="40000"/>
                  </a:schemeClr>
                </a:solidFill>
                <a:latin typeface="Marianne"/>
                <a:ea typeface="Calibri"/>
              </a:rPr>
              <a:t>Procédures associées documentées</a:t>
            </a:r>
            <a:endParaRPr lang="fr-FR" sz="1200" spc="-1" dirty="0">
              <a:solidFill>
                <a:schemeClr val="accent2">
                  <a:lumMod val="60000"/>
                  <a:lumOff val="40000"/>
                </a:schemeClr>
              </a:solidFill>
              <a:latin typeface="Marianne" panose="02000000000000000000" pitchFamily="50" charset="0"/>
            </a:endParaRPr>
          </a:p>
          <a:p>
            <a:pPr marL="171450" lvl="0" indent="-171450">
              <a:spcAft>
                <a:spcPts val="600"/>
              </a:spcAft>
              <a:buClr>
                <a:schemeClr val="accent2">
                  <a:lumMod val="60000"/>
                  <a:lumOff val="40000"/>
                </a:schemeClr>
              </a:buClr>
              <a:buFont typeface="Arial" panose="020B0604020202020204" pitchFamily="34" charset="0"/>
              <a:buChar char="•"/>
              <a:defRPr/>
            </a:pPr>
            <a:r>
              <a:rPr lang="fr-FR" sz="1200" spc="-1" dirty="0">
                <a:solidFill>
                  <a:schemeClr val="accent2">
                    <a:lumMod val="60000"/>
                    <a:lumOff val="40000"/>
                  </a:schemeClr>
                </a:solidFill>
                <a:latin typeface="Marianne"/>
                <a:ea typeface="Calibri"/>
              </a:rPr>
              <a:t>Besoins en ressources</a:t>
            </a:r>
            <a:endParaRPr lang="fr-FR" sz="1200" spc="-1" dirty="0">
              <a:solidFill>
                <a:schemeClr val="accent2">
                  <a:lumMod val="60000"/>
                  <a:lumOff val="40000"/>
                </a:schemeClr>
              </a:solidFill>
              <a:latin typeface="Marianne" panose="02000000000000000000" pitchFamily="50" charset="0"/>
            </a:endParaRPr>
          </a:p>
          <a:p>
            <a:pPr lvl="0">
              <a:spcAft>
                <a:spcPts val="600"/>
              </a:spcAft>
              <a:defRPr/>
            </a:pPr>
            <a:endParaRPr lang="fr-FR" sz="1100" dirty="0">
              <a:solidFill>
                <a:srgbClr val="000000"/>
              </a:solidFill>
              <a:latin typeface="Marianne"/>
              <a:cs typeface="Arial" panose="020B0604020202020204" pitchFamily="34" charset="0"/>
            </a:endParaRPr>
          </a:p>
        </p:txBody>
      </p:sp>
      <p:graphicFrame>
        <p:nvGraphicFramePr>
          <p:cNvPr id="11" name="Diagramme 10">
            <a:extLst>
              <a:ext uri="{FF2B5EF4-FFF2-40B4-BE49-F238E27FC236}">
                <a16:creationId xmlns:a16="http://schemas.microsoft.com/office/drawing/2014/main" id="{C20DF116-8412-406D-9518-61CAFD229694}"/>
              </a:ext>
            </a:extLst>
          </p:cNvPr>
          <p:cNvGraphicFramePr/>
          <p:nvPr>
            <p:extLst>
              <p:ext uri="{D42A27DB-BD31-4B8C-83A1-F6EECF244321}">
                <p14:modId xmlns:p14="http://schemas.microsoft.com/office/powerpoint/2010/main" val="3657988812"/>
              </p:ext>
            </p:extLst>
          </p:nvPr>
        </p:nvGraphicFramePr>
        <p:xfrm>
          <a:off x="6836865" y="1157993"/>
          <a:ext cx="2600812" cy="3944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Espace réservé du numéro de diapositive 1">
            <a:extLst>
              <a:ext uri="{FF2B5EF4-FFF2-40B4-BE49-F238E27FC236}">
                <a16:creationId xmlns:a16="http://schemas.microsoft.com/office/drawing/2014/main" id="{DDD82936-15AE-4B63-A894-141BB763C52E}"/>
              </a:ext>
            </a:extLst>
          </p:cNvPr>
          <p:cNvSpPr>
            <a:spLocks noGrp="1"/>
          </p:cNvSpPr>
          <p:nvPr>
            <p:ph type="sldNum" sz="quarter" idx="12"/>
          </p:nvPr>
        </p:nvSpPr>
        <p:spPr/>
        <p:txBody>
          <a:bodyPr/>
          <a:lstStyle/>
          <a:p>
            <a:fld id="{733122C9-A0B9-462F-8757-0847AD287B63}" type="slidenum">
              <a:rPr lang="fr-FR" smtClean="0"/>
              <a:pPr/>
              <a:t>32</a:t>
            </a:fld>
            <a:endParaRPr lang="fr-FR" dirty="0"/>
          </a:p>
        </p:txBody>
      </p:sp>
    </p:spTree>
    <p:extLst>
      <p:ext uri="{BB962C8B-B14F-4D97-AF65-F5344CB8AC3E}">
        <p14:creationId xmlns:p14="http://schemas.microsoft.com/office/powerpoint/2010/main" val="2485447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D6E7FF28-9CF7-4A7A-B541-195BCF8EA6EE}"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6871209" cy="242951"/>
          </a:xfrm>
        </p:spPr>
        <p:txBody>
          <a:bodyPr/>
          <a:lstStyle/>
          <a:p>
            <a:r>
              <a:rPr lang="fr-FR" dirty="0">
                <a:latin typeface="Marianne ExtraBold" panose="02000000000000000000" pitchFamily="2" charset="0"/>
              </a:rPr>
              <a:t>Éléments fondamentaux de « mise à l’épreuve »</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Les exercices</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7" name="ZoneTexte 6">
            <a:extLst>
              <a:ext uri="{FF2B5EF4-FFF2-40B4-BE49-F238E27FC236}">
                <a16:creationId xmlns:a16="http://schemas.microsoft.com/office/drawing/2014/main" id="{8D1BFFB3-4A29-4DCA-95FC-35CB3857441E}"/>
              </a:ext>
            </a:extLst>
          </p:cNvPr>
          <p:cNvSpPr txBox="1"/>
          <p:nvPr/>
        </p:nvSpPr>
        <p:spPr>
          <a:xfrm>
            <a:off x="323849" y="1606214"/>
            <a:ext cx="8424863" cy="2646878"/>
          </a:xfrm>
          <a:prstGeom prst="rect">
            <a:avLst/>
          </a:prstGeom>
          <a:noFill/>
        </p:spPr>
        <p:txBody>
          <a:bodyPr wrap="square" rtlCol="0">
            <a:spAutoFit/>
          </a:bodyPr>
          <a:lstStyle/>
          <a:p>
            <a:pPr marL="288000" lvl="0" indent="-288000">
              <a:spcAft>
                <a:spcPts val="12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Valident </a:t>
            </a:r>
            <a:r>
              <a:rPr lang="fr-FR" sz="1200" b="1" dirty="0">
                <a:solidFill>
                  <a:schemeClr val="accent2">
                    <a:lumMod val="60000"/>
                    <a:lumOff val="40000"/>
                  </a:schemeClr>
                </a:solidFill>
                <a:latin typeface="Marianne"/>
              </a:rPr>
              <a:t>l’opérationnalité</a:t>
            </a:r>
            <a:r>
              <a:rPr lang="fr-FR" sz="1200" dirty="0">
                <a:solidFill>
                  <a:srgbClr val="000000"/>
                </a:solidFill>
                <a:latin typeface="Marianne"/>
              </a:rPr>
              <a:t> des </a:t>
            </a:r>
            <a:r>
              <a:rPr lang="fr-FR" sz="1200" b="1" dirty="0">
                <a:solidFill>
                  <a:schemeClr val="accent2">
                    <a:lumMod val="60000"/>
                    <a:lumOff val="40000"/>
                  </a:schemeClr>
                </a:solidFill>
                <a:latin typeface="Marianne"/>
              </a:rPr>
              <a:t>procédures</a:t>
            </a:r>
            <a:r>
              <a:rPr lang="fr-FR" sz="1200" dirty="0">
                <a:solidFill>
                  <a:srgbClr val="000000"/>
                </a:solidFill>
                <a:latin typeface="Marianne"/>
              </a:rPr>
              <a:t> et </a:t>
            </a:r>
            <a:r>
              <a:rPr lang="fr-FR" sz="1200" b="1" dirty="0">
                <a:solidFill>
                  <a:schemeClr val="accent2">
                    <a:lumMod val="60000"/>
                    <a:lumOff val="40000"/>
                  </a:schemeClr>
                </a:solidFill>
                <a:latin typeface="Marianne"/>
              </a:rPr>
              <a:t>dispositions</a:t>
            </a:r>
            <a:r>
              <a:rPr lang="fr-FR" sz="1200" dirty="0">
                <a:solidFill>
                  <a:srgbClr val="000000"/>
                </a:solidFill>
                <a:latin typeface="Marianne"/>
              </a:rPr>
              <a:t> de continuité d’activité et de gestion de crise</a:t>
            </a:r>
            <a:endParaRPr lang="fr-FR" sz="1200" b="1" dirty="0">
              <a:solidFill>
                <a:srgbClr val="000091"/>
              </a:solidFill>
              <a:latin typeface="Marianne"/>
            </a:endParaRPr>
          </a:p>
          <a:p>
            <a:pPr marL="288000" lvl="0" indent="-288000">
              <a:spcAft>
                <a:spcPts val="12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Ciblent plus particulièrement les </a:t>
            </a:r>
            <a:r>
              <a:rPr lang="fr-FR" sz="1200" b="1" dirty="0">
                <a:solidFill>
                  <a:schemeClr val="accent2">
                    <a:lumMod val="60000"/>
                    <a:lumOff val="40000"/>
                  </a:schemeClr>
                </a:solidFill>
                <a:latin typeface="Marianne"/>
              </a:rPr>
              <a:t>acteurs impliqués </a:t>
            </a:r>
            <a:r>
              <a:rPr lang="fr-FR" sz="1200" dirty="0">
                <a:solidFill>
                  <a:srgbClr val="000000"/>
                </a:solidFill>
                <a:latin typeface="Marianne"/>
              </a:rPr>
              <a:t>dans la continuité d’activité et la gestion de crise</a:t>
            </a:r>
          </a:p>
          <a:p>
            <a:pPr marL="288000" lvl="0" indent="-288000">
              <a:spcAft>
                <a:spcPts val="12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Principaux objectifs pour ces acteurs :</a:t>
            </a:r>
          </a:p>
          <a:p>
            <a:pPr marL="648000" lvl="0" indent="-288000">
              <a:spcAft>
                <a:spcPts val="1200"/>
              </a:spcAft>
              <a:buClr>
                <a:schemeClr val="accent2">
                  <a:lumMod val="60000"/>
                  <a:lumOff val="40000"/>
                </a:schemeClr>
              </a:buClr>
              <a:buFont typeface="Wingdings" panose="05000000000000000000" pitchFamily="2" charset="2"/>
              <a:buChar char="Ø"/>
              <a:defRPr/>
            </a:pPr>
            <a:r>
              <a:rPr lang="fr-FR" sz="1200" dirty="0">
                <a:solidFill>
                  <a:srgbClr val="000000"/>
                </a:solidFill>
                <a:latin typeface="Marianne"/>
              </a:rPr>
              <a:t>Accroître leur </a:t>
            </a:r>
            <a:r>
              <a:rPr lang="fr-FR" sz="1200" b="1" dirty="0">
                <a:solidFill>
                  <a:schemeClr val="accent2">
                    <a:lumMod val="60000"/>
                    <a:lumOff val="40000"/>
                  </a:schemeClr>
                </a:solidFill>
                <a:latin typeface="Marianne"/>
              </a:rPr>
              <a:t>compétence</a:t>
            </a:r>
          </a:p>
          <a:p>
            <a:pPr marL="648000" lvl="0" indent="-288000">
              <a:spcAft>
                <a:spcPts val="1200"/>
              </a:spcAft>
              <a:buClr>
                <a:schemeClr val="accent2">
                  <a:lumMod val="60000"/>
                  <a:lumOff val="40000"/>
                </a:schemeClr>
              </a:buClr>
              <a:buFont typeface="Wingdings" panose="05000000000000000000" pitchFamily="2" charset="2"/>
              <a:buChar char="Ø"/>
              <a:defRPr/>
            </a:pPr>
            <a:r>
              <a:rPr lang="fr-FR" sz="1200" dirty="0">
                <a:solidFill>
                  <a:srgbClr val="000000"/>
                </a:solidFill>
                <a:latin typeface="Marianne"/>
              </a:rPr>
              <a:t>Développer leur </a:t>
            </a:r>
            <a:r>
              <a:rPr lang="fr-FR" sz="1200" b="1" dirty="0">
                <a:solidFill>
                  <a:schemeClr val="accent2">
                    <a:lumMod val="60000"/>
                    <a:lumOff val="40000"/>
                  </a:schemeClr>
                </a:solidFill>
                <a:latin typeface="Marianne"/>
              </a:rPr>
              <a:t>réactivité</a:t>
            </a:r>
            <a:r>
              <a:rPr lang="fr-FR" sz="1200" b="1" dirty="0">
                <a:solidFill>
                  <a:srgbClr val="000091"/>
                </a:solidFill>
                <a:latin typeface="Marianne"/>
              </a:rPr>
              <a:t> </a:t>
            </a:r>
            <a:r>
              <a:rPr lang="fr-FR" sz="1200" dirty="0">
                <a:solidFill>
                  <a:srgbClr val="000000"/>
                </a:solidFill>
                <a:latin typeface="Marianne"/>
              </a:rPr>
              <a:t>et leur </a:t>
            </a:r>
            <a:r>
              <a:rPr lang="fr-FR" sz="1200" b="1" dirty="0">
                <a:solidFill>
                  <a:schemeClr val="accent2">
                    <a:lumMod val="60000"/>
                    <a:lumOff val="40000"/>
                  </a:schemeClr>
                </a:solidFill>
                <a:latin typeface="Marianne"/>
              </a:rPr>
              <a:t>coordination</a:t>
            </a:r>
            <a:r>
              <a:rPr lang="fr-FR" sz="1200" b="1" dirty="0">
                <a:solidFill>
                  <a:srgbClr val="000091"/>
                </a:solidFill>
                <a:latin typeface="Marianne"/>
              </a:rPr>
              <a:t> </a:t>
            </a:r>
            <a:r>
              <a:rPr lang="fr-FR" sz="1200" dirty="0">
                <a:solidFill>
                  <a:srgbClr val="000000"/>
                </a:solidFill>
                <a:latin typeface="Marianne"/>
              </a:rPr>
              <a:t>en équipe</a:t>
            </a:r>
          </a:p>
          <a:p>
            <a:pPr marL="648000" lvl="0" indent="-288000">
              <a:spcAft>
                <a:spcPts val="1200"/>
              </a:spcAft>
              <a:buClr>
                <a:schemeClr val="accent2">
                  <a:lumMod val="60000"/>
                  <a:lumOff val="40000"/>
                </a:schemeClr>
              </a:buClr>
              <a:buFont typeface="Wingdings" panose="05000000000000000000" pitchFamily="2" charset="2"/>
              <a:buChar char="Ø"/>
              <a:defRPr/>
            </a:pPr>
            <a:r>
              <a:rPr lang="fr-FR" sz="1200" dirty="0">
                <a:solidFill>
                  <a:srgbClr val="000000"/>
                </a:solidFill>
                <a:latin typeface="Marianne"/>
              </a:rPr>
              <a:t>S’approprier le </a:t>
            </a:r>
            <a:r>
              <a:rPr lang="fr-FR" sz="1200" b="1" dirty="0">
                <a:solidFill>
                  <a:schemeClr val="accent2">
                    <a:lumMod val="60000"/>
                    <a:lumOff val="40000"/>
                  </a:schemeClr>
                </a:solidFill>
                <a:latin typeface="Marianne"/>
              </a:rPr>
              <a:t>dispositif de gestion de crise </a:t>
            </a:r>
            <a:r>
              <a:rPr lang="fr-FR" sz="1200" dirty="0">
                <a:solidFill>
                  <a:srgbClr val="000000"/>
                </a:solidFill>
                <a:latin typeface="Marianne"/>
              </a:rPr>
              <a:t>et les </a:t>
            </a:r>
            <a:r>
              <a:rPr lang="fr-FR" sz="1200" b="1" dirty="0">
                <a:solidFill>
                  <a:schemeClr val="accent2">
                    <a:lumMod val="60000"/>
                    <a:lumOff val="40000"/>
                  </a:schemeClr>
                </a:solidFill>
                <a:latin typeface="Marianne"/>
              </a:rPr>
              <a:t>solutions de continuité</a:t>
            </a:r>
          </a:p>
          <a:p>
            <a:pPr marL="648000" lvl="0" indent="-288000">
              <a:spcAft>
                <a:spcPts val="1200"/>
              </a:spcAft>
              <a:buClr>
                <a:schemeClr val="accent2">
                  <a:lumMod val="60000"/>
                  <a:lumOff val="40000"/>
                </a:schemeClr>
              </a:buClr>
              <a:buFont typeface="Wingdings" panose="05000000000000000000" pitchFamily="2" charset="2"/>
              <a:buChar char="Ø"/>
              <a:defRPr/>
            </a:pPr>
            <a:endParaRPr lang="fr-FR" sz="1200" b="1" dirty="0">
              <a:solidFill>
                <a:schemeClr val="accent2">
                  <a:lumMod val="60000"/>
                  <a:lumOff val="40000"/>
                </a:schemeClr>
              </a:solidFill>
              <a:latin typeface="Marianne"/>
            </a:endParaRPr>
          </a:p>
          <a:p>
            <a:pPr marL="360000" lvl="0">
              <a:spcAft>
                <a:spcPts val="1200"/>
              </a:spcAft>
              <a:buClr>
                <a:schemeClr val="accent2">
                  <a:lumMod val="60000"/>
                  <a:lumOff val="40000"/>
                </a:schemeClr>
              </a:buClr>
              <a:defRPr/>
            </a:pPr>
            <a:r>
              <a:rPr lang="fr-FR" sz="1200" b="1" dirty="0">
                <a:solidFill>
                  <a:schemeClr val="accent2">
                    <a:lumMod val="60000"/>
                    <a:lumOff val="40000"/>
                  </a:schemeClr>
                </a:solidFill>
                <a:latin typeface="Marianne"/>
              </a:rPr>
              <a:t>Le RETEX est le moment clé pour faire évoluer la planification</a:t>
            </a:r>
          </a:p>
        </p:txBody>
      </p:sp>
      <p:sp>
        <p:nvSpPr>
          <p:cNvPr id="2" name="Espace réservé du numéro de diapositive 1">
            <a:extLst>
              <a:ext uri="{FF2B5EF4-FFF2-40B4-BE49-F238E27FC236}">
                <a16:creationId xmlns:a16="http://schemas.microsoft.com/office/drawing/2014/main" id="{94E89DAF-8C93-4904-8EE4-FA8FB9ED3D93}"/>
              </a:ext>
            </a:extLst>
          </p:cNvPr>
          <p:cNvSpPr>
            <a:spLocks noGrp="1"/>
          </p:cNvSpPr>
          <p:nvPr>
            <p:ph type="sldNum" sz="quarter" idx="12"/>
          </p:nvPr>
        </p:nvSpPr>
        <p:spPr/>
        <p:txBody>
          <a:bodyPr/>
          <a:lstStyle/>
          <a:p>
            <a:fld id="{733122C9-A0B9-462F-8757-0847AD287B63}" type="slidenum">
              <a:rPr lang="fr-FR" smtClean="0"/>
              <a:pPr/>
              <a:t>33</a:t>
            </a:fld>
            <a:endParaRPr lang="fr-FR" dirty="0"/>
          </a:p>
        </p:txBody>
      </p:sp>
    </p:spTree>
    <p:extLst>
      <p:ext uri="{BB962C8B-B14F-4D97-AF65-F5344CB8AC3E}">
        <p14:creationId xmlns:p14="http://schemas.microsoft.com/office/powerpoint/2010/main" val="1252876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2" name="Espace réservé de la date 1"/>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030B9-E2AD-4BFA-B595-D468C95F735A}" type="datetime1">
              <a:rPr kumimoji="0" lang="fr-FR" sz="750" b="1" i="0" u="none" strike="noStrike" kern="1200" cap="all" spc="0" normalizeH="0" baseline="0" noProof="0" smtClean="0">
                <a:ln>
                  <a:noFill/>
                </a:ln>
                <a:solidFill>
                  <a:srgbClr val="000000"/>
                </a:solidFill>
                <a:effectLst/>
                <a:uLnTx/>
                <a:uFillTx/>
                <a:latin typeface="Arial"/>
                <a:ea typeface="+mn-ea"/>
                <a:cs typeface="+mn-cs"/>
              </a:rPr>
              <a:t>13/04/2026</a:t>
            </a:fld>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3" name="Espace réservé du pied de page 2"/>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a:ln>
                  <a:noFill/>
                </a:ln>
                <a:solidFill>
                  <a:srgbClr val="000000"/>
                </a:solidFill>
                <a:effectLst/>
                <a:uLnTx/>
                <a:uFillTx/>
                <a:latin typeface="Arial"/>
                <a:ea typeface="+mn-ea"/>
                <a:cs typeface="+mn-cs"/>
              </a:rPr>
              <a:t>Secrétariat général de la défense et de la sécurité nationale</a:t>
            </a:r>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195A996B-38D6-4C5D-A627-2EEA5FF50C74}"/>
              </a:ext>
            </a:extLst>
          </p:cNvPr>
          <p:cNvSpPr/>
          <p:nvPr/>
        </p:nvSpPr>
        <p:spPr>
          <a:xfrm>
            <a:off x="-1" y="792295"/>
            <a:ext cx="3191551" cy="3997104"/>
          </a:xfrm>
          <a:prstGeom prst="rect">
            <a:avLst/>
          </a:prstGeom>
          <a:solidFill>
            <a:srgbClr val="050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5" name="Connecteur droit 14">
            <a:extLst>
              <a:ext uri="{FF2B5EF4-FFF2-40B4-BE49-F238E27FC236}">
                <a16:creationId xmlns:a16="http://schemas.microsoft.com/office/drawing/2014/main" id="{A232E365-5A5A-4220-979F-B69BCF643FDA}"/>
              </a:ext>
            </a:extLst>
          </p:cNvPr>
          <p:cNvCxnSpPr/>
          <p:nvPr/>
        </p:nvCxnSpPr>
        <p:spPr>
          <a:xfrm>
            <a:off x="3191550" y="792295"/>
            <a:ext cx="0" cy="40053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FBB0CFBA-FE8E-48A3-A910-5B2C10597AF1}"/>
              </a:ext>
            </a:extLst>
          </p:cNvPr>
          <p:cNvSpPr txBox="1"/>
          <p:nvPr/>
        </p:nvSpPr>
        <p:spPr>
          <a:xfrm>
            <a:off x="323850" y="2139094"/>
            <a:ext cx="2749095" cy="230832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Marianne ExtraBold" panose="02000000000000000000" pitchFamily="2" charset="0"/>
                <a:ea typeface="+mn-ea"/>
                <a:cs typeface="+mn-cs"/>
              </a:rPr>
              <a:t>Partie 4 : le rôle des décideurs en matière de mobilisation des acteurs et citoyens</a:t>
            </a:r>
          </a:p>
        </p:txBody>
      </p:sp>
      <p:pic>
        <p:nvPicPr>
          <p:cNvPr id="10" name="Image 9">
            <a:extLst>
              <a:ext uri="{FF2B5EF4-FFF2-40B4-BE49-F238E27FC236}">
                <a16:creationId xmlns:a16="http://schemas.microsoft.com/office/drawing/2014/main" id="{17C67A51-E0AF-4A8F-943B-2FBC53CFF5B5}"/>
              </a:ext>
            </a:extLst>
          </p:cNvPr>
          <p:cNvPicPr>
            <a:picLocks noChangeAspect="1"/>
          </p:cNvPicPr>
          <p:nvPr/>
        </p:nvPicPr>
        <p:blipFill>
          <a:blip r:embed="rId2"/>
          <a:stretch>
            <a:fillRect/>
          </a:stretch>
        </p:blipFill>
        <p:spPr>
          <a:xfrm>
            <a:off x="4197337" y="852055"/>
            <a:ext cx="3452811" cy="3897490"/>
          </a:xfrm>
          <a:prstGeom prst="rect">
            <a:avLst/>
          </a:prstGeom>
        </p:spPr>
      </p:pic>
    </p:spTree>
    <p:extLst>
      <p:ext uri="{BB962C8B-B14F-4D97-AF65-F5344CB8AC3E}">
        <p14:creationId xmlns:p14="http://schemas.microsoft.com/office/powerpoint/2010/main" val="4089074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7E322084-616E-4FCE-9D42-E95FCFFDD3CC}" type="datetime1">
              <a:rPr lang="fr-FR" cap="all" smtClean="0"/>
              <a:t>13/04/2026</a:t>
            </a:fld>
            <a:endParaRPr lang="fr-FR" cap="all" dirty="0"/>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La mobilisation des citoyens</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7" name="ZoneTexte 6">
            <a:extLst>
              <a:ext uri="{FF2B5EF4-FFF2-40B4-BE49-F238E27FC236}">
                <a16:creationId xmlns:a16="http://schemas.microsoft.com/office/drawing/2014/main" id="{8D1BFFB3-4A29-4DCA-95FC-35CB3857441E}"/>
              </a:ext>
            </a:extLst>
          </p:cNvPr>
          <p:cNvSpPr txBox="1"/>
          <p:nvPr/>
        </p:nvSpPr>
        <p:spPr>
          <a:xfrm>
            <a:off x="323849" y="1166337"/>
            <a:ext cx="8424863" cy="2723823"/>
          </a:xfrm>
          <a:prstGeom prst="rect">
            <a:avLst/>
          </a:prstGeom>
          <a:noFill/>
        </p:spPr>
        <p:txBody>
          <a:bodyPr wrap="square" rtlCol="0">
            <a:spAutoFit/>
          </a:bodyPr>
          <a:lstStyle/>
          <a:p>
            <a:pPr lvl="0">
              <a:spcAft>
                <a:spcPts val="1200"/>
              </a:spcAft>
              <a:buClr>
                <a:schemeClr val="accent2">
                  <a:lumMod val="60000"/>
                  <a:lumOff val="40000"/>
                </a:schemeClr>
              </a:buClr>
              <a:defRPr/>
            </a:pPr>
            <a:r>
              <a:rPr lang="fr-FR" sz="1500" b="1" dirty="0">
                <a:solidFill>
                  <a:schemeClr val="tx1">
                    <a:lumMod val="50000"/>
                    <a:lumOff val="50000"/>
                  </a:schemeClr>
                </a:solidFill>
                <a:latin typeface="Marianne ExtraBold" panose="02000000000000000000" pitchFamily="2" charset="0"/>
              </a:rPr>
              <a:t>Un contexte spécifique</a:t>
            </a:r>
          </a:p>
          <a:p>
            <a:pPr lvl="0">
              <a:spcAft>
                <a:spcPts val="1200"/>
              </a:spcAft>
              <a:buClr>
                <a:schemeClr val="accent2">
                  <a:lumMod val="60000"/>
                  <a:lumOff val="40000"/>
                </a:schemeClr>
              </a:buClr>
              <a:defRPr/>
            </a:pPr>
            <a:endParaRPr lang="fr-FR" sz="1500" b="1" dirty="0">
              <a:solidFill>
                <a:schemeClr val="tx1">
                  <a:lumMod val="50000"/>
                  <a:lumOff val="50000"/>
                </a:schemeClr>
              </a:solidFill>
              <a:latin typeface="Marianne ExtraBold" panose="02000000000000000000" pitchFamily="2" charset="0"/>
            </a:endParaRPr>
          </a:p>
          <a:p>
            <a:pPr lvl="0">
              <a:spcAft>
                <a:spcPts val="1200"/>
              </a:spcAft>
              <a:buClr>
                <a:schemeClr val="accent2">
                  <a:lumMod val="60000"/>
                  <a:lumOff val="40000"/>
                </a:schemeClr>
              </a:buClr>
              <a:defRPr/>
            </a:pPr>
            <a:r>
              <a:rPr lang="fr-FR" sz="1200" dirty="0">
                <a:solidFill>
                  <a:srgbClr val="000000"/>
                </a:solidFill>
                <a:latin typeface="Marianne"/>
              </a:rPr>
              <a:t>Les crises récentes (premier confinement, Ukraine, incendies des Landes et de l’Aude, inondations dans le pas de Calais, etc.) ont démontré que les citoyens conservent un désir de participer et contribuer à la vie de la Nation lorsque celle-ci traverse des moments tragiques de son histoire. </a:t>
            </a:r>
          </a:p>
          <a:p>
            <a:pPr lvl="0">
              <a:spcAft>
                <a:spcPts val="600"/>
              </a:spcAft>
              <a:buClr>
                <a:schemeClr val="accent2">
                  <a:lumMod val="60000"/>
                  <a:lumOff val="40000"/>
                </a:schemeClr>
              </a:buClr>
              <a:defRPr/>
            </a:pPr>
            <a:r>
              <a:rPr lang="fr-FR" sz="1200" dirty="0">
                <a:solidFill>
                  <a:srgbClr val="000000"/>
                </a:solidFill>
                <a:latin typeface="Marianne"/>
              </a:rPr>
              <a:t>Constat: </a:t>
            </a:r>
          </a:p>
          <a:p>
            <a:pPr marL="171450" lvl="0" indent="-171450">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L’engagement au sein de la collectivité demeure complexe, il est souvent le fruit d’initiatives spontanées mal ou peu encadrées ;</a:t>
            </a:r>
          </a:p>
          <a:p>
            <a:pPr marL="171450" lvl="0" indent="-171450">
              <a:spcAft>
                <a:spcPts val="12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La connaissance précise des risques et des menaces demeure imparfaite. </a:t>
            </a:r>
          </a:p>
          <a:p>
            <a:pPr lvl="0">
              <a:spcAft>
                <a:spcPts val="1200"/>
              </a:spcAft>
              <a:buClr>
                <a:schemeClr val="accent2">
                  <a:lumMod val="60000"/>
                  <a:lumOff val="40000"/>
                </a:schemeClr>
              </a:buClr>
              <a:defRPr/>
            </a:pPr>
            <a:endParaRPr lang="fr-FR" sz="1200" dirty="0">
              <a:solidFill>
                <a:schemeClr val="accent2">
                  <a:lumMod val="60000"/>
                  <a:lumOff val="40000"/>
                </a:schemeClr>
              </a:solidFill>
              <a:latin typeface="Marianne"/>
            </a:endParaRPr>
          </a:p>
        </p:txBody>
      </p:sp>
      <p:sp>
        <p:nvSpPr>
          <p:cNvPr id="2" name="Espace réservé du numéro de diapositive 1">
            <a:extLst>
              <a:ext uri="{FF2B5EF4-FFF2-40B4-BE49-F238E27FC236}">
                <a16:creationId xmlns:a16="http://schemas.microsoft.com/office/drawing/2014/main" id="{7D0329C8-0431-40EE-8A1A-77C23E789D03}"/>
              </a:ext>
            </a:extLst>
          </p:cNvPr>
          <p:cNvSpPr>
            <a:spLocks noGrp="1"/>
          </p:cNvSpPr>
          <p:nvPr>
            <p:ph type="sldNum" sz="quarter" idx="12"/>
          </p:nvPr>
        </p:nvSpPr>
        <p:spPr/>
        <p:txBody>
          <a:bodyPr/>
          <a:lstStyle/>
          <a:p>
            <a:fld id="{733122C9-A0B9-462F-8757-0847AD287B63}" type="slidenum">
              <a:rPr lang="fr-FR" smtClean="0"/>
              <a:pPr/>
              <a:t>35</a:t>
            </a:fld>
            <a:endParaRPr lang="fr-FR" dirty="0"/>
          </a:p>
        </p:txBody>
      </p:sp>
    </p:spTree>
    <p:extLst>
      <p:ext uri="{BB962C8B-B14F-4D97-AF65-F5344CB8AC3E}">
        <p14:creationId xmlns:p14="http://schemas.microsoft.com/office/powerpoint/2010/main" val="1519322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480F5D8F-C02D-4CFE-A3B2-58DB023E2991}" type="datetime1">
              <a:rPr lang="fr-FR" cap="all" smtClean="0"/>
              <a:t>13/04/2026</a:t>
            </a:fld>
            <a:endParaRPr lang="fr-FR" cap="all" dirty="0"/>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La mobilisation des citoyens</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7" name="ZoneTexte 6">
            <a:extLst>
              <a:ext uri="{FF2B5EF4-FFF2-40B4-BE49-F238E27FC236}">
                <a16:creationId xmlns:a16="http://schemas.microsoft.com/office/drawing/2014/main" id="{8D1BFFB3-4A29-4DCA-95FC-35CB3857441E}"/>
              </a:ext>
            </a:extLst>
          </p:cNvPr>
          <p:cNvSpPr txBox="1"/>
          <p:nvPr/>
        </p:nvSpPr>
        <p:spPr>
          <a:xfrm>
            <a:off x="323849" y="1217533"/>
            <a:ext cx="8424863" cy="2754600"/>
          </a:xfrm>
          <a:prstGeom prst="rect">
            <a:avLst/>
          </a:prstGeom>
          <a:noFill/>
        </p:spPr>
        <p:txBody>
          <a:bodyPr wrap="square" rtlCol="0">
            <a:spAutoFit/>
          </a:bodyPr>
          <a:lstStyle/>
          <a:p>
            <a:pPr lvl="0">
              <a:spcBef>
                <a:spcPts val="1200"/>
              </a:spcBef>
              <a:spcAft>
                <a:spcPts val="1200"/>
              </a:spcAft>
              <a:buClr>
                <a:schemeClr val="accent2">
                  <a:lumMod val="60000"/>
                  <a:lumOff val="40000"/>
                </a:schemeClr>
              </a:buClr>
              <a:defRPr/>
            </a:pPr>
            <a:r>
              <a:rPr lang="fr-FR" sz="1500" b="1" dirty="0">
                <a:solidFill>
                  <a:schemeClr val="tx1">
                    <a:lumMod val="50000"/>
                    <a:lumOff val="50000"/>
                  </a:schemeClr>
                </a:solidFill>
                <a:latin typeface="Marianne ExtraBold" panose="02000000000000000000" pitchFamily="2" charset="0"/>
              </a:rPr>
              <a:t>Une volonté des plus hautes autorités de l’État</a:t>
            </a:r>
          </a:p>
          <a:p>
            <a:pPr lvl="0">
              <a:spcBef>
                <a:spcPts val="1200"/>
              </a:spcBef>
              <a:spcAft>
                <a:spcPts val="1200"/>
              </a:spcAft>
              <a:buClr>
                <a:schemeClr val="accent2">
                  <a:lumMod val="60000"/>
                  <a:lumOff val="40000"/>
                </a:schemeClr>
              </a:buClr>
              <a:defRPr/>
            </a:pPr>
            <a:r>
              <a:rPr lang="fr-FR" sz="1200" dirty="0">
                <a:solidFill>
                  <a:srgbClr val="000000"/>
                </a:solidFill>
                <a:latin typeface="Marianne"/>
              </a:rPr>
              <a:t>Le président de la République met régulièrement en avant la nécessité de développer les « forces morales » de la France (thème du défilé du 14 juillet 2023) et le lien « armée-Nation » à travers le </a:t>
            </a:r>
            <a:r>
              <a:rPr lang="fr-FR" sz="1200" i="1" dirty="0">
                <a:solidFill>
                  <a:srgbClr val="000000"/>
                </a:solidFill>
                <a:latin typeface="Marianne"/>
              </a:rPr>
              <a:t>service national volontaire</a:t>
            </a:r>
            <a:r>
              <a:rPr lang="fr-FR" sz="1200" dirty="0">
                <a:solidFill>
                  <a:srgbClr val="000000"/>
                </a:solidFill>
                <a:latin typeface="Marianne"/>
              </a:rPr>
              <a:t> (SNV) lancé en janvier 2026 mais également par un doublement des réserves opérationnelles. </a:t>
            </a:r>
          </a:p>
          <a:p>
            <a:pPr lvl="0">
              <a:spcBef>
                <a:spcPts val="1200"/>
              </a:spcBef>
              <a:spcAft>
                <a:spcPts val="1200"/>
              </a:spcAft>
              <a:buClr>
                <a:schemeClr val="accent2">
                  <a:lumMod val="60000"/>
                  <a:lumOff val="40000"/>
                </a:schemeClr>
              </a:buClr>
              <a:defRPr/>
            </a:pPr>
            <a:r>
              <a:rPr lang="fr-FR" sz="1200" dirty="0">
                <a:solidFill>
                  <a:srgbClr val="000000"/>
                </a:solidFill>
                <a:latin typeface="Marianne"/>
              </a:rPr>
              <a:t>Cette vision est aussi rappelée dans l’objectif stratégique 2 de la Revue nationale stratégique: « Une France unie et résiliente » qui souligne </a:t>
            </a:r>
            <a:r>
              <a:rPr lang="fr-FR" sz="1200" b="1" dirty="0">
                <a:solidFill>
                  <a:srgbClr val="000000"/>
                </a:solidFill>
                <a:latin typeface="Marianne"/>
              </a:rPr>
              <a:t>le rôle de la SNR en matière de renforcement de la capacité de l’</a:t>
            </a:r>
            <a:r>
              <a:rPr lang="fr-FR" sz="1200" b="1" dirty="0" err="1">
                <a:solidFill>
                  <a:srgbClr val="000000"/>
                </a:solidFill>
                <a:latin typeface="Marianne"/>
              </a:rPr>
              <a:t>Etat</a:t>
            </a:r>
            <a:r>
              <a:rPr lang="fr-FR" sz="1200" b="1" dirty="0">
                <a:solidFill>
                  <a:srgbClr val="000000"/>
                </a:solidFill>
                <a:latin typeface="Marianne"/>
              </a:rPr>
              <a:t> à tenir, collectivement et en profondeur, et identifie la nécessité de promouvoir durablement l’esprit de défense </a:t>
            </a:r>
            <a:r>
              <a:rPr lang="fr-FR" sz="1200" dirty="0">
                <a:solidFill>
                  <a:srgbClr val="000000"/>
                </a:solidFill>
                <a:latin typeface="Marianne"/>
              </a:rPr>
              <a:t>tant au sein de l’État que dans l’ensemble de la société à travers, notamment, une refondation du système des réserves. </a:t>
            </a:r>
          </a:p>
          <a:p>
            <a:pPr lvl="0">
              <a:spcAft>
                <a:spcPts val="1200"/>
              </a:spcAft>
              <a:buClr>
                <a:schemeClr val="accent2">
                  <a:lumMod val="60000"/>
                  <a:lumOff val="40000"/>
                </a:schemeClr>
              </a:buClr>
              <a:defRPr/>
            </a:pPr>
            <a:endParaRPr lang="fr-FR" sz="1200" dirty="0">
              <a:solidFill>
                <a:schemeClr val="accent2">
                  <a:lumMod val="60000"/>
                  <a:lumOff val="40000"/>
                </a:schemeClr>
              </a:solidFill>
              <a:latin typeface="Marianne"/>
            </a:endParaRPr>
          </a:p>
        </p:txBody>
      </p:sp>
      <p:sp>
        <p:nvSpPr>
          <p:cNvPr id="2" name="Espace réservé du numéro de diapositive 1">
            <a:extLst>
              <a:ext uri="{FF2B5EF4-FFF2-40B4-BE49-F238E27FC236}">
                <a16:creationId xmlns:a16="http://schemas.microsoft.com/office/drawing/2014/main" id="{F97AA65F-6C4F-4794-9B0C-F1FE696AAC78}"/>
              </a:ext>
            </a:extLst>
          </p:cNvPr>
          <p:cNvSpPr>
            <a:spLocks noGrp="1"/>
          </p:cNvSpPr>
          <p:nvPr>
            <p:ph type="sldNum" sz="quarter" idx="12"/>
          </p:nvPr>
        </p:nvSpPr>
        <p:spPr/>
        <p:txBody>
          <a:bodyPr/>
          <a:lstStyle/>
          <a:p>
            <a:fld id="{733122C9-A0B9-462F-8757-0847AD287B63}" type="slidenum">
              <a:rPr lang="fr-FR" smtClean="0"/>
              <a:pPr/>
              <a:t>36</a:t>
            </a:fld>
            <a:endParaRPr lang="fr-FR" dirty="0"/>
          </a:p>
        </p:txBody>
      </p:sp>
    </p:spTree>
    <p:extLst>
      <p:ext uri="{BB962C8B-B14F-4D97-AF65-F5344CB8AC3E}">
        <p14:creationId xmlns:p14="http://schemas.microsoft.com/office/powerpoint/2010/main" val="3892335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BCE3A0AE-3083-4643-BF03-AA16C7C02788}" type="datetime1">
              <a:rPr lang="fr-FR" cap="all" smtClean="0"/>
              <a:t>13/04/2026</a:t>
            </a:fld>
            <a:endParaRPr lang="fr-FR" cap="all" dirty="0"/>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La mobilisation des citoyens</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7" name="ZoneTexte 6">
            <a:extLst>
              <a:ext uri="{FF2B5EF4-FFF2-40B4-BE49-F238E27FC236}">
                <a16:creationId xmlns:a16="http://schemas.microsoft.com/office/drawing/2014/main" id="{8D1BFFB3-4A29-4DCA-95FC-35CB3857441E}"/>
              </a:ext>
            </a:extLst>
          </p:cNvPr>
          <p:cNvSpPr txBox="1"/>
          <p:nvPr/>
        </p:nvSpPr>
        <p:spPr>
          <a:xfrm>
            <a:off x="323849" y="1217533"/>
            <a:ext cx="8424863" cy="2939266"/>
          </a:xfrm>
          <a:prstGeom prst="rect">
            <a:avLst/>
          </a:prstGeom>
          <a:noFill/>
        </p:spPr>
        <p:txBody>
          <a:bodyPr wrap="square" rtlCol="0">
            <a:spAutoFit/>
          </a:bodyPr>
          <a:lstStyle/>
          <a:p>
            <a:pPr lvl="0">
              <a:spcBef>
                <a:spcPts val="1200"/>
              </a:spcBef>
              <a:spcAft>
                <a:spcPts val="1200"/>
              </a:spcAft>
              <a:buClr>
                <a:schemeClr val="accent2">
                  <a:lumMod val="60000"/>
                  <a:lumOff val="40000"/>
                </a:schemeClr>
              </a:buClr>
              <a:defRPr/>
            </a:pPr>
            <a:r>
              <a:rPr lang="fr-FR" sz="1500" b="1" dirty="0">
                <a:solidFill>
                  <a:schemeClr val="tx1">
                    <a:lumMod val="50000"/>
                    <a:lumOff val="50000"/>
                  </a:schemeClr>
                </a:solidFill>
                <a:latin typeface="Marianne ExtraBold" panose="02000000000000000000" pitchFamily="2" charset="0"/>
              </a:rPr>
              <a:t>La SNR met un accent particulier sur la sensibilisation et la responsabilisation du citoyen</a:t>
            </a:r>
            <a:endParaRPr lang="fr-FR" sz="1200" dirty="0">
              <a:solidFill>
                <a:srgbClr val="000000"/>
              </a:solidFill>
              <a:latin typeface="Marianne"/>
            </a:endParaRPr>
          </a:p>
          <a:p>
            <a:pPr lvl="0">
              <a:spcBef>
                <a:spcPts val="1200"/>
              </a:spcBef>
              <a:spcAft>
                <a:spcPts val="1200"/>
              </a:spcAft>
              <a:buClr>
                <a:schemeClr val="accent2">
                  <a:lumMod val="60000"/>
                  <a:lumOff val="40000"/>
                </a:schemeClr>
              </a:buClr>
              <a:defRPr/>
            </a:pPr>
            <a:r>
              <a:rPr lang="fr-FR" sz="1200" dirty="0">
                <a:solidFill>
                  <a:srgbClr val="000000"/>
                </a:solidFill>
                <a:latin typeface="Marianne"/>
              </a:rPr>
              <a:t>La SNR comporte 2 axes : </a:t>
            </a:r>
          </a:p>
          <a:p>
            <a:pPr marL="537750" lvl="0" indent="-285750" algn="just">
              <a:spcAft>
                <a:spcPts val="6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Garantir la continuité de la vie de la Nation;  </a:t>
            </a:r>
          </a:p>
          <a:p>
            <a:pPr marL="537750" lvl="0" indent="-285750" algn="just">
              <a:spcAft>
                <a:spcPts val="6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Réunir et rendre utile l’ensemble des citoyens au service de la  résilience de la Nation.</a:t>
            </a:r>
          </a:p>
          <a:p>
            <a:pPr lvl="0" algn="just">
              <a:spcAft>
                <a:spcPts val="600"/>
              </a:spcAft>
              <a:buClr>
                <a:srgbClr val="000000"/>
              </a:buClr>
              <a:defRPr/>
            </a:pPr>
            <a:endParaRPr lang="fr-FR" sz="1200" dirty="0">
              <a:solidFill>
                <a:srgbClr val="000000"/>
              </a:solidFill>
              <a:latin typeface="Marianne"/>
            </a:endParaRPr>
          </a:p>
          <a:p>
            <a:pPr lvl="0" algn="just">
              <a:spcAft>
                <a:spcPts val="600"/>
              </a:spcAft>
              <a:buClr>
                <a:srgbClr val="000000"/>
              </a:buClr>
              <a:defRPr/>
            </a:pPr>
            <a:r>
              <a:rPr lang="fr-FR" sz="1200" dirty="0">
                <a:solidFill>
                  <a:srgbClr val="000000"/>
                </a:solidFill>
                <a:latin typeface="Marianne"/>
              </a:rPr>
              <a:t>Un des sous-objectif de l’axe 2 est l’affermissement de la préparation de la population à la crise à travers plusieurs actions allant de la </a:t>
            </a:r>
            <a:r>
              <a:rPr lang="fr-FR" sz="1200" b="1" dirty="0">
                <a:solidFill>
                  <a:srgbClr val="000000"/>
                </a:solidFill>
                <a:latin typeface="Marianne"/>
              </a:rPr>
              <a:t>mobilisation des citoyens dans les dispositifs d’engagement</a:t>
            </a:r>
            <a:r>
              <a:rPr lang="fr-FR" sz="1200" dirty="0">
                <a:solidFill>
                  <a:srgbClr val="000000"/>
                </a:solidFill>
                <a:latin typeface="Marianne"/>
              </a:rPr>
              <a:t>, au </a:t>
            </a:r>
            <a:r>
              <a:rPr lang="fr-FR" sz="1200" b="1" dirty="0">
                <a:solidFill>
                  <a:srgbClr val="000000"/>
                </a:solidFill>
                <a:latin typeface="Marianne"/>
              </a:rPr>
              <a:t>renforcement de la formation sur les comportements à adopter </a:t>
            </a:r>
            <a:r>
              <a:rPr lang="fr-FR" sz="1200" dirty="0">
                <a:solidFill>
                  <a:srgbClr val="000000"/>
                </a:solidFill>
                <a:latin typeface="Marianne"/>
              </a:rPr>
              <a:t>(gestes de premier secours, confinement, faire face ensemble, kit d’urgence, hygiène numérique, …) jusqu’à la </a:t>
            </a:r>
            <a:r>
              <a:rPr lang="fr-FR" sz="1200" b="1" dirty="0">
                <a:solidFill>
                  <a:srgbClr val="000000"/>
                </a:solidFill>
                <a:latin typeface="Marianne"/>
              </a:rPr>
              <a:t>modernisation des dispositifs d’alertes et d’information des populations en situation de crise</a:t>
            </a:r>
            <a:r>
              <a:rPr lang="fr-FR" sz="1200" dirty="0">
                <a:solidFill>
                  <a:srgbClr val="000000"/>
                </a:solidFill>
                <a:latin typeface="Marianne"/>
              </a:rPr>
              <a:t>.</a:t>
            </a:r>
          </a:p>
          <a:p>
            <a:pPr lvl="0">
              <a:spcAft>
                <a:spcPts val="1200"/>
              </a:spcAft>
              <a:buClr>
                <a:schemeClr val="accent2">
                  <a:lumMod val="60000"/>
                  <a:lumOff val="40000"/>
                </a:schemeClr>
              </a:buClr>
              <a:defRPr/>
            </a:pPr>
            <a:endParaRPr lang="fr-FR" sz="1200" dirty="0">
              <a:solidFill>
                <a:schemeClr val="accent2">
                  <a:lumMod val="60000"/>
                  <a:lumOff val="40000"/>
                </a:schemeClr>
              </a:solidFill>
              <a:latin typeface="Marianne"/>
            </a:endParaRPr>
          </a:p>
        </p:txBody>
      </p:sp>
      <p:sp>
        <p:nvSpPr>
          <p:cNvPr id="2" name="Espace réservé du numéro de diapositive 1">
            <a:extLst>
              <a:ext uri="{FF2B5EF4-FFF2-40B4-BE49-F238E27FC236}">
                <a16:creationId xmlns:a16="http://schemas.microsoft.com/office/drawing/2014/main" id="{0167119C-E189-478E-BADC-AD372091E986}"/>
              </a:ext>
            </a:extLst>
          </p:cNvPr>
          <p:cNvSpPr>
            <a:spLocks noGrp="1"/>
          </p:cNvSpPr>
          <p:nvPr>
            <p:ph type="sldNum" sz="quarter" idx="12"/>
          </p:nvPr>
        </p:nvSpPr>
        <p:spPr/>
        <p:txBody>
          <a:bodyPr/>
          <a:lstStyle/>
          <a:p>
            <a:fld id="{733122C9-A0B9-462F-8757-0847AD287B63}" type="slidenum">
              <a:rPr lang="fr-FR" smtClean="0"/>
              <a:pPr/>
              <a:t>37</a:t>
            </a:fld>
            <a:endParaRPr lang="fr-FR" dirty="0"/>
          </a:p>
        </p:txBody>
      </p:sp>
    </p:spTree>
    <p:extLst>
      <p:ext uri="{BB962C8B-B14F-4D97-AF65-F5344CB8AC3E}">
        <p14:creationId xmlns:p14="http://schemas.microsoft.com/office/powerpoint/2010/main" val="3863894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5EA08438-2A35-43F3-AF5E-AB863BF3D654}" type="datetime1">
              <a:rPr lang="fr-FR" cap="all" smtClean="0"/>
              <a:t>13/04/2026</a:t>
            </a:fld>
            <a:endParaRPr lang="fr-FR" cap="all" dirty="0"/>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La mobilisation des citoyens</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7" name="ZoneTexte 6">
            <a:extLst>
              <a:ext uri="{FF2B5EF4-FFF2-40B4-BE49-F238E27FC236}">
                <a16:creationId xmlns:a16="http://schemas.microsoft.com/office/drawing/2014/main" id="{8D1BFFB3-4A29-4DCA-95FC-35CB3857441E}"/>
              </a:ext>
            </a:extLst>
          </p:cNvPr>
          <p:cNvSpPr txBox="1"/>
          <p:nvPr/>
        </p:nvSpPr>
        <p:spPr>
          <a:xfrm>
            <a:off x="323849" y="1217533"/>
            <a:ext cx="8424863" cy="2862322"/>
          </a:xfrm>
          <a:prstGeom prst="rect">
            <a:avLst/>
          </a:prstGeom>
          <a:noFill/>
        </p:spPr>
        <p:txBody>
          <a:bodyPr wrap="square" rtlCol="0">
            <a:spAutoFit/>
          </a:bodyPr>
          <a:lstStyle/>
          <a:p>
            <a:pPr lvl="0">
              <a:spcAft>
                <a:spcPts val="600"/>
              </a:spcAft>
              <a:buClr>
                <a:srgbClr val="000000"/>
              </a:buClr>
              <a:defRPr/>
            </a:pPr>
            <a:r>
              <a:rPr lang="fr-FR" sz="1500" b="1" dirty="0">
                <a:solidFill>
                  <a:schemeClr val="tx1">
                    <a:lumMod val="50000"/>
                    <a:lumOff val="50000"/>
                  </a:schemeClr>
                </a:solidFill>
                <a:latin typeface="Marianne ExtraBold" panose="02000000000000000000" pitchFamily="2" charset="0"/>
              </a:rPr>
              <a:t>Tous acteurs</a:t>
            </a:r>
            <a:r>
              <a:rPr lang="fr-FR" sz="1200" dirty="0">
                <a:solidFill>
                  <a:srgbClr val="000000"/>
                </a:solidFill>
                <a:latin typeface="Marianne"/>
              </a:rPr>
              <a:t> </a:t>
            </a:r>
            <a:r>
              <a:rPr lang="fr-FR" sz="1500" b="1" dirty="0">
                <a:solidFill>
                  <a:schemeClr val="tx1">
                    <a:lumMod val="50000"/>
                    <a:lumOff val="50000"/>
                  </a:schemeClr>
                </a:solidFill>
                <a:latin typeface="Marianne ExtraBold" panose="02000000000000000000" pitchFamily="2" charset="0"/>
              </a:rPr>
              <a:t>du renforcement de la résilience des citoyens </a:t>
            </a:r>
          </a:p>
          <a:p>
            <a:pPr marL="252000" lvl="0">
              <a:spcAft>
                <a:spcPts val="600"/>
              </a:spcAft>
              <a:buClr>
                <a:srgbClr val="000000"/>
              </a:buClr>
              <a:defRPr/>
            </a:pPr>
            <a:endParaRPr lang="fr-FR" sz="1200" dirty="0">
              <a:solidFill>
                <a:srgbClr val="000000"/>
              </a:solidFill>
              <a:latin typeface="Marianne"/>
            </a:endParaRPr>
          </a:p>
          <a:p>
            <a:pPr lvl="0">
              <a:spcAft>
                <a:spcPts val="600"/>
              </a:spcAft>
              <a:buClr>
                <a:srgbClr val="000000"/>
              </a:buClr>
              <a:defRPr/>
            </a:pPr>
            <a:r>
              <a:rPr lang="fr-FR" sz="1200" dirty="0">
                <a:solidFill>
                  <a:srgbClr val="000000"/>
                </a:solidFill>
                <a:latin typeface="Marianne"/>
              </a:rPr>
              <a:t>Plusieurs actions participent directement à cet objectif :</a:t>
            </a:r>
          </a:p>
          <a:p>
            <a:pPr lvl="0">
              <a:spcAft>
                <a:spcPts val="600"/>
              </a:spcAft>
              <a:buClr>
                <a:srgbClr val="000000"/>
              </a:buClr>
              <a:defRPr/>
            </a:pPr>
            <a:endParaRPr lang="fr-FR" sz="1200" dirty="0">
              <a:solidFill>
                <a:srgbClr val="000000"/>
              </a:solidFill>
              <a:latin typeface="Marianne"/>
            </a:endParaRPr>
          </a:p>
          <a:p>
            <a:pPr marL="288000" indent="-285750">
              <a:spcAft>
                <a:spcPts val="6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Diffusion de la culture du risque chez les citoyens : sensibilisation et information des citoyens sur les risques  et menaces ; </a:t>
            </a:r>
          </a:p>
          <a:p>
            <a:pPr marL="288000" indent="-285750">
              <a:spcAft>
                <a:spcPts val="6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Connaissance des bons réflexes et des mesures de sauvegarde pour soi et ses proches ;</a:t>
            </a:r>
          </a:p>
          <a:p>
            <a:pPr marL="288000" lvl="0" indent="-285750">
              <a:spcAft>
                <a:spcPts val="6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Intégration des citoyens dans les exercices ;</a:t>
            </a:r>
          </a:p>
          <a:p>
            <a:pPr marL="288000" lvl="0" indent="-285750">
              <a:spcAft>
                <a:spcPts val="6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Montée en puissance des réserves communales et intercommunales de sécurité civile ; </a:t>
            </a:r>
          </a:p>
          <a:p>
            <a:pPr marL="288000" lvl="0" indent="-285750">
              <a:spcAft>
                <a:spcPts val="600"/>
              </a:spcAft>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Implication des citoyens dans la démarche de renforcement de la résilience nationale.  </a:t>
            </a:r>
          </a:p>
          <a:p>
            <a:pPr lvl="0">
              <a:spcAft>
                <a:spcPts val="1200"/>
              </a:spcAft>
              <a:buClr>
                <a:schemeClr val="accent2">
                  <a:lumMod val="60000"/>
                  <a:lumOff val="40000"/>
                </a:schemeClr>
              </a:buClr>
              <a:defRPr/>
            </a:pPr>
            <a:endParaRPr lang="fr-FR" sz="1200" dirty="0">
              <a:solidFill>
                <a:schemeClr val="accent2">
                  <a:lumMod val="60000"/>
                  <a:lumOff val="40000"/>
                </a:schemeClr>
              </a:solidFill>
              <a:latin typeface="Marianne"/>
            </a:endParaRPr>
          </a:p>
        </p:txBody>
      </p:sp>
      <p:sp>
        <p:nvSpPr>
          <p:cNvPr id="2" name="Espace réservé du numéro de diapositive 1">
            <a:extLst>
              <a:ext uri="{FF2B5EF4-FFF2-40B4-BE49-F238E27FC236}">
                <a16:creationId xmlns:a16="http://schemas.microsoft.com/office/drawing/2014/main" id="{22BD6E4F-4D7B-46A9-8242-BED74DD8FEF6}"/>
              </a:ext>
            </a:extLst>
          </p:cNvPr>
          <p:cNvSpPr>
            <a:spLocks noGrp="1"/>
          </p:cNvSpPr>
          <p:nvPr>
            <p:ph type="sldNum" sz="quarter" idx="12"/>
          </p:nvPr>
        </p:nvSpPr>
        <p:spPr/>
        <p:txBody>
          <a:bodyPr/>
          <a:lstStyle/>
          <a:p>
            <a:fld id="{733122C9-A0B9-462F-8757-0847AD287B63}" type="slidenum">
              <a:rPr lang="fr-FR" smtClean="0"/>
              <a:pPr/>
              <a:t>38</a:t>
            </a:fld>
            <a:endParaRPr lang="fr-FR" dirty="0"/>
          </a:p>
        </p:txBody>
      </p:sp>
    </p:spTree>
    <p:extLst>
      <p:ext uri="{BB962C8B-B14F-4D97-AF65-F5344CB8AC3E}">
        <p14:creationId xmlns:p14="http://schemas.microsoft.com/office/powerpoint/2010/main" val="172684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FA1FAE17-45D6-4FF4-9410-5270AEC30341}" type="datetime1">
              <a:rPr lang="fr-FR" cap="all" smtClean="0"/>
              <a:t>13/04/2026</a:t>
            </a:fld>
            <a:endParaRPr lang="fr-FR" cap="all" dirty="0"/>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La mobilisation des citoyens</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7" name="ZoneTexte 6">
            <a:extLst>
              <a:ext uri="{FF2B5EF4-FFF2-40B4-BE49-F238E27FC236}">
                <a16:creationId xmlns:a16="http://schemas.microsoft.com/office/drawing/2014/main" id="{8D1BFFB3-4A29-4DCA-95FC-35CB3857441E}"/>
              </a:ext>
            </a:extLst>
          </p:cNvPr>
          <p:cNvSpPr txBox="1"/>
          <p:nvPr/>
        </p:nvSpPr>
        <p:spPr>
          <a:xfrm>
            <a:off x="323849" y="1217533"/>
            <a:ext cx="4248151" cy="2031325"/>
          </a:xfrm>
          <a:prstGeom prst="rect">
            <a:avLst/>
          </a:prstGeom>
          <a:noFill/>
        </p:spPr>
        <p:txBody>
          <a:bodyPr wrap="square" rtlCol="0">
            <a:spAutoFit/>
          </a:bodyPr>
          <a:lstStyle/>
          <a:p>
            <a:pPr lvl="0">
              <a:spcBef>
                <a:spcPts val="1200"/>
              </a:spcBef>
              <a:buClr>
                <a:schemeClr val="accent2">
                  <a:lumMod val="60000"/>
                  <a:lumOff val="40000"/>
                </a:schemeClr>
              </a:buClr>
              <a:defRPr/>
            </a:pPr>
            <a:r>
              <a:rPr lang="fr-FR" sz="1200" dirty="0">
                <a:solidFill>
                  <a:srgbClr val="000000"/>
                </a:solidFill>
                <a:latin typeface="Marianne"/>
              </a:rPr>
              <a:t>Les canaux de diffusion vers les citoyens :</a:t>
            </a:r>
          </a:p>
          <a:p>
            <a:pPr marL="171450" lvl="0" indent="-171450">
              <a:spcBef>
                <a:spcPts val="600"/>
              </a:spcBef>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Portail gouvernemental</a:t>
            </a:r>
          </a:p>
          <a:p>
            <a:pPr marL="171450" lvl="0" indent="-171450">
              <a:spcBef>
                <a:spcPts val="600"/>
              </a:spcBef>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DICRIM</a:t>
            </a:r>
          </a:p>
          <a:p>
            <a:pPr marL="171450" lvl="0" indent="-171450">
              <a:spcBef>
                <a:spcPts val="600"/>
              </a:spcBef>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FR-</a:t>
            </a:r>
            <a:r>
              <a:rPr lang="fr-FR" sz="1200" dirty="0" err="1">
                <a:solidFill>
                  <a:srgbClr val="000000"/>
                </a:solidFill>
                <a:latin typeface="Marianne"/>
              </a:rPr>
              <a:t>Alert</a:t>
            </a:r>
            <a:endParaRPr lang="fr-FR" sz="1200" dirty="0">
              <a:solidFill>
                <a:srgbClr val="000000"/>
              </a:solidFill>
              <a:latin typeface="Marianne"/>
            </a:endParaRPr>
          </a:p>
          <a:p>
            <a:pPr marL="171450" lvl="0" indent="-171450">
              <a:spcBef>
                <a:spcPts val="600"/>
              </a:spcBef>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PFMS / guide résilience</a:t>
            </a:r>
          </a:p>
          <a:p>
            <a:pPr marL="171450" lvl="0" indent="-171450">
              <a:spcBef>
                <a:spcPts val="600"/>
              </a:spcBef>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Commissions locales d’information</a:t>
            </a:r>
          </a:p>
          <a:p>
            <a:pPr marL="171450" lvl="0" indent="-171450">
              <a:spcBef>
                <a:spcPts val="600"/>
              </a:spcBef>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Commissions de suivi de site</a:t>
            </a:r>
          </a:p>
          <a:p>
            <a:pPr lvl="0">
              <a:spcAft>
                <a:spcPts val="1200"/>
              </a:spcAft>
              <a:buClr>
                <a:schemeClr val="accent2">
                  <a:lumMod val="60000"/>
                  <a:lumOff val="40000"/>
                </a:schemeClr>
              </a:buClr>
              <a:defRPr/>
            </a:pPr>
            <a:endParaRPr lang="fr-FR" sz="1200" dirty="0">
              <a:solidFill>
                <a:schemeClr val="accent2">
                  <a:lumMod val="60000"/>
                  <a:lumOff val="40000"/>
                </a:schemeClr>
              </a:solidFill>
              <a:latin typeface="Marianne"/>
            </a:endParaRPr>
          </a:p>
        </p:txBody>
      </p:sp>
      <p:sp>
        <p:nvSpPr>
          <p:cNvPr id="10" name="ZoneTexte 9">
            <a:extLst>
              <a:ext uri="{FF2B5EF4-FFF2-40B4-BE49-F238E27FC236}">
                <a16:creationId xmlns:a16="http://schemas.microsoft.com/office/drawing/2014/main" id="{33D17C4B-B65D-4232-AE66-AABB7FC90DF7}"/>
              </a:ext>
            </a:extLst>
          </p:cNvPr>
          <p:cNvSpPr txBox="1"/>
          <p:nvPr/>
        </p:nvSpPr>
        <p:spPr>
          <a:xfrm>
            <a:off x="5019197" y="1217532"/>
            <a:ext cx="3765235" cy="1769715"/>
          </a:xfrm>
          <a:prstGeom prst="rect">
            <a:avLst/>
          </a:prstGeom>
          <a:noFill/>
        </p:spPr>
        <p:txBody>
          <a:bodyPr wrap="square" rtlCol="0">
            <a:spAutoFit/>
          </a:bodyPr>
          <a:lstStyle/>
          <a:p>
            <a:pPr lvl="0">
              <a:spcBef>
                <a:spcPts val="1200"/>
              </a:spcBef>
              <a:buClr>
                <a:schemeClr val="accent2">
                  <a:lumMod val="60000"/>
                  <a:lumOff val="40000"/>
                </a:schemeClr>
              </a:buClr>
              <a:defRPr/>
            </a:pPr>
            <a:r>
              <a:rPr lang="fr-FR" sz="1200" dirty="0">
                <a:solidFill>
                  <a:srgbClr val="000000"/>
                </a:solidFill>
                <a:latin typeface="Marianne"/>
              </a:rPr>
              <a:t>Implication des citoyens :</a:t>
            </a:r>
          </a:p>
          <a:p>
            <a:pPr marL="171450" lvl="0" indent="-171450">
              <a:spcBef>
                <a:spcPts val="600"/>
              </a:spcBef>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Réserves</a:t>
            </a:r>
          </a:p>
          <a:p>
            <a:pPr marL="171450" lvl="0" indent="-171450">
              <a:spcBef>
                <a:spcPts val="600"/>
              </a:spcBef>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SNV</a:t>
            </a:r>
          </a:p>
          <a:p>
            <a:pPr marL="171450" lvl="0" indent="-171450">
              <a:spcBef>
                <a:spcPts val="600"/>
              </a:spcBef>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JNR</a:t>
            </a:r>
          </a:p>
          <a:p>
            <a:pPr marL="171450" lvl="0" indent="-171450">
              <a:spcBef>
                <a:spcPts val="600"/>
              </a:spcBef>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Multiples dispositifs de solidarité</a:t>
            </a:r>
          </a:p>
          <a:p>
            <a:pPr marL="171450" lvl="0" indent="-171450">
              <a:spcBef>
                <a:spcPts val="600"/>
              </a:spcBef>
              <a:buClr>
                <a:schemeClr val="accent2">
                  <a:lumMod val="60000"/>
                  <a:lumOff val="40000"/>
                </a:schemeClr>
              </a:buClr>
              <a:buFont typeface="Arial" panose="020B0604020202020204" pitchFamily="34" charset="0"/>
              <a:buChar char="•"/>
              <a:defRPr/>
            </a:pPr>
            <a:r>
              <a:rPr lang="fr-FR" sz="1200" dirty="0">
                <a:solidFill>
                  <a:srgbClr val="000000"/>
                </a:solidFill>
                <a:latin typeface="Marianne"/>
              </a:rPr>
              <a:t>Formation aux gestes qui sauvent</a:t>
            </a:r>
          </a:p>
          <a:p>
            <a:pPr lvl="0">
              <a:spcAft>
                <a:spcPts val="1200"/>
              </a:spcAft>
              <a:buClr>
                <a:schemeClr val="accent2">
                  <a:lumMod val="60000"/>
                  <a:lumOff val="40000"/>
                </a:schemeClr>
              </a:buClr>
              <a:defRPr/>
            </a:pPr>
            <a:endParaRPr lang="fr-FR" sz="1200" dirty="0">
              <a:solidFill>
                <a:schemeClr val="accent2">
                  <a:lumMod val="60000"/>
                  <a:lumOff val="40000"/>
                </a:schemeClr>
              </a:solidFill>
              <a:latin typeface="Marianne"/>
            </a:endParaRPr>
          </a:p>
        </p:txBody>
      </p:sp>
      <p:cxnSp>
        <p:nvCxnSpPr>
          <p:cNvPr id="3" name="Connecteur droit 2">
            <a:extLst>
              <a:ext uri="{FF2B5EF4-FFF2-40B4-BE49-F238E27FC236}">
                <a16:creationId xmlns:a16="http://schemas.microsoft.com/office/drawing/2014/main" id="{B52C2090-602C-4257-9456-EE0289FA8296}"/>
              </a:ext>
            </a:extLst>
          </p:cNvPr>
          <p:cNvCxnSpPr/>
          <p:nvPr/>
        </p:nvCxnSpPr>
        <p:spPr>
          <a:xfrm>
            <a:off x="4572000" y="1085028"/>
            <a:ext cx="0" cy="2107527"/>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A6A93DAF-5F26-4B5C-BD69-37AB98F51950}"/>
              </a:ext>
            </a:extLst>
          </p:cNvPr>
          <p:cNvSpPr>
            <a:spLocks noGrp="1"/>
          </p:cNvSpPr>
          <p:nvPr>
            <p:ph type="sldNum" sz="quarter" idx="12"/>
          </p:nvPr>
        </p:nvSpPr>
        <p:spPr/>
        <p:txBody>
          <a:bodyPr/>
          <a:lstStyle/>
          <a:p>
            <a:fld id="{733122C9-A0B9-462F-8757-0847AD287B63}" type="slidenum">
              <a:rPr lang="fr-FR" smtClean="0"/>
              <a:pPr/>
              <a:t>39</a:t>
            </a:fld>
            <a:endParaRPr lang="fr-FR" dirty="0"/>
          </a:p>
        </p:txBody>
      </p:sp>
    </p:spTree>
    <p:extLst>
      <p:ext uri="{BB962C8B-B14F-4D97-AF65-F5344CB8AC3E}">
        <p14:creationId xmlns:p14="http://schemas.microsoft.com/office/powerpoint/2010/main" val="3373057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BBE627C-BEA7-5246-AC1C-78BC257407F7}"/>
              </a:ext>
            </a:extLst>
          </p:cNvPr>
          <p:cNvSpPr>
            <a:spLocks noGrp="1"/>
          </p:cNvSpPr>
          <p:nvPr>
            <p:ph type="sldNum" sz="quarter" idx="12"/>
          </p:nvPr>
        </p:nvSpPr>
        <p:spPr/>
        <p:txBody>
          <a:bodyPr/>
          <a:lstStyle/>
          <a:p>
            <a:fld id="{733122C9-A0B9-462F-8757-0847AD287B63}" type="slidenum">
              <a:rPr lang="fr-FR" smtClean="0"/>
              <a:pPr/>
              <a:t>4</a:t>
            </a:fld>
            <a:endParaRPr lang="fr-FR" dirty="0"/>
          </a:p>
        </p:txBody>
      </p:sp>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0AF35ED1-A5CF-462B-AEDB-5B4E91439AB0}"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242951"/>
          </a:xfrm>
        </p:spPr>
        <p:txBody>
          <a:bodyPr/>
          <a:lstStyle/>
          <a:p>
            <a:r>
              <a:rPr lang="fr-FR" dirty="0">
                <a:latin typeface="Marianne ExtraBold" panose="02000000000000000000" pitchFamily="2" charset="0"/>
              </a:rPr>
              <a:t>Origine</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Le concept de résilience</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3" name="ZoneTexte 2">
            <a:extLst>
              <a:ext uri="{FF2B5EF4-FFF2-40B4-BE49-F238E27FC236}">
                <a16:creationId xmlns:a16="http://schemas.microsoft.com/office/drawing/2014/main" id="{C77BCD3A-AA1F-4884-A471-F135AF6AB3BB}"/>
              </a:ext>
            </a:extLst>
          </p:cNvPr>
          <p:cNvSpPr txBox="1"/>
          <p:nvPr/>
        </p:nvSpPr>
        <p:spPr>
          <a:xfrm>
            <a:off x="323850" y="1325657"/>
            <a:ext cx="7819398" cy="3052118"/>
          </a:xfrm>
          <a:prstGeom prst="rect">
            <a:avLst/>
          </a:prstGeom>
          <a:noFill/>
        </p:spPr>
        <p:txBody>
          <a:bodyPr wrap="square" rtlCol="0">
            <a:spAutoFit/>
          </a:bodyPr>
          <a:lstStyle/>
          <a:p>
            <a:pPr>
              <a:spcAft>
                <a:spcPts val="1200"/>
              </a:spcAft>
            </a:pPr>
            <a:r>
              <a:rPr lang="fr-FR" sz="1400" dirty="0">
                <a:solidFill>
                  <a:schemeClr val="accent2">
                    <a:lumMod val="60000"/>
                    <a:lumOff val="40000"/>
                  </a:schemeClr>
                </a:solidFill>
                <a:latin typeface="Marianne ExtraBold" panose="02000000000000000000" pitchFamily="2" charset="0"/>
              </a:rPr>
              <a:t>Un concept ancien…</a:t>
            </a:r>
            <a:endParaRPr lang="fr-FR" sz="1400" dirty="0">
              <a:latin typeface="Marianne" panose="02000000000000000000" pitchFamily="2" charset="0"/>
            </a:endParaRPr>
          </a:p>
          <a:p>
            <a:pPr lvl="0">
              <a:spcAft>
                <a:spcPts val="600"/>
              </a:spcAft>
              <a:defRPr/>
            </a:pPr>
            <a:r>
              <a:rPr lang="fr-FR" sz="1400" dirty="0">
                <a:solidFill>
                  <a:srgbClr val="000000"/>
                </a:solidFill>
                <a:latin typeface="Marianne" panose="02000000000000000000" pitchFamily="2" charset="0"/>
              </a:rPr>
              <a:t>Origine latine (</a:t>
            </a:r>
            <a:r>
              <a:rPr lang="fr-FR" sz="1400" i="1" dirty="0" err="1">
                <a:solidFill>
                  <a:srgbClr val="000000"/>
                </a:solidFill>
                <a:latin typeface="Marianne" panose="02000000000000000000" pitchFamily="2" charset="0"/>
              </a:rPr>
              <a:t>resilire</a:t>
            </a:r>
            <a:r>
              <a:rPr lang="fr-FR" sz="1400" i="1" dirty="0">
                <a:solidFill>
                  <a:srgbClr val="000000"/>
                </a:solidFill>
                <a:latin typeface="Marianne" panose="02000000000000000000" pitchFamily="2" charset="0"/>
              </a:rPr>
              <a:t> </a:t>
            </a:r>
            <a:r>
              <a:rPr lang="fr-FR" sz="1400" dirty="0">
                <a:solidFill>
                  <a:srgbClr val="000000"/>
                </a:solidFill>
                <a:latin typeface="Marianne" panose="02000000000000000000" pitchFamily="2" charset="0"/>
              </a:rPr>
              <a:t>=</a:t>
            </a:r>
            <a:r>
              <a:rPr lang="fr-FR" sz="1400" i="1" dirty="0">
                <a:solidFill>
                  <a:srgbClr val="000000"/>
                </a:solidFill>
                <a:latin typeface="Marianne" panose="02000000000000000000" pitchFamily="2" charset="0"/>
              </a:rPr>
              <a:t> rebondir)</a:t>
            </a:r>
          </a:p>
          <a:p>
            <a:pPr lvl="0">
              <a:spcAft>
                <a:spcPts val="200"/>
              </a:spcAft>
              <a:defRPr/>
            </a:pPr>
            <a:r>
              <a:rPr lang="fr-FR" sz="1400" dirty="0">
                <a:solidFill>
                  <a:srgbClr val="000000"/>
                </a:solidFill>
                <a:latin typeface="Marianne" panose="02000000000000000000" pitchFamily="2" charset="0"/>
              </a:rPr>
              <a:t>Champ lexical de la physique :</a:t>
            </a:r>
          </a:p>
          <a:p>
            <a:pPr marL="180000" lvl="0">
              <a:spcAft>
                <a:spcPts val="600"/>
              </a:spcAft>
              <a:defRPr/>
            </a:pPr>
            <a:r>
              <a:rPr lang="fr-FR" sz="1400" b="1" i="1" dirty="0">
                <a:solidFill>
                  <a:srgbClr val="000000"/>
                </a:solidFill>
                <a:latin typeface="Marianne" panose="02000000000000000000" pitchFamily="2" charset="0"/>
              </a:rPr>
              <a:t>« Capacité d'un matériau à retrouver sa forme initiale après avoir subi un choc ou une déformation »</a:t>
            </a:r>
          </a:p>
          <a:p>
            <a:pPr lvl="0">
              <a:spcAft>
                <a:spcPts val="200"/>
              </a:spcAft>
              <a:defRPr/>
            </a:pPr>
            <a:r>
              <a:rPr lang="fr-FR" sz="1400" dirty="0">
                <a:solidFill>
                  <a:srgbClr val="000000"/>
                </a:solidFill>
                <a:latin typeface="Marianne" panose="02000000000000000000" pitchFamily="2" charset="0"/>
              </a:rPr>
              <a:t>Vulgarisé par le neuropsychiatre français Boris Cyrulnik :</a:t>
            </a:r>
          </a:p>
          <a:p>
            <a:pPr marL="180000" lvl="0">
              <a:defRPr/>
            </a:pPr>
            <a:r>
              <a:rPr lang="fr-FR" sz="1400" b="1" i="1" dirty="0">
                <a:solidFill>
                  <a:srgbClr val="000000"/>
                </a:solidFill>
                <a:latin typeface="Marianne" panose="02000000000000000000" pitchFamily="2" charset="0"/>
              </a:rPr>
              <a:t>« Capacité d’un être humain à se relever après un traumatisme »</a:t>
            </a:r>
          </a:p>
          <a:p>
            <a:endParaRPr lang="fr-FR" sz="1400" dirty="0">
              <a:latin typeface="Marianne" panose="02000000000000000000" pitchFamily="2" charset="0"/>
            </a:endParaRPr>
          </a:p>
          <a:p>
            <a:pPr>
              <a:spcAft>
                <a:spcPts val="1200"/>
              </a:spcAft>
            </a:pPr>
            <a:r>
              <a:rPr lang="fr-FR" sz="1400" dirty="0">
                <a:solidFill>
                  <a:schemeClr val="accent2">
                    <a:lumMod val="60000"/>
                    <a:lumOff val="40000"/>
                  </a:schemeClr>
                </a:solidFill>
                <a:latin typeface="Marianne ExtraBold" panose="02000000000000000000" pitchFamily="2" charset="0"/>
              </a:rPr>
              <a:t>… dont l’usage s’est récemment répandu </a:t>
            </a:r>
          </a:p>
          <a:p>
            <a:pPr lvl="0">
              <a:spcAft>
                <a:spcPts val="600"/>
              </a:spcAft>
              <a:defRPr/>
            </a:pPr>
            <a:r>
              <a:rPr lang="fr-FR" sz="1400" b="1" dirty="0">
                <a:solidFill>
                  <a:srgbClr val="000000"/>
                </a:solidFill>
                <a:latin typeface="Marianne" panose="02000000000000000000" pitchFamily="2" charset="0"/>
              </a:rPr>
              <a:t>Succession des crises </a:t>
            </a:r>
            <a:r>
              <a:rPr lang="fr-FR" sz="1400" dirty="0">
                <a:solidFill>
                  <a:srgbClr val="000000"/>
                </a:solidFill>
                <a:latin typeface="Marianne" panose="02000000000000000000" pitchFamily="2" charset="0"/>
              </a:rPr>
              <a:t>au cours des 20 dernières années</a:t>
            </a:r>
          </a:p>
          <a:p>
            <a:pPr lvl="0">
              <a:spcAft>
                <a:spcPts val="1200"/>
              </a:spcAft>
              <a:defRPr/>
            </a:pPr>
            <a:r>
              <a:rPr lang="fr-FR" sz="1400" dirty="0">
                <a:solidFill>
                  <a:srgbClr val="000000"/>
                </a:solidFill>
                <a:latin typeface="Marianne" panose="02000000000000000000" pitchFamily="2" charset="0"/>
              </a:rPr>
              <a:t>Ininterruption et accélération depuis 2015</a:t>
            </a:r>
          </a:p>
        </p:txBody>
      </p:sp>
      <p:grpSp>
        <p:nvGrpSpPr>
          <p:cNvPr id="51" name="Groupe 50">
            <a:extLst>
              <a:ext uri="{FF2B5EF4-FFF2-40B4-BE49-F238E27FC236}">
                <a16:creationId xmlns:a16="http://schemas.microsoft.com/office/drawing/2014/main" id="{A3FBEC65-D5CC-4BE3-BAB4-1BEA2A533C72}"/>
              </a:ext>
            </a:extLst>
          </p:cNvPr>
          <p:cNvGrpSpPr>
            <a:grpSpLocks noChangeAspect="1"/>
          </p:cNvGrpSpPr>
          <p:nvPr/>
        </p:nvGrpSpPr>
        <p:grpSpPr>
          <a:xfrm>
            <a:off x="5040540" y="4185081"/>
            <a:ext cx="3779610" cy="550560"/>
            <a:chOff x="5904489" y="4160647"/>
            <a:chExt cx="6027145" cy="877950"/>
          </a:xfrm>
        </p:grpSpPr>
        <p:cxnSp>
          <p:nvCxnSpPr>
            <p:cNvPr id="52" name="Conector recto de flecha 54">
              <a:extLst>
                <a:ext uri="{FF2B5EF4-FFF2-40B4-BE49-F238E27FC236}">
                  <a16:creationId xmlns:a16="http://schemas.microsoft.com/office/drawing/2014/main" id="{4174CC25-3AB0-41CE-AD6C-02772C60F368}"/>
                </a:ext>
              </a:extLst>
            </p:cNvPr>
            <p:cNvCxnSpPr/>
            <p:nvPr/>
          </p:nvCxnSpPr>
          <p:spPr>
            <a:xfrm>
              <a:off x="5988600" y="4954275"/>
              <a:ext cx="57600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3" name="Elipse 55">
              <a:extLst>
                <a:ext uri="{FF2B5EF4-FFF2-40B4-BE49-F238E27FC236}">
                  <a16:creationId xmlns:a16="http://schemas.microsoft.com/office/drawing/2014/main" id="{4C100EDF-DE52-4546-A1C8-BDB22151C34D}"/>
                </a:ext>
              </a:extLst>
            </p:cNvPr>
            <p:cNvSpPr/>
            <p:nvPr/>
          </p:nvSpPr>
          <p:spPr>
            <a:xfrm>
              <a:off x="7176600" y="4846275"/>
              <a:ext cx="192322" cy="192322"/>
            </a:xfrm>
            <a:prstGeom prst="ellipse">
              <a:avLst/>
            </a:prstGeom>
            <a:solidFill>
              <a:srgbClr val="000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sp>
          <p:nvSpPr>
            <p:cNvPr id="54" name="Elipse 56">
              <a:extLst>
                <a:ext uri="{FF2B5EF4-FFF2-40B4-BE49-F238E27FC236}">
                  <a16:creationId xmlns:a16="http://schemas.microsoft.com/office/drawing/2014/main" id="{5BAFABDE-B31C-49E7-BBDE-AB1F5C59D45B}"/>
                </a:ext>
              </a:extLst>
            </p:cNvPr>
            <p:cNvSpPr/>
            <p:nvPr/>
          </p:nvSpPr>
          <p:spPr>
            <a:xfrm>
              <a:off x="6168600" y="4846275"/>
              <a:ext cx="192322" cy="192322"/>
            </a:xfrm>
            <a:prstGeom prst="ellipse">
              <a:avLst/>
            </a:prstGeom>
            <a:solidFill>
              <a:srgbClr val="000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sp>
          <p:nvSpPr>
            <p:cNvPr id="55" name="Elipse 57">
              <a:extLst>
                <a:ext uri="{FF2B5EF4-FFF2-40B4-BE49-F238E27FC236}">
                  <a16:creationId xmlns:a16="http://schemas.microsoft.com/office/drawing/2014/main" id="{120EFBF9-3DFD-405D-A176-3BFBE9390E16}"/>
                </a:ext>
              </a:extLst>
            </p:cNvPr>
            <p:cNvSpPr/>
            <p:nvPr/>
          </p:nvSpPr>
          <p:spPr>
            <a:xfrm>
              <a:off x="8184600" y="4846275"/>
              <a:ext cx="192322" cy="192322"/>
            </a:xfrm>
            <a:prstGeom prst="ellipse">
              <a:avLst/>
            </a:prstGeom>
            <a:solidFill>
              <a:srgbClr val="000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sp>
          <p:nvSpPr>
            <p:cNvPr id="56" name="Elipse 58">
              <a:extLst>
                <a:ext uri="{FF2B5EF4-FFF2-40B4-BE49-F238E27FC236}">
                  <a16:creationId xmlns:a16="http://schemas.microsoft.com/office/drawing/2014/main" id="{9AEF1ACF-4BFE-4D9C-90CA-7666A185A4A3}"/>
                </a:ext>
              </a:extLst>
            </p:cNvPr>
            <p:cNvSpPr/>
            <p:nvPr/>
          </p:nvSpPr>
          <p:spPr>
            <a:xfrm>
              <a:off x="9192600" y="4846275"/>
              <a:ext cx="192322" cy="192322"/>
            </a:xfrm>
            <a:prstGeom prst="ellipse">
              <a:avLst/>
            </a:prstGeom>
            <a:solidFill>
              <a:srgbClr val="000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sp>
          <p:nvSpPr>
            <p:cNvPr id="57" name="Elipse 59">
              <a:extLst>
                <a:ext uri="{FF2B5EF4-FFF2-40B4-BE49-F238E27FC236}">
                  <a16:creationId xmlns:a16="http://schemas.microsoft.com/office/drawing/2014/main" id="{8E7F8264-B401-45C4-9055-080AD1CFD721}"/>
                </a:ext>
              </a:extLst>
            </p:cNvPr>
            <p:cNvSpPr/>
            <p:nvPr/>
          </p:nvSpPr>
          <p:spPr>
            <a:xfrm>
              <a:off x="10200600" y="4846275"/>
              <a:ext cx="192322" cy="192322"/>
            </a:xfrm>
            <a:prstGeom prst="ellipse">
              <a:avLst/>
            </a:prstGeom>
            <a:solidFill>
              <a:srgbClr val="000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pic>
          <p:nvPicPr>
            <p:cNvPr id="58" name="Gráfico 29">
              <a:extLst>
                <a:ext uri="{FF2B5EF4-FFF2-40B4-BE49-F238E27FC236}">
                  <a16:creationId xmlns:a16="http://schemas.microsoft.com/office/drawing/2014/main" id="{003FA082-F851-4E46-9E0B-EE8E61464C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65873" y="4223492"/>
              <a:ext cx="747993" cy="546937"/>
            </a:xfrm>
            <a:prstGeom prst="rect">
              <a:avLst/>
            </a:prstGeom>
          </p:spPr>
        </p:pic>
        <p:pic>
          <p:nvPicPr>
            <p:cNvPr id="59" name="Graphique 58" descr="Tornade avec un remplissage uni">
              <a:extLst>
                <a:ext uri="{FF2B5EF4-FFF2-40B4-BE49-F238E27FC236}">
                  <a16:creationId xmlns:a16="http://schemas.microsoft.com/office/drawing/2014/main" id="{17BF4C03-DEB5-4D4E-B478-87B00F1FCF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92490" y="4269473"/>
              <a:ext cx="576000" cy="576000"/>
            </a:xfrm>
            <a:prstGeom prst="rect">
              <a:avLst/>
            </a:prstGeom>
          </p:spPr>
        </p:pic>
        <p:pic>
          <p:nvPicPr>
            <p:cNvPr id="60" name="Image 44">
              <a:extLst>
                <a:ext uri="{FF2B5EF4-FFF2-40B4-BE49-F238E27FC236}">
                  <a16:creationId xmlns:a16="http://schemas.microsoft.com/office/drawing/2014/main" id="{4CB80616-7236-4678-A197-A46569E010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002637" y="4160647"/>
              <a:ext cx="609733" cy="612000"/>
            </a:xfrm>
            <a:prstGeom prst="rect">
              <a:avLst/>
            </a:prstGeom>
          </p:spPr>
        </p:pic>
        <p:pic>
          <p:nvPicPr>
            <p:cNvPr id="61" name="Picture 2">
              <a:extLst>
                <a:ext uri="{FF2B5EF4-FFF2-40B4-BE49-F238E27FC236}">
                  <a16:creationId xmlns:a16="http://schemas.microsoft.com/office/drawing/2014/main" id="{D726C512-8B41-40C1-B78A-B1595A986C65}"/>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10886687" y="4324284"/>
              <a:ext cx="1044947" cy="404163"/>
            </a:xfrm>
            <a:prstGeom prst="rect">
              <a:avLst/>
            </a:prstGeom>
            <a:noFill/>
            <a:extLst>
              <a:ext uri="{909E8E84-426E-40DD-AFC4-6F175D3DCCD1}">
                <a14:hiddenFill xmlns:a14="http://schemas.microsoft.com/office/drawing/2010/main">
                  <a:solidFill>
                    <a:srgbClr val="FFFFFF"/>
                  </a:solidFill>
                </a14:hiddenFill>
              </a:ext>
            </a:extLst>
          </p:spPr>
        </p:pic>
        <p:sp>
          <p:nvSpPr>
            <p:cNvPr id="62" name="Elipse 59">
              <a:extLst>
                <a:ext uri="{FF2B5EF4-FFF2-40B4-BE49-F238E27FC236}">
                  <a16:creationId xmlns:a16="http://schemas.microsoft.com/office/drawing/2014/main" id="{14E5EEED-DCAE-4CA1-80CB-2917F4F6A9EA}"/>
                </a:ext>
              </a:extLst>
            </p:cNvPr>
            <p:cNvSpPr/>
            <p:nvPr/>
          </p:nvSpPr>
          <p:spPr>
            <a:xfrm>
              <a:off x="11208600" y="4846275"/>
              <a:ext cx="192322" cy="192322"/>
            </a:xfrm>
            <a:prstGeom prst="ellipse">
              <a:avLst/>
            </a:prstGeom>
            <a:solidFill>
              <a:srgbClr val="000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arianne"/>
                <a:ea typeface="+mn-ea"/>
                <a:cs typeface="+mn-cs"/>
              </a:endParaRPr>
            </a:p>
          </p:txBody>
        </p:sp>
        <p:pic>
          <p:nvPicPr>
            <p:cNvPr id="63" name="Gráfico 20">
              <a:extLst>
                <a:ext uri="{FF2B5EF4-FFF2-40B4-BE49-F238E27FC236}">
                  <a16:creationId xmlns:a16="http://schemas.microsoft.com/office/drawing/2014/main" id="{27C7D868-0164-49D8-943F-C5BFEA4EC2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904489" y="4223494"/>
              <a:ext cx="742950" cy="564091"/>
            </a:xfrm>
            <a:prstGeom prst="rect">
              <a:avLst/>
            </a:prstGeom>
          </p:spPr>
        </p:pic>
        <p:pic>
          <p:nvPicPr>
            <p:cNvPr id="96" name="Gráfico 59">
              <a:extLst>
                <a:ext uri="{FF2B5EF4-FFF2-40B4-BE49-F238E27FC236}">
                  <a16:creationId xmlns:a16="http://schemas.microsoft.com/office/drawing/2014/main" id="{6E4D7AB2-8C3E-4CCC-B72B-F46F57560DA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98198" y="4209600"/>
              <a:ext cx="591105" cy="573720"/>
            </a:xfrm>
            <a:prstGeom prst="rect">
              <a:avLst/>
            </a:prstGeom>
          </p:spPr>
        </p:pic>
      </p:grpSp>
      <p:sp>
        <p:nvSpPr>
          <p:cNvPr id="4" name="Flèche : double flèche verticale 3">
            <a:extLst>
              <a:ext uri="{FF2B5EF4-FFF2-40B4-BE49-F238E27FC236}">
                <a16:creationId xmlns:a16="http://schemas.microsoft.com/office/drawing/2014/main" id="{DC9EE6D1-835F-43BD-95F0-EDB3CF848DCA}"/>
              </a:ext>
            </a:extLst>
          </p:cNvPr>
          <p:cNvSpPr/>
          <p:nvPr/>
        </p:nvSpPr>
        <p:spPr>
          <a:xfrm>
            <a:off x="8115707" y="827346"/>
            <a:ext cx="502060" cy="996622"/>
          </a:xfrm>
          <a:prstGeom prst="upDownArrow">
            <a:avLst/>
          </a:prstGeom>
          <a:gradFill>
            <a:gsLst>
              <a:gs pos="0">
                <a:schemeClr val="accent2">
                  <a:lumMod val="60000"/>
                  <a:lumOff val="40000"/>
                </a:schemeClr>
              </a:gs>
              <a:gs pos="100000">
                <a:srgbClr val="0000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52B74FB7-4389-4776-A513-9AEC347F1C8F}"/>
              </a:ext>
            </a:extLst>
          </p:cNvPr>
          <p:cNvCxnSpPr/>
          <p:nvPr/>
        </p:nvCxnSpPr>
        <p:spPr>
          <a:xfrm>
            <a:off x="7978377" y="1917290"/>
            <a:ext cx="8417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45E0F12C-6CA4-4144-BF5B-220A87EF3187}"/>
              </a:ext>
            </a:extLst>
          </p:cNvPr>
          <p:cNvCxnSpPr/>
          <p:nvPr/>
        </p:nvCxnSpPr>
        <p:spPr>
          <a:xfrm>
            <a:off x="7978377" y="2034294"/>
            <a:ext cx="8417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40681635-41C5-44B8-8694-B0E7F5C96F40}"/>
              </a:ext>
            </a:extLst>
          </p:cNvPr>
          <p:cNvCxnSpPr/>
          <p:nvPr/>
        </p:nvCxnSpPr>
        <p:spPr>
          <a:xfrm>
            <a:off x="7978377" y="2164080"/>
            <a:ext cx="8417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3154C435-D800-482A-83B7-94340CAF5EB8}"/>
              </a:ext>
            </a:extLst>
          </p:cNvPr>
          <p:cNvCxnSpPr/>
          <p:nvPr/>
        </p:nvCxnSpPr>
        <p:spPr>
          <a:xfrm>
            <a:off x="7978377" y="2276167"/>
            <a:ext cx="8417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056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EECFF1-9B24-46D8-8DBF-E25966B2D38B}"/>
              </a:ext>
            </a:extLst>
          </p:cNvPr>
          <p:cNvSpPr>
            <a:spLocks noGrp="1"/>
          </p:cNvSpPr>
          <p:nvPr>
            <p:ph type="title"/>
          </p:nvPr>
        </p:nvSpPr>
        <p:spPr/>
        <p:txBody>
          <a:bodyPr/>
          <a:lstStyle/>
          <a:p>
            <a:r>
              <a:rPr lang="fr-FR" dirty="0"/>
              <a:t> </a:t>
            </a:r>
          </a:p>
        </p:txBody>
      </p:sp>
      <p:pic>
        <p:nvPicPr>
          <p:cNvPr id="8" name="Image 7">
            <a:extLst>
              <a:ext uri="{FF2B5EF4-FFF2-40B4-BE49-F238E27FC236}">
                <a16:creationId xmlns:a16="http://schemas.microsoft.com/office/drawing/2014/main" id="{E085991B-938C-4883-B3AB-D47F628AA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359" y="314758"/>
            <a:ext cx="3211788" cy="4554899"/>
          </a:xfrm>
          <a:prstGeom prst="rect">
            <a:avLst/>
          </a:prstGeom>
        </p:spPr>
      </p:pic>
      <p:pic>
        <p:nvPicPr>
          <p:cNvPr id="12" name="Image 11">
            <a:extLst>
              <a:ext uri="{FF2B5EF4-FFF2-40B4-BE49-F238E27FC236}">
                <a16:creationId xmlns:a16="http://schemas.microsoft.com/office/drawing/2014/main" id="{2D985DCC-D294-47CC-8822-F0C489DA2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23" y="273844"/>
            <a:ext cx="3211788" cy="4521994"/>
          </a:xfrm>
          <a:prstGeom prst="rect">
            <a:avLst/>
          </a:prstGeom>
        </p:spPr>
      </p:pic>
    </p:spTree>
    <p:extLst>
      <p:ext uri="{BB962C8B-B14F-4D97-AF65-F5344CB8AC3E}">
        <p14:creationId xmlns:p14="http://schemas.microsoft.com/office/powerpoint/2010/main" val="2656097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03280C8-1E7F-40D1-9310-6CAF630624FE}"/>
              </a:ext>
            </a:extLst>
          </p:cNvPr>
          <p:cNvSpPr>
            <a:spLocks noGrp="1"/>
          </p:cNvSpPr>
          <p:nvPr>
            <p:ph type="sldNum" sz="quarter" idx="12"/>
          </p:nvPr>
        </p:nvSpPr>
        <p:spPr/>
        <p:txBody>
          <a:bodyPr/>
          <a:lstStyle/>
          <a:p>
            <a:fld id="{733122C9-A0B9-462F-8757-0847AD287B63}" type="slidenum">
              <a:rPr lang="fr-FR" smtClean="0"/>
              <a:pPr/>
              <a:t>41</a:t>
            </a:fld>
            <a:endParaRPr lang="fr-FR" dirty="0"/>
          </a:p>
        </p:txBody>
      </p:sp>
      <p:sp>
        <p:nvSpPr>
          <p:cNvPr id="3" name="Espace réservé du texte 2">
            <a:extLst>
              <a:ext uri="{FF2B5EF4-FFF2-40B4-BE49-F238E27FC236}">
                <a16:creationId xmlns:a16="http://schemas.microsoft.com/office/drawing/2014/main" id="{3CBEF28F-CB9A-4B80-BD1F-E59A939C5F49}"/>
              </a:ext>
            </a:extLst>
          </p:cNvPr>
          <p:cNvSpPr>
            <a:spLocks noGrp="1"/>
          </p:cNvSpPr>
          <p:nvPr>
            <p:ph type="body" sz="quarter" idx="14"/>
          </p:nvPr>
        </p:nvSpPr>
        <p:spPr>
          <a:xfrm>
            <a:off x="323528" y="1707654"/>
            <a:ext cx="8052828" cy="2880319"/>
          </a:xfrm>
        </p:spPr>
        <p:txBody>
          <a:bodyPr/>
          <a:lstStyle/>
          <a:p>
            <a:pPr algn="just"/>
            <a:r>
              <a:rPr lang="fr-FR" dirty="0">
                <a:latin typeface="Marianne" panose="02000000000000000000" pitchFamily="2" charset="0"/>
              </a:rPr>
              <a:t>Les entreprises produisent des biens et des services essentiels à la vie de la Nation. En cas de crise, la continuité de leur activité et la disponibilité de l’appareil productif seront essentiels au territoire.</a:t>
            </a:r>
          </a:p>
          <a:p>
            <a:endParaRPr lang="fr-FR" dirty="0">
              <a:latin typeface="Marianne" panose="02000000000000000000" pitchFamily="2" charset="0"/>
            </a:endParaRPr>
          </a:p>
          <a:p>
            <a:pPr algn="just"/>
            <a:r>
              <a:rPr lang="fr-FR" dirty="0">
                <a:latin typeface="Marianne" panose="02000000000000000000" pitchFamily="2" charset="0"/>
              </a:rPr>
              <a:t>Plusieurs actions participent directement à cet objectif :</a:t>
            </a:r>
          </a:p>
          <a:p>
            <a:pPr algn="just"/>
            <a:r>
              <a:rPr lang="fr-FR" dirty="0">
                <a:latin typeface="Marianne" panose="02000000000000000000" pitchFamily="2" charset="0"/>
              </a:rPr>
              <a:t>• Placer la réduction des risques au cœur de la stratégie d’entreprise ;</a:t>
            </a:r>
          </a:p>
          <a:p>
            <a:pPr algn="just"/>
            <a:r>
              <a:rPr lang="fr-FR" dirty="0">
                <a:latin typeface="Marianne" panose="02000000000000000000" pitchFamily="2" charset="0"/>
              </a:rPr>
              <a:t>• Evaluer les vulnérabilités d’approvisionnement (</a:t>
            </a:r>
            <a:r>
              <a:rPr lang="fr-FR" i="1" dirty="0" err="1">
                <a:latin typeface="Marianne" panose="02000000000000000000" pitchFamily="2" charset="0"/>
              </a:rPr>
              <a:t>supply</a:t>
            </a:r>
            <a:r>
              <a:rPr lang="fr-FR" i="1" dirty="0">
                <a:latin typeface="Marianne" panose="02000000000000000000" pitchFamily="2" charset="0"/>
              </a:rPr>
              <a:t> </a:t>
            </a:r>
            <a:r>
              <a:rPr lang="fr-FR" i="1" dirty="0" err="1">
                <a:latin typeface="Marianne" panose="02000000000000000000" pitchFamily="2" charset="0"/>
              </a:rPr>
              <a:t>chains</a:t>
            </a:r>
            <a:r>
              <a:rPr lang="fr-FR" dirty="0">
                <a:latin typeface="Marianne" panose="02000000000000000000" pitchFamily="2" charset="0"/>
              </a:rPr>
              <a:t>) et mettre en place les mesures de mitigation (diversification des fournisseurs, relocalisation, stockage stratégique d’</a:t>
            </a:r>
            <a:r>
              <a:rPr lang="fr-FR" i="1" dirty="0">
                <a:latin typeface="Marianne" panose="02000000000000000000" pitchFamily="2" charset="0"/>
              </a:rPr>
              <a:t>inputs </a:t>
            </a:r>
            <a:r>
              <a:rPr lang="fr-FR" dirty="0">
                <a:latin typeface="Marianne" panose="02000000000000000000" pitchFamily="2" charset="0"/>
              </a:rPr>
              <a:t>essentiels) ;</a:t>
            </a:r>
          </a:p>
          <a:p>
            <a:pPr algn="just"/>
            <a:r>
              <a:rPr lang="fr-FR" dirty="0">
                <a:latin typeface="Marianne" panose="02000000000000000000" pitchFamily="2" charset="0"/>
              </a:rPr>
              <a:t>• Constituer, tester et améliorer les plans de continuité d’activité ;</a:t>
            </a:r>
          </a:p>
          <a:p>
            <a:pPr algn="just"/>
            <a:r>
              <a:rPr lang="fr-FR" dirty="0">
                <a:latin typeface="Marianne" panose="02000000000000000000" pitchFamily="2" charset="0"/>
              </a:rPr>
              <a:t>• Diffuser une culture du risque aux salariés et collaborateurs.</a:t>
            </a:r>
          </a:p>
          <a:p>
            <a:endParaRPr lang="fr-FR" dirty="0"/>
          </a:p>
        </p:txBody>
      </p:sp>
      <p:sp>
        <p:nvSpPr>
          <p:cNvPr id="4" name="Espace réservé de la date 3">
            <a:extLst>
              <a:ext uri="{FF2B5EF4-FFF2-40B4-BE49-F238E27FC236}">
                <a16:creationId xmlns:a16="http://schemas.microsoft.com/office/drawing/2014/main" id="{4B77991C-A701-40B6-86B8-B6D5402D923D}"/>
              </a:ext>
            </a:extLst>
          </p:cNvPr>
          <p:cNvSpPr>
            <a:spLocks noGrp="1"/>
          </p:cNvSpPr>
          <p:nvPr>
            <p:ph type="dt" sz="half" idx="2"/>
          </p:nvPr>
        </p:nvSpPr>
        <p:spPr/>
        <p:txBody>
          <a:bodyPr/>
          <a:lstStyle/>
          <a:p>
            <a:fld id="{678C8CD2-3A20-4A5E-91DD-A16530177897}" type="datetime1">
              <a:rPr lang="fr-FR" cap="all" smtClean="0"/>
              <a:t>13/04/2026</a:t>
            </a:fld>
            <a:endParaRPr lang="fr-FR" cap="all" dirty="0"/>
          </a:p>
        </p:txBody>
      </p:sp>
      <p:sp>
        <p:nvSpPr>
          <p:cNvPr id="5" name="Espace réservé du texte 4">
            <a:extLst>
              <a:ext uri="{FF2B5EF4-FFF2-40B4-BE49-F238E27FC236}">
                <a16:creationId xmlns:a16="http://schemas.microsoft.com/office/drawing/2014/main" id="{536C1C08-D374-40B0-85BD-8E709C4CF050}"/>
              </a:ext>
            </a:extLst>
          </p:cNvPr>
          <p:cNvSpPr>
            <a:spLocks noGrp="1"/>
          </p:cNvSpPr>
          <p:nvPr>
            <p:ph type="body" sz="quarter" idx="13"/>
          </p:nvPr>
        </p:nvSpPr>
        <p:spPr/>
        <p:txBody>
          <a:bodyPr/>
          <a:lstStyle/>
          <a:p>
            <a:r>
              <a:rPr lang="fr-FR" dirty="0"/>
              <a:t>Pour le renforcement de la résilience de la vie économique </a:t>
            </a:r>
          </a:p>
        </p:txBody>
      </p:sp>
      <p:sp>
        <p:nvSpPr>
          <p:cNvPr id="6" name="Titre 5">
            <a:extLst>
              <a:ext uri="{FF2B5EF4-FFF2-40B4-BE49-F238E27FC236}">
                <a16:creationId xmlns:a16="http://schemas.microsoft.com/office/drawing/2014/main" id="{FF6819EE-FEC0-482E-8CC2-007A609D980B}"/>
              </a:ext>
            </a:extLst>
          </p:cNvPr>
          <p:cNvSpPr>
            <a:spLocks noGrp="1"/>
          </p:cNvSpPr>
          <p:nvPr>
            <p:ph type="title"/>
          </p:nvPr>
        </p:nvSpPr>
        <p:spPr>
          <a:xfrm>
            <a:off x="323851" y="682801"/>
            <a:ext cx="4543118" cy="1024853"/>
          </a:xfrm>
        </p:spPr>
        <p:txBody>
          <a:bodyPr>
            <a:normAutofit/>
          </a:bodyPr>
          <a:lstStyle/>
          <a:p>
            <a:r>
              <a:rPr lang="fr-FR" sz="2000" dirty="0">
                <a:solidFill>
                  <a:srgbClr val="000091"/>
                </a:solidFill>
                <a:latin typeface="Marianne ExtraBold" panose="02000000000000000000" pitchFamily="2" charset="0"/>
              </a:rPr>
              <a:t>La mobilisation des entreprises</a:t>
            </a:r>
            <a:br>
              <a:rPr lang="fr-FR" dirty="0"/>
            </a:br>
            <a:endParaRPr lang="fr-FR" dirty="0"/>
          </a:p>
        </p:txBody>
      </p:sp>
      <p:sp>
        <p:nvSpPr>
          <p:cNvPr id="7" name="Espace réservé du pied de page 6">
            <a:extLst>
              <a:ext uri="{FF2B5EF4-FFF2-40B4-BE49-F238E27FC236}">
                <a16:creationId xmlns:a16="http://schemas.microsoft.com/office/drawing/2014/main" id="{D4A1C468-C039-450F-99F4-A5AD76025329}"/>
              </a:ext>
            </a:extLst>
          </p:cNvPr>
          <p:cNvSpPr>
            <a:spLocks noGrp="1"/>
          </p:cNvSpPr>
          <p:nvPr>
            <p:ph type="ftr" sz="quarter" idx="3"/>
          </p:nvPr>
        </p:nvSpPr>
        <p:spPr>
          <a:xfrm>
            <a:off x="2868783" y="195486"/>
            <a:ext cx="5586596" cy="360000"/>
          </a:xfrm>
        </p:spPr>
        <p:txBody>
          <a:bodyPr/>
          <a:lstStyle/>
          <a:p>
            <a:r>
              <a:rPr lang="fr-FR" dirty="0"/>
              <a:t>Secrétariat général de la défense</a:t>
            </a:r>
          </a:p>
          <a:p>
            <a:r>
              <a:rPr lang="fr-FR" dirty="0"/>
              <a:t>et de la sécurité nationale</a:t>
            </a:r>
          </a:p>
        </p:txBody>
      </p:sp>
    </p:spTree>
    <p:extLst>
      <p:ext uri="{BB962C8B-B14F-4D97-AF65-F5344CB8AC3E}">
        <p14:creationId xmlns:p14="http://schemas.microsoft.com/office/powerpoint/2010/main" val="764919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BA52CF6-2777-4255-ACED-9433726B6432}"/>
              </a:ext>
            </a:extLst>
          </p:cNvPr>
          <p:cNvSpPr>
            <a:spLocks noGrp="1"/>
          </p:cNvSpPr>
          <p:nvPr>
            <p:ph type="sldNum" sz="quarter" idx="12"/>
          </p:nvPr>
        </p:nvSpPr>
        <p:spPr/>
        <p:txBody>
          <a:bodyPr/>
          <a:lstStyle/>
          <a:p>
            <a:fld id="{733122C9-A0B9-462F-8757-0847AD287B63}" type="slidenum">
              <a:rPr lang="fr-FR" smtClean="0"/>
              <a:pPr/>
              <a:t>42</a:t>
            </a:fld>
            <a:endParaRPr lang="fr-FR" dirty="0"/>
          </a:p>
        </p:txBody>
      </p:sp>
      <p:sp>
        <p:nvSpPr>
          <p:cNvPr id="4" name="Espace réservé de la date 3">
            <a:extLst>
              <a:ext uri="{FF2B5EF4-FFF2-40B4-BE49-F238E27FC236}">
                <a16:creationId xmlns:a16="http://schemas.microsoft.com/office/drawing/2014/main" id="{89EAF476-C5D0-4942-9F1C-676FDE81B9F1}"/>
              </a:ext>
            </a:extLst>
          </p:cNvPr>
          <p:cNvSpPr>
            <a:spLocks noGrp="1"/>
          </p:cNvSpPr>
          <p:nvPr>
            <p:ph type="dt" sz="half" idx="2"/>
          </p:nvPr>
        </p:nvSpPr>
        <p:spPr/>
        <p:txBody>
          <a:bodyPr/>
          <a:lstStyle/>
          <a:p>
            <a:fld id="{2792D0AD-BBB3-4E87-A5E8-9A20B252AA59}" type="datetime1">
              <a:rPr lang="fr-FR" cap="all" smtClean="0"/>
              <a:t>13/04/2026</a:t>
            </a:fld>
            <a:endParaRPr lang="fr-FR" cap="all" dirty="0"/>
          </a:p>
        </p:txBody>
      </p:sp>
      <p:sp>
        <p:nvSpPr>
          <p:cNvPr id="7" name="Espace réservé du pied de page 6">
            <a:extLst>
              <a:ext uri="{FF2B5EF4-FFF2-40B4-BE49-F238E27FC236}">
                <a16:creationId xmlns:a16="http://schemas.microsoft.com/office/drawing/2014/main" id="{3CE57EA9-0E26-4F31-97E6-2580E8489570}"/>
              </a:ext>
            </a:extLst>
          </p:cNvPr>
          <p:cNvSpPr>
            <a:spLocks noGrp="1"/>
          </p:cNvSpPr>
          <p:nvPr>
            <p:ph type="ftr" sz="quarter" idx="3"/>
          </p:nvPr>
        </p:nvSpPr>
        <p:spPr/>
        <p:txBody>
          <a:bodyPr/>
          <a:lstStyle/>
          <a:p>
            <a:r>
              <a:rPr lang="fr-FR"/>
              <a:t>Secrétariat général de la défense et de la sécurité nationale</a:t>
            </a:r>
            <a:endParaRPr lang="fr-FR" dirty="0"/>
          </a:p>
        </p:txBody>
      </p:sp>
      <p:sp>
        <p:nvSpPr>
          <p:cNvPr id="11" name="Espace réservé du texte 4">
            <a:extLst>
              <a:ext uri="{FF2B5EF4-FFF2-40B4-BE49-F238E27FC236}">
                <a16:creationId xmlns:a16="http://schemas.microsoft.com/office/drawing/2014/main" id="{ABC828D1-2FF5-4C0E-9129-FEFF20E8EC7C}"/>
              </a:ext>
            </a:extLst>
          </p:cNvPr>
          <p:cNvSpPr>
            <a:spLocks noGrp="1"/>
          </p:cNvSpPr>
          <p:nvPr>
            <p:ph type="body" sz="quarter" idx="14"/>
          </p:nvPr>
        </p:nvSpPr>
        <p:spPr>
          <a:xfrm>
            <a:off x="323850" y="555486"/>
            <a:ext cx="8424863" cy="4131747"/>
          </a:xfrm>
        </p:spPr>
        <p:txBody>
          <a:bodyPr/>
          <a:lstStyle/>
          <a:p>
            <a:pPr lvl="0"/>
            <a:r>
              <a:rPr lang="fr-FR" b="1" dirty="0"/>
              <a:t>Quelques sites de références sur les risques …</a:t>
            </a:r>
          </a:p>
          <a:p>
            <a:pPr lvl="0"/>
            <a:endParaRPr lang="fr-FR" b="1" dirty="0"/>
          </a:p>
          <a:p>
            <a:pPr lvl="0"/>
            <a:r>
              <a:rPr lang="fr-FR" b="1" dirty="0"/>
              <a:t>Info.gouv.fr/risques : </a:t>
            </a:r>
            <a:r>
              <a:rPr lang="fr-FR" dirty="0"/>
              <a:t>le site du SIG qui renvoie vers toutes les informations gouvernementales dans le domaine des risques et menaces</a:t>
            </a:r>
          </a:p>
          <a:p>
            <a:pPr lvl="0"/>
            <a:r>
              <a:rPr lang="fr-FR" b="1" dirty="0"/>
              <a:t>Georisque.gouv.fr</a:t>
            </a:r>
            <a:r>
              <a:rPr lang="fr-FR" dirty="0"/>
              <a:t> : le portail de référence qui permet de connaître les risques sur le territoire et de connaître les risques près de chez soi ;</a:t>
            </a:r>
          </a:p>
          <a:p>
            <a:pPr lvl="0"/>
            <a:r>
              <a:rPr lang="fr-FR" dirty="0"/>
              <a:t>Vigilance météorologique produite par Météo-France : </a:t>
            </a:r>
            <a:r>
              <a:rPr lang="fr-FR" b="1" dirty="0"/>
              <a:t>Vigilance.meteofrance.fr</a:t>
            </a:r>
            <a:r>
              <a:rPr lang="fr-FR" dirty="0"/>
              <a:t> (disponible aussi gratuitement sur l'application Météo-France) ;</a:t>
            </a:r>
          </a:p>
          <a:p>
            <a:pPr lvl="0"/>
            <a:r>
              <a:rPr lang="fr-FR" b="1" dirty="0"/>
              <a:t>Vigicrues.gouv.fr</a:t>
            </a:r>
            <a:r>
              <a:rPr lang="fr-FR" dirty="0"/>
              <a:t> : site d'information sur le risque de crues des principaux cours d'eau en France (l'application </a:t>
            </a:r>
            <a:r>
              <a:rPr lang="fr-FR" dirty="0" err="1"/>
              <a:t>Vigicrues</a:t>
            </a:r>
            <a:r>
              <a:rPr lang="fr-FR" dirty="0"/>
              <a:t> est également disponible gratuitement sur IOS et Android) ;</a:t>
            </a:r>
          </a:p>
          <a:p>
            <a:pPr lvl="0"/>
            <a:r>
              <a:rPr lang="fr-FR" i="1" dirty="0"/>
              <a:t>Les sites des campagnes gouvernementales annuelles de prévention </a:t>
            </a:r>
            <a:r>
              <a:rPr lang="fr-FR" dirty="0"/>
              <a:t>: </a:t>
            </a:r>
          </a:p>
          <a:p>
            <a:pPr lvl="0"/>
            <a:r>
              <a:rPr lang="fr-FR" sz="1400" dirty="0"/>
              <a:t>Feux de forêt : </a:t>
            </a:r>
            <a:r>
              <a:rPr lang="fr-FR" sz="1400" b="1" dirty="0"/>
              <a:t>Feux-foret.gouv.fr </a:t>
            </a:r>
            <a:r>
              <a:rPr lang="fr-FR" sz="1400" dirty="0"/>
              <a:t>met à disposition des maires des outils de communication personnalisables</a:t>
            </a:r>
          </a:p>
          <a:p>
            <a:pPr lvl="0"/>
            <a:r>
              <a:rPr lang="fr-FR" sz="1400" dirty="0"/>
              <a:t>Inondations : </a:t>
            </a:r>
            <a:r>
              <a:rPr lang="fr-FR" sz="1400" b="1" dirty="0"/>
              <a:t>Pluie-inondation.gouv.fr </a:t>
            </a:r>
            <a:r>
              <a:rPr lang="fr-FR" sz="1400" dirty="0"/>
              <a:t> idem pour les inondations</a:t>
            </a:r>
          </a:p>
          <a:p>
            <a:pPr lvl="0"/>
            <a:r>
              <a:rPr lang="fr-FR" dirty="0"/>
              <a:t>Météo des forêts (depuis l'été 2023 et pendant la saison des feux) : information sur le danger de feux de forêt à l'échelle départementale, à destination du grand public, sur le site et l'application de </a:t>
            </a:r>
            <a:r>
              <a:rPr lang="fr-FR" b="1" dirty="0"/>
              <a:t>Météo-France.fr</a:t>
            </a:r>
          </a:p>
          <a:p>
            <a:endParaRPr lang="fr-FR" dirty="0"/>
          </a:p>
        </p:txBody>
      </p:sp>
    </p:spTree>
    <p:extLst>
      <p:ext uri="{BB962C8B-B14F-4D97-AF65-F5344CB8AC3E}">
        <p14:creationId xmlns:p14="http://schemas.microsoft.com/office/powerpoint/2010/main" val="4118876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B541DB9-CBE0-D942-AF40-638D19B4F078}"/>
              </a:ext>
            </a:extLst>
          </p:cNvPr>
          <p:cNvSpPr>
            <a:spLocks noGrp="1"/>
          </p:cNvSpPr>
          <p:nvPr>
            <p:ph type="dt" sz="half" idx="10"/>
          </p:nvPr>
        </p:nvSpPr>
        <p:spPr/>
        <p:txBody>
          <a:bodyPr/>
          <a:lstStyle/>
          <a:p>
            <a:pPr algn="r"/>
            <a:fld id="{134122C2-1BFC-4F90-A463-5BB7BC2511F8}" type="datetime1">
              <a:rPr lang="fr-FR" cap="all" smtClean="0"/>
              <a:t>13/04/2026</a:t>
            </a:fld>
            <a:endParaRPr lang="fr-FR" cap="all" dirty="0"/>
          </a:p>
        </p:txBody>
      </p:sp>
      <p:sp>
        <p:nvSpPr>
          <p:cNvPr id="7" name="Espace réservé du pied de page 6">
            <a:extLst>
              <a:ext uri="{FF2B5EF4-FFF2-40B4-BE49-F238E27FC236}">
                <a16:creationId xmlns:a16="http://schemas.microsoft.com/office/drawing/2014/main" id="{56A6FF08-5240-EA4A-99F7-790E26E93ADD}"/>
              </a:ext>
            </a:extLst>
          </p:cNvPr>
          <p:cNvSpPr>
            <a:spLocks noGrp="1"/>
          </p:cNvSpPr>
          <p:nvPr>
            <p:ph type="ftr" sz="quarter" idx="11"/>
          </p:nvPr>
        </p:nvSpPr>
        <p:spPr>
          <a:xfrm>
            <a:off x="2951999" y="3125040"/>
            <a:ext cx="5365150" cy="447947"/>
          </a:xfrm>
        </p:spPr>
        <p:txBody>
          <a:bodyPr/>
          <a:lstStyle/>
          <a:p>
            <a:r>
              <a:rPr lang="fr-FR" sz="2400" dirty="0"/>
              <a:t>Secrétariat général de la défense et de la sécurité nationale</a:t>
            </a:r>
          </a:p>
          <a:p>
            <a:endParaRPr lang="fr-FR" sz="2400" dirty="0"/>
          </a:p>
          <a:p>
            <a:pPr algn="r"/>
            <a:endParaRPr lang="fr-FR" sz="2400" dirty="0"/>
          </a:p>
          <a:p>
            <a:pPr algn="r"/>
            <a:r>
              <a:rPr lang="fr-FR" sz="2400" dirty="0"/>
              <a:t>Merci pour votre attention</a:t>
            </a:r>
          </a:p>
        </p:txBody>
      </p:sp>
      <p:sp>
        <p:nvSpPr>
          <p:cNvPr id="2" name="Espace réservé du numéro de diapositive 1">
            <a:extLst>
              <a:ext uri="{FF2B5EF4-FFF2-40B4-BE49-F238E27FC236}">
                <a16:creationId xmlns:a16="http://schemas.microsoft.com/office/drawing/2014/main" id="{F09C574B-C106-A742-A6F7-1B7EBDA499CF}"/>
              </a:ext>
            </a:extLst>
          </p:cNvPr>
          <p:cNvSpPr>
            <a:spLocks noGrp="1"/>
          </p:cNvSpPr>
          <p:nvPr>
            <p:ph type="sldNum" sz="quarter" idx="12"/>
          </p:nvPr>
        </p:nvSpPr>
        <p:spPr/>
        <p:txBody>
          <a:bodyPr/>
          <a:lstStyle/>
          <a:p>
            <a:fld id="{733122C9-A0B9-462F-8757-0847AD287B63}" type="slidenum">
              <a:rPr lang="fr-FR" smtClean="0"/>
              <a:pPr/>
              <a:t>43</a:t>
            </a:fld>
            <a:endParaRPr lang="fr-FR" dirty="0"/>
          </a:p>
        </p:txBody>
      </p:sp>
      <p:sp>
        <p:nvSpPr>
          <p:cNvPr id="10" name="Titre 9">
            <a:extLst>
              <a:ext uri="{FF2B5EF4-FFF2-40B4-BE49-F238E27FC236}">
                <a16:creationId xmlns:a16="http://schemas.microsoft.com/office/drawing/2014/main" id="{3F687843-9CAA-4344-9ACB-74B175375C4E}"/>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1299898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BBE627C-BEA7-5246-AC1C-78BC257407F7}"/>
              </a:ext>
            </a:extLst>
          </p:cNvPr>
          <p:cNvSpPr>
            <a:spLocks noGrp="1"/>
          </p:cNvSpPr>
          <p:nvPr>
            <p:ph type="sldNum" sz="quarter" idx="12"/>
          </p:nvPr>
        </p:nvSpPr>
        <p:spPr/>
        <p:txBody>
          <a:bodyPr/>
          <a:lstStyle/>
          <a:p>
            <a:fld id="{733122C9-A0B9-462F-8757-0847AD287B63}" type="slidenum">
              <a:rPr lang="fr-FR" smtClean="0"/>
              <a:pPr/>
              <a:t>5</a:t>
            </a:fld>
            <a:endParaRPr lang="fr-FR" dirty="0"/>
          </a:p>
        </p:txBody>
      </p:sp>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CA7CA6B7-EE98-47D7-B853-D47EAB24DA7F}"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242951"/>
          </a:xfrm>
        </p:spPr>
        <p:txBody>
          <a:bodyPr/>
          <a:lstStyle/>
          <a:p>
            <a:r>
              <a:rPr lang="fr-FR" dirty="0">
                <a:latin typeface="Marianne ExtraBold" panose="02000000000000000000" pitchFamily="2" charset="0"/>
              </a:rPr>
              <a:t>Définition institutionnelle</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Le concept de résilience</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sp>
        <p:nvSpPr>
          <p:cNvPr id="27" name="ZoneTexte 26">
            <a:extLst>
              <a:ext uri="{FF2B5EF4-FFF2-40B4-BE49-F238E27FC236}">
                <a16:creationId xmlns:a16="http://schemas.microsoft.com/office/drawing/2014/main" id="{7E0DED77-223B-409A-AC72-8A2E12E52278}"/>
              </a:ext>
            </a:extLst>
          </p:cNvPr>
          <p:cNvSpPr txBox="1"/>
          <p:nvPr/>
        </p:nvSpPr>
        <p:spPr>
          <a:xfrm>
            <a:off x="323850" y="1337456"/>
            <a:ext cx="6454509" cy="1992853"/>
          </a:xfrm>
          <a:prstGeom prst="rect">
            <a:avLst/>
          </a:prstGeom>
          <a:noFill/>
        </p:spPr>
        <p:txBody>
          <a:bodyPr wrap="square" rtlCol="0">
            <a:spAutoFit/>
          </a:bodyPr>
          <a:lstStyle/>
          <a:p>
            <a:pPr>
              <a:spcAft>
                <a:spcPts val="1200"/>
              </a:spcAft>
            </a:pPr>
            <a:r>
              <a:rPr lang="fr-FR" sz="1400" dirty="0">
                <a:latin typeface="Marianne" panose="02000000000000000000" pitchFamily="2" charset="0"/>
              </a:rPr>
              <a:t>« La </a:t>
            </a:r>
            <a:r>
              <a:rPr lang="fr-FR" sz="1400" b="1" dirty="0">
                <a:solidFill>
                  <a:schemeClr val="accent2">
                    <a:lumMod val="60000"/>
                    <a:lumOff val="40000"/>
                  </a:schemeClr>
                </a:solidFill>
                <a:latin typeface="Marianne" panose="02000000000000000000" pitchFamily="2" charset="0"/>
              </a:rPr>
              <a:t>résilience</a:t>
            </a:r>
            <a:r>
              <a:rPr lang="fr-FR" sz="1400" dirty="0">
                <a:latin typeface="Marianne" panose="02000000000000000000" pitchFamily="2" charset="0"/>
              </a:rPr>
              <a:t> se définit comme la volonté et la capacité d’un pays, de la société et des pouvoirs publics à </a:t>
            </a:r>
            <a:r>
              <a:rPr lang="fr-FR" sz="1400" b="1" dirty="0">
                <a:solidFill>
                  <a:schemeClr val="accent2">
                    <a:lumMod val="60000"/>
                    <a:lumOff val="40000"/>
                  </a:schemeClr>
                </a:solidFill>
                <a:latin typeface="Marianne" panose="02000000000000000000" pitchFamily="2" charset="0"/>
              </a:rPr>
              <a:t>résister</a:t>
            </a:r>
            <a:r>
              <a:rPr lang="fr-FR" sz="1400" dirty="0">
                <a:latin typeface="Marianne" panose="02000000000000000000" pitchFamily="2" charset="0"/>
              </a:rPr>
              <a:t> aux conséquences d’une agression ou d’une catastrophe majeure, puis à </a:t>
            </a:r>
            <a:r>
              <a:rPr lang="fr-FR" sz="1400" b="1" dirty="0">
                <a:solidFill>
                  <a:schemeClr val="accent2">
                    <a:lumMod val="60000"/>
                    <a:lumOff val="40000"/>
                  </a:schemeClr>
                </a:solidFill>
                <a:latin typeface="Marianne" panose="02000000000000000000" pitchFamily="2" charset="0"/>
              </a:rPr>
              <a:t>rétablir</a:t>
            </a:r>
            <a:r>
              <a:rPr lang="fr-FR" sz="1400" dirty="0">
                <a:latin typeface="Marianne" panose="02000000000000000000" pitchFamily="2" charset="0"/>
              </a:rPr>
              <a:t> rapidement leur capacité de fonctionner normalement, ou à tout le moins dans un mode socialement acceptable. </a:t>
            </a:r>
          </a:p>
          <a:p>
            <a:pPr>
              <a:spcAft>
                <a:spcPts val="600"/>
              </a:spcAft>
            </a:pPr>
            <a:r>
              <a:rPr lang="fr-FR" sz="1400" dirty="0">
                <a:latin typeface="Marianne" panose="02000000000000000000" pitchFamily="2" charset="0"/>
              </a:rPr>
              <a:t>Elle concerne non seulement les </a:t>
            </a:r>
            <a:r>
              <a:rPr lang="fr-FR" sz="1400" b="1" dirty="0">
                <a:solidFill>
                  <a:schemeClr val="accent2">
                    <a:lumMod val="60000"/>
                    <a:lumOff val="40000"/>
                  </a:schemeClr>
                </a:solidFill>
                <a:latin typeface="Marianne" panose="02000000000000000000" pitchFamily="2" charset="0"/>
              </a:rPr>
              <a:t>pouvoirs publics</a:t>
            </a:r>
            <a:r>
              <a:rPr lang="fr-FR" sz="1400" dirty="0">
                <a:latin typeface="Marianne" panose="02000000000000000000" pitchFamily="2" charset="0"/>
              </a:rPr>
              <a:t>, mais encore les </a:t>
            </a:r>
            <a:r>
              <a:rPr lang="fr-FR" sz="1400" b="1" dirty="0">
                <a:solidFill>
                  <a:schemeClr val="accent2">
                    <a:lumMod val="60000"/>
                    <a:lumOff val="40000"/>
                  </a:schemeClr>
                </a:solidFill>
                <a:latin typeface="Marianne" panose="02000000000000000000" pitchFamily="2" charset="0"/>
              </a:rPr>
              <a:t>acteurs économiques </a:t>
            </a:r>
            <a:r>
              <a:rPr lang="fr-FR" sz="1400" dirty="0">
                <a:latin typeface="Marianne" panose="02000000000000000000" pitchFamily="2" charset="0"/>
              </a:rPr>
              <a:t>et la </a:t>
            </a:r>
            <a:r>
              <a:rPr lang="fr-FR" sz="1400" b="1" dirty="0">
                <a:solidFill>
                  <a:schemeClr val="accent2">
                    <a:lumMod val="60000"/>
                    <a:lumOff val="40000"/>
                  </a:schemeClr>
                </a:solidFill>
                <a:latin typeface="Marianne" panose="02000000000000000000" pitchFamily="2" charset="0"/>
              </a:rPr>
              <a:t>société civile</a:t>
            </a:r>
            <a:r>
              <a:rPr lang="fr-FR" sz="1400" dirty="0">
                <a:latin typeface="Marianne" panose="02000000000000000000" pitchFamily="2" charset="0"/>
              </a:rPr>
              <a:t> tout entière. » </a:t>
            </a:r>
          </a:p>
          <a:p>
            <a:pPr>
              <a:spcAft>
                <a:spcPts val="1200"/>
              </a:spcAft>
            </a:pPr>
            <a:r>
              <a:rPr lang="fr-FR" sz="1050" i="1" dirty="0">
                <a:latin typeface="Marianne" panose="02000000000000000000" pitchFamily="2" charset="0"/>
              </a:rPr>
              <a:t>Définition du livre blanc sur la défense et la sécurité nationale de 2008</a:t>
            </a:r>
          </a:p>
        </p:txBody>
      </p:sp>
      <p:pic>
        <p:nvPicPr>
          <p:cNvPr id="28" name="Imagen 2">
            <a:extLst>
              <a:ext uri="{FF2B5EF4-FFF2-40B4-BE49-F238E27FC236}">
                <a16:creationId xmlns:a16="http://schemas.microsoft.com/office/drawing/2014/main" id="{3CB07367-A360-4E42-8CDC-E63321A5EB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36466" y="1651261"/>
            <a:ext cx="1511999" cy="2520000"/>
          </a:xfrm>
          <a:prstGeom prst="rect">
            <a:avLst/>
          </a:prstGeom>
          <a:ln>
            <a:solidFill>
              <a:schemeClr val="bg1"/>
            </a:solidFill>
          </a:ln>
          <a:effectLst>
            <a:outerShdw blurRad="76200" dir="18900000" sy="23000" kx="-1200000" algn="bl" rotWithShape="0">
              <a:prstClr val="black">
                <a:alpha val="20000"/>
              </a:prstClr>
            </a:outerShdw>
          </a:effectLst>
        </p:spPr>
      </p:pic>
      <p:sp>
        <p:nvSpPr>
          <p:cNvPr id="29" name="ZoneTexte 28">
            <a:extLst>
              <a:ext uri="{FF2B5EF4-FFF2-40B4-BE49-F238E27FC236}">
                <a16:creationId xmlns:a16="http://schemas.microsoft.com/office/drawing/2014/main" id="{AEF120B3-2540-40CF-BB58-C126579C9249}"/>
              </a:ext>
            </a:extLst>
          </p:cNvPr>
          <p:cNvSpPr txBox="1"/>
          <p:nvPr/>
        </p:nvSpPr>
        <p:spPr>
          <a:xfrm>
            <a:off x="323850" y="3385363"/>
            <a:ext cx="8460000" cy="1152000"/>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Marianne"/>
                <a:ea typeface="Calibri" panose="020F0502020204030204" pitchFamily="34" charset="0"/>
                <a:cs typeface="Arial" panose="020B0604020202020204" pitchFamily="34" charset="0"/>
              </a:rPr>
              <a:t>Référence explicite à :</a:t>
            </a:r>
          </a:p>
          <a:p>
            <a:pPr marL="540000" marR="0" lvl="0" indent="-288000" algn="l" defTabSz="914400" rtl="0" eaLnBrk="1" fontAlgn="auto" latinLnBrk="0" hangingPunct="1">
              <a:lnSpc>
                <a:spcPct val="100000"/>
              </a:lnSpc>
              <a:spcBef>
                <a:spcPts val="0"/>
              </a:spcBef>
              <a:spcAft>
                <a:spcPts val="600"/>
              </a:spcAft>
              <a:buClr>
                <a:schemeClr val="accent2">
                  <a:lumMod val="60000"/>
                  <a:lumOff val="40000"/>
                </a:schemeClr>
              </a:buClr>
              <a:buSzTx/>
              <a:buFont typeface="Arial" panose="020B0604020202020204" pitchFamily="34" charset="0"/>
              <a:buChar char="•"/>
              <a:tabLst/>
              <a:defRPr/>
            </a:pPr>
            <a:r>
              <a:rPr kumimoji="0" lang="fr-FR" sz="1400" b="1" i="0" u="none" strike="noStrike" kern="1200" cap="none" spc="0" normalizeH="0" baseline="0" noProof="0" dirty="0">
                <a:ln>
                  <a:noFill/>
                </a:ln>
                <a:solidFill>
                  <a:schemeClr val="accent2">
                    <a:lumMod val="60000"/>
                    <a:lumOff val="40000"/>
                  </a:schemeClr>
                </a:solidFill>
                <a:effectLst/>
                <a:uLnTx/>
                <a:uFillTx/>
                <a:latin typeface="Marianne"/>
                <a:ea typeface="Calibri" panose="020F0502020204030204" pitchFamily="34" charset="0"/>
                <a:cs typeface="Marianne"/>
              </a:rPr>
              <a:t>Continuité</a:t>
            </a:r>
            <a:r>
              <a:rPr kumimoji="0" lang="fr-FR" sz="1400" b="1" i="0" u="none" strike="noStrike" kern="1200" cap="none" spc="0" normalizeH="0" baseline="0" noProof="0" dirty="0">
                <a:ln>
                  <a:noFill/>
                </a:ln>
                <a:solidFill>
                  <a:srgbClr val="000091"/>
                </a:solidFill>
                <a:effectLst/>
                <a:uLnTx/>
                <a:uFillTx/>
                <a:latin typeface="Marianne"/>
                <a:ea typeface="Calibri" panose="020F0502020204030204" pitchFamily="34" charset="0"/>
                <a:cs typeface="Marianne"/>
              </a:rPr>
              <a:t> </a:t>
            </a:r>
            <a:r>
              <a:rPr kumimoji="0" lang="fr-FR" sz="1400" b="0" i="0" u="none" strike="noStrike" kern="1200" cap="none" spc="0" normalizeH="0" baseline="0" noProof="0" dirty="0">
                <a:ln>
                  <a:noFill/>
                </a:ln>
                <a:solidFill>
                  <a:srgbClr val="000000"/>
                </a:solidFill>
                <a:effectLst/>
                <a:uLnTx/>
                <a:uFillTx/>
                <a:latin typeface="Marianne"/>
                <a:ea typeface="Calibri" panose="020F0502020204030204" pitchFamily="34" charset="0"/>
                <a:cs typeface="Marianne"/>
              </a:rPr>
              <a:t>(capacité de fonctionner) </a:t>
            </a:r>
            <a:r>
              <a:rPr kumimoji="0" lang="fr-FR" sz="1400" b="1" i="0" u="none" strike="noStrike" kern="1200" cap="none" spc="0" normalizeH="0" baseline="0" noProof="0" dirty="0">
                <a:ln>
                  <a:noFill/>
                </a:ln>
                <a:solidFill>
                  <a:schemeClr val="accent2">
                    <a:lumMod val="60000"/>
                    <a:lumOff val="40000"/>
                  </a:schemeClr>
                </a:solidFill>
                <a:effectLst/>
                <a:uLnTx/>
                <a:uFillTx/>
                <a:latin typeface="Marianne"/>
                <a:ea typeface="Calibri" panose="020F0502020204030204" pitchFamily="34" charset="0"/>
                <a:cs typeface="Marianne"/>
              </a:rPr>
              <a:t>en situation de crise</a:t>
            </a:r>
          </a:p>
          <a:p>
            <a:pPr marL="537750" marR="0" lvl="0" indent="-285750" algn="l" defTabSz="914400" rtl="0" eaLnBrk="1" fontAlgn="auto" latinLnBrk="0" hangingPunct="1">
              <a:lnSpc>
                <a:spcPct val="100000"/>
              </a:lnSpc>
              <a:spcBef>
                <a:spcPts val="0"/>
              </a:spcBef>
              <a:spcAft>
                <a:spcPts val="600"/>
              </a:spcAft>
              <a:buClr>
                <a:schemeClr val="accent2">
                  <a:lumMod val="60000"/>
                  <a:lumOff val="40000"/>
                </a:schemeClr>
              </a:buClr>
              <a:buSzTx/>
              <a:buFont typeface="Arial" panose="020B0604020202020204" pitchFamily="34" charset="0"/>
              <a:buChar char="•"/>
              <a:tabLst/>
              <a:defRPr/>
            </a:pPr>
            <a:r>
              <a:rPr kumimoji="0" lang="fr-FR" sz="1400" b="1" i="0" u="none" strike="noStrike" kern="1200" cap="none" spc="0" normalizeH="0" baseline="0" noProof="0" dirty="0">
                <a:ln>
                  <a:noFill/>
                </a:ln>
                <a:solidFill>
                  <a:schemeClr val="accent2">
                    <a:lumMod val="60000"/>
                    <a:lumOff val="40000"/>
                  </a:schemeClr>
                </a:solidFill>
                <a:effectLst/>
                <a:uLnTx/>
                <a:uFillTx/>
                <a:latin typeface="Marianne"/>
                <a:ea typeface="Calibri" panose="020F0502020204030204" pitchFamily="34" charset="0"/>
                <a:cs typeface="Marianne"/>
              </a:rPr>
              <a:t>Implication de la société tout entière</a:t>
            </a:r>
            <a:endParaRPr kumimoji="0" lang="fr-FR" sz="1400" b="1" i="0" u="none" strike="noStrike" kern="1200" cap="none" spc="0" normalizeH="0" baseline="0" noProof="0" dirty="0">
              <a:ln>
                <a:noFill/>
              </a:ln>
              <a:solidFill>
                <a:schemeClr val="accent2">
                  <a:lumMod val="60000"/>
                  <a:lumOff val="40000"/>
                </a:schemeClr>
              </a:solidFill>
              <a:effectLst/>
              <a:uLnTx/>
              <a:uFillTx/>
              <a:latin typeface="Mariann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2484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5284E38-D12D-480E-96D0-7F40CC61D802}"/>
              </a:ext>
            </a:extLst>
          </p:cNvPr>
          <p:cNvSpPr>
            <a:spLocks noGrp="1"/>
          </p:cNvSpPr>
          <p:nvPr>
            <p:ph type="sldNum" sz="quarter" idx="12"/>
          </p:nvPr>
        </p:nvSpPr>
        <p:spPr/>
        <p:txBody>
          <a:bodyPr/>
          <a:lstStyle/>
          <a:p>
            <a:fld id="{733122C9-A0B9-462F-8757-0847AD287B63}" type="slidenum">
              <a:rPr lang="fr-FR" smtClean="0"/>
              <a:pPr/>
              <a:t>6</a:t>
            </a:fld>
            <a:endParaRPr lang="fr-FR" dirty="0"/>
          </a:p>
        </p:txBody>
      </p:sp>
      <p:sp>
        <p:nvSpPr>
          <p:cNvPr id="3" name="Espace réservé du texte 2">
            <a:extLst>
              <a:ext uri="{FF2B5EF4-FFF2-40B4-BE49-F238E27FC236}">
                <a16:creationId xmlns:a16="http://schemas.microsoft.com/office/drawing/2014/main" id="{ECCBAE9A-03CC-44F9-8AF3-D3FB1C9D1EEF}"/>
              </a:ext>
            </a:extLst>
          </p:cNvPr>
          <p:cNvSpPr>
            <a:spLocks noGrp="1"/>
          </p:cNvSpPr>
          <p:nvPr>
            <p:ph type="body" sz="quarter" idx="14"/>
          </p:nvPr>
        </p:nvSpPr>
        <p:spPr>
          <a:xfrm>
            <a:off x="323528" y="1222792"/>
            <a:ext cx="7985094" cy="3365182"/>
          </a:xfrm>
        </p:spPr>
        <p:txBody>
          <a:bodyPr/>
          <a:lstStyle/>
          <a:p>
            <a:pPr marL="285750" indent="-285750" defTabSz="1219170" eaLnBrk="0" fontAlgn="base" hangingPunct="0">
              <a:spcBef>
                <a:spcPct val="0"/>
              </a:spcBef>
              <a:spcAft>
                <a:spcPct val="0"/>
              </a:spcAft>
              <a:buFont typeface="Wingdings" panose="05000000000000000000" pitchFamily="2" charset="2"/>
              <a:buChar char="Ø"/>
              <a:defRPr/>
            </a:pPr>
            <a:r>
              <a:rPr lang="en-US" sz="1050" b="1" dirty="0">
                <a:solidFill>
                  <a:srgbClr val="000000"/>
                </a:solidFill>
              </a:rPr>
              <a:t>Nations-</a:t>
            </a:r>
            <a:r>
              <a:rPr lang="en-US" sz="1050" b="1" dirty="0" err="1">
                <a:solidFill>
                  <a:srgbClr val="000000"/>
                </a:solidFill>
              </a:rPr>
              <a:t>unies</a:t>
            </a:r>
            <a:r>
              <a:rPr lang="en-US" sz="1050" b="1" dirty="0">
                <a:solidFill>
                  <a:srgbClr val="000000"/>
                </a:solidFill>
              </a:rPr>
              <a:t> : </a:t>
            </a:r>
            <a:r>
              <a:rPr lang="en-US" sz="1050" dirty="0">
                <a:solidFill>
                  <a:srgbClr val="000000"/>
                </a:solidFill>
              </a:rPr>
              <a:t>pour l’</a:t>
            </a:r>
            <a:r>
              <a:rPr lang="fr-FR" sz="1050" dirty="0"/>
              <a:t>UNDRR, la résilience face aux catastrophes naturelles et technologiques est la capacité de la société et des territoires à reprendre une activité normale le plus tôt possible après la survenance d’une catastrophe. </a:t>
            </a:r>
          </a:p>
          <a:p>
            <a:pPr marL="0" defTabSz="1219170" eaLnBrk="0" fontAlgn="base" hangingPunct="0">
              <a:spcBef>
                <a:spcPct val="0"/>
              </a:spcBef>
              <a:spcAft>
                <a:spcPct val="0"/>
              </a:spcAft>
              <a:defRPr/>
            </a:pPr>
            <a:r>
              <a:rPr lang="fr-FR" sz="1050" dirty="0"/>
              <a:t>        Voir notamment </a:t>
            </a:r>
            <a:r>
              <a:rPr lang="fr-FR" sz="1050" dirty="0">
                <a:solidFill>
                  <a:schemeClr val="bg1"/>
                </a:solidFill>
              </a:rPr>
              <a:t> </a:t>
            </a:r>
            <a:r>
              <a:rPr lang="fr-FR" sz="1050" u="sng" dirty="0">
                <a:hlinkClick r:id="rId2"/>
              </a:rPr>
              <a:t>https://www.undrr.org/</a:t>
            </a:r>
            <a:r>
              <a:rPr lang="fr-FR" sz="1050" dirty="0">
                <a:solidFill>
                  <a:schemeClr val="bg1"/>
                </a:solidFill>
              </a:rPr>
              <a:t> </a:t>
            </a:r>
          </a:p>
          <a:p>
            <a:pPr marL="285750" indent="-285750" defTabSz="1219170" eaLnBrk="0" fontAlgn="base" hangingPunct="0">
              <a:spcBef>
                <a:spcPct val="0"/>
              </a:spcBef>
              <a:spcAft>
                <a:spcPct val="0"/>
              </a:spcAft>
              <a:buFont typeface="Wingdings" panose="05000000000000000000" pitchFamily="2" charset="2"/>
              <a:buChar char="Ø"/>
              <a:defRPr/>
            </a:pPr>
            <a:endParaRPr lang="fr-FR" sz="1050" dirty="0">
              <a:solidFill>
                <a:schemeClr val="bg1"/>
              </a:solidFill>
            </a:endParaRPr>
          </a:p>
          <a:p>
            <a:pPr marL="285750" indent="-285750" defTabSz="1219170" eaLnBrk="0" fontAlgn="base" hangingPunct="0">
              <a:spcBef>
                <a:spcPct val="0"/>
              </a:spcBef>
              <a:spcAft>
                <a:spcPct val="0"/>
              </a:spcAft>
              <a:buFont typeface="Wingdings" panose="05000000000000000000" pitchFamily="2" charset="2"/>
              <a:buChar char="Ø"/>
              <a:defRPr/>
            </a:pPr>
            <a:r>
              <a:rPr lang="fr-FR" sz="1050" b="1" dirty="0">
                <a:solidFill>
                  <a:srgbClr val="000000"/>
                </a:solidFill>
              </a:rPr>
              <a:t>OTAN: </a:t>
            </a:r>
            <a:r>
              <a:rPr lang="fr-FR" sz="1050" dirty="0">
                <a:solidFill>
                  <a:srgbClr val="000000"/>
                </a:solidFill>
              </a:rPr>
              <a:t>2016 Sommet de Varsovie: engagement en faveur d’une meilleure résilience. Réaffirmé au sommet de Bruxelles (2021)</a:t>
            </a:r>
          </a:p>
          <a:p>
            <a:pPr algn="just" defTabSz="1219170" eaLnBrk="0" fontAlgn="base" hangingPunct="0">
              <a:spcBef>
                <a:spcPct val="0"/>
              </a:spcBef>
              <a:spcAft>
                <a:spcPct val="0"/>
              </a:spcAft>
              <a:defRPr/>
            </a:pPr>
            <a:r>
              <a:rPr lang="fr-FR" sz="1050" b="1" dirty="0">
                <a:solidFill>
                  <a:srgbClr val="000000"/>
                </a:solidFill>
              </a:rPr>
              <a:t>7 exigences de base </a:t>
            </a:r>
            <a:r>
              <a:rPr lang="fr-FR" sz="1050" dirty="0">
                <a:solidFill>
                  <a:srgbClr val="000000"/>
                </a:solidFill>
              </a:rPr>
              <a:t>: garantie des pouvoirs publics, résilience des approvisionnements énergétiques, aptitude à gérer efficacement des mouvements incontrôlés de personnes, résilience des ressources en nourriture et en eau, aptitude à gérer un grand nombre de victimes, résilience des systèmes de communication civils, résilience des systèmes de transports.</a:t>
            </a:r>
          </a:p>
          <a:p>
            <a:pPr algn="just" defTabSz="1219170" eaLnBrk="0" fontAlgn="base" hangingPunct="0">
              <a:spcBef>
                <a:spcPct val="0"/>
              </a:spcBef>
              <a:spcAft>
                <a:spcPct val="0"/>
              </a:spcAft>
              <a:defRPr/>
            </a:pPr>
            <a:endParaRPr lang="fr-FR" sz="1050" dirty="0">
              <a:solidFill>
                <a:srgbClr val="000000"/>
              </a:solidFill>
            </a:endParaRPr>
          </a:p>
          <a:p>
            <a:pPr marL="380981" indent="-380981" algn="just" defTabSz="1219170" eaLnBrk="0" fontAlgn="base" hangingPunct="0">
              <a:spcBef>
                <a:spcPct val="0"/>
              </a:spcBef>
              <a:spcAft>
                <a:spcPct val="0"/>
              </a:spcAft>
              <a:buFont typeface="Wingdings" panose="05000000000000000000" pitchFamily="2" charset="2"/>
              <a:buChar char="Ø"/>
              <a:defRPr/>
            </a:pPr>
            <a:r>
              <a:rPr lang="fr-FR" sz="1050" b="1" dirty="0">
                <a:solidFill>
                  <a:srgbClr val="000000"/>
                </a:solidFill>
              </a:rPr>
              <a:t>UE: </a:t>
            </a:r>
            <a:r>
              <a:rPr lang="fr-FR" sz="1050" dirty="0">
                <a:solidFill>
                  <a:srgbClr val="000000"/>
                </a:solidFill>
              </a:rPr>
              <a:t>résilience comme politique transverse – Boussole Stratégique</a:t>
            </a:r>
          </a:p>
          <a:p>
            <a:pPr algn="just" defTabSz="1219170" eaLnBrk="0" fontAlgn="base" hangingPunct="0">
              <a:spcBef>
                <a:spcPct val="0"/>
              </a:spcBef>
              <a:spcAft>
                <a:spcPct val="0"/>
              </a:spcAft>
              <a:defRPr/>
            </a:pPr>
            <a:r>
              <a:rPr lang="fr-FR" sz="1050" dirty="0">
                <a:solidFill>
                  <a:srgbClr val="000000"/>
                </a:solidFill>
              </a:rPr>
              <a:t>Directives REC et NIS2 ; dispositif </a:t>
            </a:r>
            <a:r>
              <a:rPr lang="fr-FR" sz="1050" dirty="0" err="1">
                <a:solidFill>
                  <a:srgbClr val="000000"/>
                </a:solidFill>
              </a:rPr>
              <a:t>RescUE</a:t>
            </a:r>
            <a:r>
              <a:rPr lang="fr-FR" sz="1050" dirty="0">
                <a:solidFill>
                  <a:srgbClr val="000000"/>
                </a:solidFill>
              </a:rPr>
              <a:t> (mutualisation des ressources des EM et constitution d’une flotte européenne d’aéronefs bombardiers d’eau) ; HERA (Autorité européenne de préparation et de réaction en cas d’urgence sanitaire) ; IPCR (</a:t>
            </a:r>
            <a:r>
              <a:rPr lang="fr-FR" sz="1050" i="1" dirty="0">
                <a:solidFill>
                  <a:srgbClr val="000000"/>
                </a:solidFill>
              </a:rPr>
              <a:t>Integrated </a:t>
            </a:r>
            <a:r>
              <a:rPr lang="fr-FR" sz="1050" i="1" dirty="0" err="1">
                <a:solidFill>
                  <a:srgbClr val="000000"/>
                </a:solidFill>
              </a:rPr>
              <a:t>Political</a:t>
            </a:r>
            <a:r>
              <a:rPr lang="fr-FR" sz="1050" i="1" dirty="0">
                <a:solidFill>
                  <a:srgbClr val="000000"/>
                </a:solidFill>
              </a:rPr>
              <a:t> Crisis </a:t>
            </a:r>
            <a:r>
              <a:rPr lang="fr-FR" sz="1050" i="1" dirty="0" err="1">
                <a:solidFill>
                  <a:srgbClr val="000000"/>
                </a:solidFill>
              </a:rPr>
              <a:t>Response</a:t>
            </a:r>
            <a:r>
              <a:rPr lang="fr-FR" sz="1050" dirty="0">
                <a:solidFill>
                  <a:srgbClr val="000000"/>
                </a:solidFill>
              </a:rPr>
              <a:t>) ; travaux sur la résilience de l’industrie européenne, le bon fonctionnement du marché intérieur et la sécurité des approvisionnements en matériaux critiques (SMEI, </a:t>
            </a:r>
            <a:r>
              <a:rPr lang="fr-FR" sz="1050" i="1" dirty="0">
                <a:solidFill>
                  <a:srgbClr val="000000"/>
                </a:solidFill>
              </a:rPr>
              <a:t>Single </a:t>
            </a:r>
            <a:r>
              <a:rPr lang="fr-FR" sz="1050" i="1" dirty="0" err="1">
                <a:solidFill>
                  <a:srgbClr val="000000"/>
                </a:solidFill>
              </a:rPr>
              <a:t>Market</a:t>
            </a:r>
            <a:r>
              <a:rPr lang="fr-FR" sz="1050" i="1" dirty="0">
                <a:solidFill>
                  <a:srgbClr val="000000"/>
                </a:solidFill>
              </a:rPr>
              <a:t> Emergency Instrument </a:t>
            </a:r>
            <a:r>
              <a:rPr lang="fr-FR" sz="1050" dirty="0">
                <a:solidFill>
                  <a:srgbClr val="000000"/>
                </a:solidFill>
              </a:rPr>
              <a:t>et CRM </a:t>
            </a:r>
            <a:r>
              <a:rPr lang="fr-FR" sz="1050" i="1" dirty="0">
                <a:solidFill>
                  <a:srgbClr val="000000"/>
                </a:solidFill>
              </a:rPr>
              <a:t>Critical Raw Materials </a:t>
            </a:r>
            <a:r>
              <a:rPr lang="fr-FR" sz="1050" i="1" dirty="0" err="1">
                <a:solidFill>
                  <a:srgbClr val="000000"/>
                </a:solidFill>
              </a:rPr>
              <a:t>Act</a:t>
            </a:r>
            <a:r>
              <a:rPr lang="fr-FR" sz="1050" i="1" dirty="0">
                <a:solidFill>
                  <a:srgbClr val="000000"/>
                </a:solidFill>
              </a:rPr>
              <a:t>)</a:t>
            </a:r>
          </a:p>
          <a:p>
            <a:pPr algn="just" defTabSz="1219170" eaLnBrk="0" fontAlgn="base" hangingPunct="0">
              <a:spcBef>
                <a:spcPct val="0"/>
              </a:spcBef>
              <a:spcAft>
                <a:spcPct val="0"/>
              </a:spcAft>
              <a:defRPr/>
            </a:pPr>
            <a:endParaRPr lang="fr-FR" sz="1050" dirty="0">
              <a:solidFill>
                <a:srgbClr val="000000"/>
              </a:solidFill>
            </a:endParaRPr>
          </a:p>
          <a:p>
            <a:pPr marL="228594" indent="-228594" algn="just" defTabSz="1219170" eaLnBrk="0" fontAlgn="base" hangingPunct="0">
              <a:spcBef>
                <a:spcPct val="0"/>
              </a:spcBef>
              <a:spcAft>
                <a:spcPct val="0"/>
              </a:spcAft>
              <a:buFont typeface="Wingdings" panose="05000000000000000000" pitchFamily="2" charset="2"/>
              <a:buChar char="Ø"/>
              <a:defRPr/>
            </a:pPr>
            <a:r>
              <a:rPr lang="en-US" sz="1050" b="1" dirty="0">
                <a:solidFill>
                  <a:srgbClr val="000000"/>
                </a:solidFill>
              </a:rPr>
              <a:t>USA: </a:t>
            </a:r>
            <a:r>
              <a:rPr lang="en-US" sz="1050" dirty="0">
                <a:solidFill>
                  <a:srgbClr val="000000"/>
                </a:solidFill>
              </a:rPr>
              <a:t>creation de la CISA (</a:t>
            </a:r>
            <a:r>
              <a:rPr lang="en-US" sz="1050" i="1" dirty="0">
                <a:solidFill>
                  <a:srgbClr val="000000"/>
                </a:solidFill>
              </a:rPr>
              <a:t>Cybersecurity and infrastructure security agency</a:t>
            </a:r>
            <a:r>
              <a:rPr lang="en-US" sz="1050" dirty="0">
                <a:solidFill>
                  <a:srgbClr val="000000"/>
                </a:solidFill>
              </a:rPr>
              <a:t>) – 80 milliards de dollars </a:t>
            </a:r>
          </a:p>
          <a:p>
            <a:pPr marL="228594" indent="-228594" algn="just" defTabSz="1219170" eaLnBrk="0" fontAlgn="base" hangingPunct="0">
              <a:spcBef>
                <a:spcPct val="0"/>
              </a:spcBef>
              <a:spcAft>
                <a:spcPct val="0"/>
              </a:spcAft>
              <a:buFont typeface="Wingdings" panose="05000000000000000000" pitchFamily="2" charset="2"/>
              <a:buChar char="Ø"/>
              <a:defRPr/>
            </a:pPr>
            <a:endParaRPr lang="en-US" sz="1050" dirty="0">
              <a:solidFill>
                <a:srgbClr val="000000"/>
              </a:solidFill>
            </a:endParaRPr>
          </a:p>
          <a:p>
            <a:pPr marL="228594" indent="-228594" algn="just" defTabSz="1219170" eaLnBrk="0" fontAlgn="base" hangingPunct="0">
              <a:spcBef>
                <a:spcPct val="0"/>
              </a:spcBef>
              <a:spcAft>
                <a:spcPct val="0"/>
              </a:spcAft>
              <a:buFont typeface="Wingdings" panose="05000000000000000000" pitchFamily="2" charset="2"/>
              <a:buChar char="Ø"/>
              <a:defRPr/>
            </a:pPr>
            <a:r>
              <a:rPr lang="en-US" sz="1050" b="1" dirty="0">
                <a:solidFill>
                  <a:srgbClr val="000000"/>
                </a:solidFill>
              </a:rPr>
              <a:t>Défense </a:t>
            </a:r>
            <a:r>
              <a:rPr lang="en-US" sz="1050" b="1" dirty="0" err="1">
                <a:solidFill>
                  <a:srgbClr val="000000"/>
                </a:solidFill>
              </a:rPr>
              <a:t>totale</a:t>
            </a:r>
            <a:r>
              <a:rPr lang="en-US" sz="1050" b="1" dirty="0">
                <a:solidFill>
                  <a:srgbClr val="000000"/>
                </a:solidFill>
              </a:rPr>
              <a:t> (</a:t>
            </a:r>
            <a:r>
              <a:rPr lang="en-US" sz="1050" b="1" dirty="0" err="1">
                <a:solidFill>
                  <a:srgbClr val="000000"/>
                </a:solidFill>
              </a:rPr>
              <a:t>Suède</a:t>
            </a:r>
            <a:r>
              <a:rPr lang="en-US" sz="1050" b="1" dirty="0">
                <a:solidFill>
                  <a:srgbClr val="000000"/>
                </a:solidFill>
              </a:rPr>
              <a:t>), guides 72h (par </a:t>
            </a:r>
            <a:r>
              <a:rPr lang="en-US" sz="1050" b="1" dirty="0" err="1">
                <a:solidFill>
                  <a:srgbClr val="000000"/>
                </a:solidFill>
              </a:rPr>
              <a:t>exemple</a:t>
            </a:r>
            <a:r>
              <a:rPr lang="en-US" sz="1050" b="1" dirty="0">
                <a:solidFill>
                  <a:srgbClr val="000000"/>
                </a:solidFill>
              </a:rPr>
              <a:t> </a:t>
            </a:r>
            <a:r>
              <a:rPr lang="en-US" sz="1050" b="1" dirty="0" err="1">
                <a:solidFill>
                  <a:srgbClr val="000000"/>
                </a:solidFill>
              </a:rPr>
              <a:t>Finlande</a:t>
            </a:r>
            <a:r>
              <a:rPr lang="en-US" sz="1050" b="1" dirty="0">
                <a:solidFill>
                  <a:srgbClr val="000000"/>
                </a:solidFill>
              </a:rPr>
              <a:t>, </a:t>
            </a:r>
            <a:r>
              <a:rPr lang="en-US" sz="1050" b="1" dirty="0" err="1">
                <a:solidFill>
                  <a:srgbClr val="000000"/>
                </a:solidFill>
              </a:rPr>
              <a:t>Lettonie</a:t>
            </a:r>
            <a:r>
              <a:rPr lang="en-US" sz="1050" b="1" dirty="0">
                <a:solidFill>
                  <a:srgbClr val="000000"/>
                </a:solidFill>
              </a:rPr>
              <a:t>)</a:t>
            </a:r>
          </a:p>
          <a:p>
            <a:endParaRPr lang="fr-FR" dirty="0"/>
          </a:p>
        </p:txBody>
      </p:sp>
      <p:sp>
        <p:nvSpPr>
          <p:cNvPr id="4" name="Espace réservé de la date 3">
            <a:extLst>
              <a:ext uri="{FF2B5EF4-FFF2-40B4-BE49-F238E27FC236}">
                <a16:creationId xmlns:a16="http://schemas.microsoft.com/office/drawing/2014/main" id="{7F997DD3-6F4D-49EC-BA14-BAA7EF3414A2}"/>
              </a:ext>
            </a:extLst>
          </p:cNvPr>
          <p:cNvSpPr>
            <a:spLocks noGrp="1"/>
          </p:cNvSpPr>
          <p:nvPr>
            <p:ph type="dt" sz="half" idx="2"/>
          </p:nvPr>
        </p:nvSpPr>
        <p:spPr/>
        <p:txBody>
          <a:bodyPr/>
          <a:lstStyle/>
          <a:p>
            <a:fld id="{D8F6B193-4C01-4113-8FA2-FD1E702FD3F1}" type="datetime1">
              <a:rPr lang="fr-FR" cap="all" smtClean="0"/>
              <a:t>13/04/2026</a:t>
            </a:fld>
            <a:endParaRPr lang="fr-FR" cap="all" dirty="0"/>
          </a:p>
        </p:txBody>
      </p:sp>
      <p:sp>
        <p:nvSpPr>
          <p:cNvPr id="6" name="Titre 5">
            <a:extLst>
              <a:ext uri="{FF2B5EF4-FFF2-40B4-BE49-F238E27FC236}">
                <a16:creationId xmlns:a16="http://schemas.microsoft.com/office/drawing/2014/main" id="{2D6C7D31-9EAF-46CD-8FC5-956E2F3D2E53}"/>
              </a:ext>
            </a:extLst>
          </p:cNvPr>
          <p:cNvSpPr>
            <a:spLocks noGrp="1"/>
          </p:cNvSpPr>
          <p:nvPr>
            <p:ph type="title"/>
          </p:nvPr>
        </p:nvSpPr>
        <p:spPr>
          <a:xfrm>
            <a:off x="323528" y="743522"/>
            <a:ext cx="8424863" cy="457649"/>
          </a:xfrm>
        </p:spPr>
        <p:txBody>
          <a:bodyPr>
            <a:normAutofit fontScale="90000"/>
          </a:bodyPr>
          <a:lstStyle/>
          <a:p>
            <a:r>
              <a:rPr lang="fr-FR" sz="2000" dirty="0">
                <a:solidFill>
                  <a:schemeClr val="tx2">
                    <a:lumMod val="75000"/>
                  </a:schemeClr>
                </a:solidFill>
                <a:latin typeface="Marianne ExtraBold" panose="02000000000000000000" pitchFamily="2" charset="0"/>
              </a:rPr>
              <a:t>La résilience, sujet d’intérêt sur la scène internationale</a:t>
            </a:r>
            <a:br>
              <a:rPr lang="en-US" sz="2800" dirty="0">
                <a:solidFill>
                  <a:srgbClr val="050118"/>
                </a:solidFill>
                <a:latin typeface="Marianne" panose="02000000000000000000" pitchFamily="50" charset="0"/>
              </a:rPr>
            </a:br>
            <a:endParaRPr lang="fr-FR" dirty="0"/>
          </a:p>
        </p:txBody>
      </p:sp>
      <p:sp>
        <p:nvSpPr>
          <p:cNvPr id="7" name="Espace réservé du pied de page 6">
            <a:extLst>
              <a:ext uri="{FF2B5EF4-FFF2-40B4-BE49-F238E27FC236}">
                <a16:creationId xmlns:a16="http://schemas.microsoft.com/office/drawing/2014/main" id="{7CA82B9B-DBF9-44A0-8448-BBC5B456A215}"/>
              </a:ext>
            </a:extLst>
          </p:cNvPr>
          <p:cNvSpPr>
            <a:spLocks noGrp="1"/>
          </p:cNvSpPr>
          <p:nvPr>
            <p:ph type="ftr" sz="quarter" idx="3"/>
          </p:nvPr>
        </p:nvSpPr>
        <p:spPr/>
        <p:txBody>
          <a:bodyPr/>
          <a:lstStyle/>
          <a:p>
            <a:r>
              <a:rPr lang="fr-FR" dirty="0"/>
              <a:t>Secrétariat général de la défense et de la sécurité nationale</a:t>
            </a:r>
          </a:p>
        </p:txBody>
      </p:sp>
    </p:spTree>
    <p:extLst>
      <p:ext uri="{BB962C8B-B14F-4D97-AF65-F5344CB8AC3E}">
        <p14:creationId xmlns:p14="http://schemas.microsoft.com/office/powerpoint/2010/main" val="3646457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BBE627C-BEA7-5246-AC1C-78BC257407F7}"/>
              </a:ext>
            </a:extLst>
          </p:cNvPr>
          <p:cNvSpPr>
            <a:spLocks noGrp="1"/>
          </p:cNvSpPr>
          <p:nvPr>
            <p:ph type="sldNum" sz="quarter" idx="12"/>
          </p:nvPr>
        </p:nvSpPr>
        <p:spPr/>
        <p:txBody>
          <a:bodyPr/>
          <a:lstStyle/>
          <a:p>
            <a:fld id="{733122C9-A0B9-462F-8757-0847AD287B63}" type="slidenum">
              <a:rPr lang="fr-FR" smtClean="0"/>
              <a:pPr/>
              <a:t>7</a:t>
            </a:fld>
            <a:endParaRPr lang="fr-FR" dirty="0"/>
          </a:p>
        </p:txBody>
      </p:sp>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120DBDD4-22D5-4923-A646-399516F416FB}"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62368" y="1057361"/>
            <a:ext cx="8424614" cy="242951"/>
          </a:xfrm>
        </p:spPr>
        <p:txBody>
          <a:bodyPr/>
          <a:lstStyle/>
          <a:p>
            <a:r>
              <a:rPr lang="fr-FR" dirty="0">
                <a:latin typeface="Marianne ExtraBold" panose="02000000000000000000" pitchFamily="2" charset="0"/>
              </a:rPr>
              <a:t>Catastrophes naturelles dans le monde par catégorie : </a:t>
            </a:r>
            <a:r>
              <a:rPr lang="fr-FR" sz="1000" b="0" dirty="0"/>
              <a:t>entre 2000 et 2019, 7 348 catastrophes majeures ont été enregistrées, tuant 1,23 million de personnes, affectant 4,2 milliards de personnes (dont beaucoup à plusieurs reprises), entraînant environ 2 970 milliards de dollars de pertes économiques mondiales.</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La hausse des risques et menaces</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dirty="0"/>
              <a:t>Secrétariat général de la défense</a:t>
            </a:r>
          </a:p>
          <a:p>
            <a:r>
              <a:rPr lang="fr-FR" dirty="0"/>
              <a:t>et de la sécurité nationale</a:t>
            </a:r>
          </a:p>
        </p:txBody>
      </p:sp>
      <p:grpSp>
        <p:nvGrpSpPr>
          <p:cNvPr id="24" name="Groupe 23">
            <a:extLst>
              <a:ext uri="{FF2B5EF4-FFF2-40B4-BE49-F238E27FC236}">
                <a16:creationId xmlns:a16="http://schemas.microsoft.com/office/drawing/2014/main" id="{125E8DD3-1806-49D7-9A42-9D0235034D20}"/>
              </a:ext>
            </a:extLst>
          </p:cNvPr>
          <p:cNvGrpSpPr/>
          <p:nvPr/>
        </p:nvGrpSpPr>
        <p:grpSpPr>
          <a:xfrm>
            <a:off x="270722" y="1627183"/>
            <a:ext cx="8372809" cy="1299425"/>
            <a:chOff x="716596" y="1548000"/>
            <a:chExt cx="8533414" cy="1292684"/>
          </a:xfrm>
        </p:grpSpPr>
        <p:pic>
          <p:nvPicPr>
            <p:cNvPr id="25" name="Imagen 2">
              <a:extLst>
                <a:ext uri="{FF2B5EF4-FFF2-40B4-BE49-F238E27FC236}">
                  <a16:creationId xmlns:a16="http://schemas.microsoft.com/office/drawing/2014/main" id="{0D822E4B-E748-4D24-A5C6-3DEEA1C55F7D}"/>
                </a:ext>
              </a:extLst>
            </p:cNvPr>
            <p:cNvPicPr>
              <a:picLocks noChangeAspect="1"/>
            </p:cNvPicPr>
            <p:nvPr/>
          </p:nvPicPr>
          <p:blipFill rotWithShape="1">
            <a:blip r:embed="rId2">
              <a:extLst>
                <a:ext uri="{28A0092B-C50C-407E-A947-70E740481C1C}">
                  <a14:useLocalDpi xmlns:a14="http://schemas.microsoft.com/office/drawing/2010/main" val="0"/>
                </a:ext>
              </a:extLst>
            </a:blip>
            <a:srcRect r="2671"/>
            <a:stretch/>
          </p:blipFill>
          <p:spPr>
            <a:xfrm>
              <a:off x="810000" y="1548000"/>
              <a:ext cx="8388000" cy="857433"/>
            </a:xfrm>
            <a:prstGeom prst="snipRoundRect">
              <a:avLst/>
            </a:prstGeom>
          </p:spPr>
        </p:pic>
        <p:sp>
          <p:nvSpPr>
            <p:cNvPr id="26" name="Duración 1" title="Texto de duración">
              <a:extLst>
                <a:ext uri="{FF2B5EF4-FFF2-40B4-BE49-F238E27FC236}">
                  <a16:creationId xmlns:a16="http://schemas.microsoft.com/office/drawing/2014/main" id="{307053F4-C7C3-4596-ADFC-E5E2FBEC8CB5}"/>
                </a:ext>
              </a:extLst>
            </p:cNvPr>
            <p:cNvSpPr txBox="1"/>
            <p:nvPr/>
          </p:nvSpPr>
          <p:spPr>
            <a:xfrm>
              <a:off x="2612291" y="2403482"/>
              <a:ext cx="1008000" cy="266558"/>
            </a:xfrm>
            <a:prstGeom prst="rect">
              <a:avLst/>
            </a:prstGeom>
            <a:noFill/>
          </p:spPr>
          <p:txBody>
            <a:bodyPr wrap="square" lIns="90000" tIns="46800" rIns="90000" bIns="46800" rtlCol="0" anchor="t" anchorCtr="0">
              <a:noAutofit/>
            </a:bodyPr>
            <a:lstStyle/>
            <a:p>
              <a:pPr lvl="0" algn="ctr"/>
              <a:r>
                <a:rPr lang="fr-FR" sz="900" b="1" dirty="0">
                  <a:solidFill>
                    <a:srgbClr val="565661"/>
                  </a:solidFill>
                </a:rPr>
                <a:t>Canicule</a:t>
              </a:r>
            </a:p>
          </p:txBody>
        </p:sp>
        <p:sp>
          <p:nvSpPr>
            <p:cNvPr id="27" name="Duración 1" title="Texto de duración">
              <a:extLst>
                <a:ext uri="{FF2B5EF4-FFF2-40B4-BE49-F238E27FC236}">
                  <a16:creationId xmlns:a16="http://schemas.microsoft.com/office/drawing/2014/main" id="{976E237B-D000-4484-A9D6-B589CAFCCFF5}"/>
                </a:ext>
              </a:extLst>
            </p:cNvPr>
            <p:cNvSpPr txBox="1"/>
            <p:nvPr/>
          </p:nvSpPr>
          <p:spPr>
            <a:xfrm>
              <a:off x="716596" y="2393012"/>
              <a:ext cx="1008000" cy="262841"/>
            </a:xfrm>
            <a:prstGeom prst="rect">
              <a:avLst/>
            </a:prstGeom>
            <a:noFill/>
          </p:spPr>
          <p:txBody>
            <a:bodyPr wrap="square" lIns="90000" tIns="46800" rIns="90000" bIns="46800" rtlCol="0" anchor="t" anchorCtr="0">
              <a:noAutofit/>
            </a:bodyPr>
            <a:lstStyle/>
            <a:p>
              <a:pPr lvl="0" algn="ctr"/>
              <a:r>
                <a:rPr lang="fr-FR" sz="900" b="1" dirty="0">
                  <a:solidFill>
                    <a:srgbClr val="DB9500"/>
                  </a:solidFill>
                </a:rPr>
                <a:t>Sécheresse</a:t>
              </a:r>
            </a:p>
          </p:txBody>
        </p:sp>
        <p:sp>
          <p:nvSpPr>
            <p:cNvPr id="28" name="Duración 1" title="Texto de duración">
              <a:extLst>
                <a:ext uri="{FF2B5EF4-FFF2-40B4-BE49-F238E27FC236}">
                  <a16:creationId xmlns:a16="http://schemas.microsoft.com/office/drawing/2014/main" id="{D547BA53-D769-4E76-A39A-7A383BB5EEE7}"/>
                </a:ext>
              </a:extLst>
            </p:cNvPr>
            <p:cNvSpPr txBox="1"/>
            <p:nvPr/>
          </p:nvSpPr>
          <p:spPr>
            <a:xfrm>
              <a:off x="1697695" y="2401716"/>
              <a:ext cx="1006397" cy="432000"/>
            </a:xfrm>
            <a:prstGeom prst="rect">
              <a:avLst/>
            </a:prstGeom>
            <a:noFill/>
          </p:spPr>
          <p:txBody>
            <a:bodyPr wrap="square" lIns="90000" tIns="46800" rIns="90000" bIns="46800" rtlCol="0" anchor="t" anchorCtr="0">
              <a:noAutofit/>
            </a:bodyPr>
            <a:lstStyle/>
            <a:p>
              <a:pPr lvl="0" algn="ctr"/>
              <a:r>
                <a:rPr lang="fr-FR" sz="900" b="1" dirty="0">
                  <a:solidFill>
                    <a:srgbClr val="622906"/>
                  </a:solidFill>
                </a:rPr>
                <a:t>Tremblements de terre</a:t>
              </a:r>
            </a:p>
          </p:txBody>
        </p:sp>
        <p:sp>
          <p:nvSpPr>
            <p:cNvPr id="29" name="Duración 1" title="Texto de duración">
              <a:extLst>
                <a:ext uri="{FF2B5EF4-FFF2-40B4-BE49-F238E27FC236}">
                  <a16:creationId xmlns:a16="http://schemas.microsoft.com/office/drawing/2014/main" id="{7C5FA7C7-4D82-4DE4-A289-B775B561CF51}"/>
                </a:ext>
              </a:extLst>
            </p:cNvPr>
            <p:cNvSpPr txBox="1"/>
            <p:nvPr/>
          </p:nvSpPr>
          <p:spPr>
            <a:xfrm>
              <a:off x="6334005" y="2395333"/>
              <a:ext cx="1008000" cy="322412"/>
            </a:xfrm>
            <a:prstGeom prst="rect">
              <a:avLst/>
            </a:prstGeom>
            <a:noFill/>
          </p:spPr>
          <p:txBody>
            <a:bodyPr wrap="square" lIns="90000" tIns="46800" rIns="90000" bIns="46800" rtlCol="0">
              <a:noAutofit/>
            </a:bodyPr>
            <a:lstStyle/>
            <a:p>
              <a:pPr lvl="0" algn="ctr"/>
              <a:r>
                <a:rPr lang="fr-FR" sz="900" b="1" dirty="0">
                  <a:solidFill>
                    <a:srgbClr val="777992"/>
                  </a:solidFill>
                </a:rPr>
                <a:t>Tempêtes</a:t>
              </a:r>
            </a:p>
          </p:txBody>
        </p:sp>
        <p:sp>
          <p:nvSpPr>
            <p:cNvPr id="30" name="Duración 1" title="Texto de duración">
              <a:extLst>
                <a:ext uri="{FF2B5EF4-FFF2-40B4-BE49-F238E27FC236}">
                  <a16:creationId xmlns:a16="http://schemas.microsoft.com/office/drawing/2014/main" id="{E2139AC1-9826-4F5D-AC37-378AE5B47BCE}"/>
                </a:ext>
              </a:extLst>
            </p:cNvPr>
            <p:cNvSpPr txBox="1"/>
            <p:nvPr/>
          </p:nvSpPr>
          <p:spPr>
            <a:xfrm>
              <a:off x="7308010" y="2407616"/>
              <a:ext cx="1008000" cy="433068"/>
            </a:xfrm>
            <a:prstGeom prst="rect">
              <a:avLst/>
            </a:prstGeom>
            <a:noFill/>
          </p:spPr>
          <p:txBody>
            <a:bodyPr wrap="square" lIns="90000" tIns="46800" rIns="90000" bIns="46800" rtlCol="0">
              <a:noAutofit/>
            </a:bodyPr>
            <a:lstStyle/>
            <a:p>
              <a:pPr lvl="0" algn="ctr"/>
              <a:r>
                <a:rPr lang="fr-FR" sz="900" b="1" dirty="0">
                  <a:solidFill>
                    <a:srgbClr val="8F3C13"/>
                  </a:solidFill>
                </a:rPr>
                <a:t>Activité</a:t>
              </a:r>
            </a:p>
            <a:p>
              <a:pPr lvl="0" algn="ctr"/>
              <a:r>
                <a:rPr lang="fr-FR" sz="900" b="1" dirty="0">
                  <a:solidFill>
                    <a:srgbClr val="8F3C13"/>
                  </a:solidFill>
                </a:rPr>
                <a:t>volcanique</a:t>
              </a:r>
            </a:p>
          </p:txBody>
        </p:sp>
        <p:sp>
          <p:nvSpPr>
            <p:cNvPr id="31" name="Duración 1" title="Texto de duración">
              <a:extLst>
                <a:ext uri="{FF2B5EF4-FFF2-40B4-BE49-F238E27FC236}">
                  <a16:creationId xmlns:a16="http://schemas.microsoft.com/office/drawing/2014/main" id="{6F1C4CF1-A45A-41A8-86DB-EC139DD637F8}"/>
                </a:ext>
              </a:extLst>
            </p:cNvPr>
            <p:cNvSpPr txBox="1"/>
            <p:nvPr/>
          </p:nvSpPr>
          <p:spPr>
            <a:xfrm>
              <a:off x="8242010" y="2385886"/>
              <a:ext cx="1008000" cy="223509"/>
            </a:xfrm>
            <a:prstGeom prst="rect">
              <a:avLst/>
            </a:prstGeom>
            <a:noFill/>
          </p:spPr>
          <p:txBody>
            <a:bodyPr wrap="square" lIns="90000" tIns="46800" rIns="90000" bIns="46800" rtlCol="0">
              <a:noAutofit/>
            </a:bodyPr>
            <a:lstStyle/>
            <a:p>
              <a:pPr lvl="0" algn="ctr"/>
              <a:r>
                <a:rPr lang="fr-FR" sz="900" b="1" dirty="0">
                  <a:solidFill>
                    <a:srgbClr val="C32C09"/>
                  </a:solidFill>
                </a:rPr>
                <a:t>Feux de forêts</a:t>
              </a:r>
            </a:p>
          </p:txBody>
        </p:sp>
        <p:sp>
          <p:nvSpPr>
            <p:cNvPr id="32" name="Duración 1" title="Texto de duración">
              <a:extLst>
                <a:ext uri="{FF2B5EF4-FFF2-40B4-BE49-F238E27FC236}">
                  <a16:creationId xmlns:a16="http://schemas.microsoft.com/office/drawing/2014/main" id="{16D23677-43F4-4D24-BAB7-9E2B8E50D0C7}"/>
                </a:ext>
              </a:extLst>
            </p:cNvPr>
            <p:cNvSpPr txBox="1"/>
            <p:nvPr/>
          </p:nvSpPr>
          <p:spPr>
            <a:xfrm>
              <a:off x="4500000" y="2405433"/>
              <a:ext cx="1008000" cy="241716"/>
            </a:xfrm>
            <a:prstGeom prst="rect">
              <a:avLst/>
            </a:prstGeom>
            <a:noFill/>
          </p:spPr>
          <p:txBody>
            <a:bodyPr wrap="square" lIns="90000" tIns="46800" rIns="90000" bIns="46800" rtlCol="0">
              <a:noAutofit/>
            </a:bodyPr>
            <a:lstStyle/>
            <a:p>
              <a:pPr lvl="0" algn="ctr"/>
              <a:r>
                <a:rPr lang="fr-FR" sz="900" b="1" dirty="0">
                  <a:solidFill>
                    <a:srgbClr val="77AFA6"/>
                  </a:solidFill>
                </a:rPr>
                <a:t>Eboulements</a:t>
              </a:r>
            </a:p>
          </p:txBody>
        </p:sp>
        <p:sp>
          <p:nvSpPr>
            <p:cNvPr id="33" name="Duración 1" title="Texto de duración">
              <a:extLst>
                <a:ext uri="{FF2B5EF4-FFF2-40B4-BE49-F238E27FC236}">
                  <a16:creationId xmlns:a16="http://schemas.microsoft.com/office/drawing/2014/main" id="{EDA87342-4A78-4454-9BEE-1091FEA5DB00}"/>
                </a:ext>
              </a:extLst>
            </p:cNvPr>
            <p:cNvSpPr txBox="1"/>
            <p:nvPr/>
          </p:nvSpPr>
          <p:spPr>
            <a:xfrm>
              <a:off x="5400005" y="2393395"/>
              <a:ext cx="1008000" cy="432000"/>
            </a:xfrm>
            <a:prstGeom prst="rect">
              <a:avLst/>
            </a:prstGeom>
            <a:noFill/>
          </p:spPr>
          <p:txBody>
            <a:bodyPr wrap="square" lIns="90000" tIns="46800" rIns="90000" bIns="46800" rtlCol="0">
              <a:noAutofit/>
            </a:bodyPr>
            <a:lstStyle/>
            <a:p>
              <a:pPr lvl="0" algn="ctr"/>
              <a:r>
                <a:rPr lang="fr-FR" sz="900" b="1" dirty="0">
                  <a:solidFill>
                    <a:srgbClr val="B74A1F"/>
                  </a:solidFill>
                </a:rPr>
                <a:t>Glissements</a:t>
              </a:r>
            </a:p>
            <a:p>
              <a:pPr lvl="0" algn="ctr"/>
              <a:r>
                <a:rPr lang="fr-FR" sz="900" b="1" dirty="0">
                  <a:solidFill>
                    <a:srgbClr val="B74A1F"/>
                  </a:solidFill>
                </a:rPr>
                <a:t>de terrain</a:t>
              </a:r>
            </a:p>
          </p:txBody>
        </p:sp>
        <p:sp>
          <p:nvSpPr>
            <p:cNvPr id="34" name="Duración 1" title="Texto de duración">
              <a:extLst>
                <a:ext uri="{FF2B5EF4-FFF2-40B4-BE49-F238E27FC236}">
                  <a16:creationId xmlns:a16="http://schemas.microsoft.com/office/drawing/2014/main" id="{C07F50D5-5A79-4C00-BC91-AF39E86ACE82}"/>
                </a:ext>
              </a:extLst>
            </p:cNvPr>
            <p:cNvSpPr txBox="1"/>
            <p:nvPr/>
          </p:nvSpPr>
          <p:spPr>
            <a:xfrm>
              <a:off x="3546291" y="2389304"/>
              <a:ext cx="1008000" cy="241716"/>
            </a:xfrm>
            <a:prstGeom prst="rect">
              <a:avLst/>
            </a:prstGeom>
            <a:noFill/>
          </p:spPr>
          <p:txBody>
            <a:bodyPr wrap="square" lIns="90000" tIns="46800" rIns="90000" bIns="46800" rtlCol="0">
              <a:noAutofit/>
            </a:bodyPr>
            <a:lstStyle/>
            <a:p>
              <a:pPr lvl="0" algn="ctr"/>
              <a:r>
                <a:rPr lang="fr-FR" sz="900" b="1" dirty="0">
                  <a:solidFill>
                    <a:srgbClr val="302582"/>
                  </a:solidFill>
                </a:rPr>
                <a:t>Inondations</a:t>
              </a:r>
            </a:p>
          </p:txBody>
        </p:sp>
      </p:grpSp>
      <p:grpSp>
        <p:nvGrpSpPr>
          <p:cNvPr id="64" name="Groupe 63">
            <a:extLst>
              <a:ext uri="{FF2B5EF4-FFF2-40B4-BE49-F238E27FC236}">
                <a16:creationId xmlns:a16="http://schemas.microsoft.com/office/drawing/2014/main" id="{72DBC6B1-C020-4026-817C-BDC436F6531A}"/>
              </a:ext>
            </a:extLst>
          </p:cNvPr>
          <p:cNvGrpSpPr/>
          <p:nvPr/>
        </p:nvGrpSpPr>
        <p:grpSpPr>
          <a:xfrm>
            <a:off x="263776" y="2791092"/>
            <a:ext cx="792000" cy="1008000"/>
            <a:chOff x="180000" y="3060000"/>
            <a:chExt cx="792000" cy="1008000"/>
          </a:xfrm>
        </p:grpSpPr>
        <p:sp>
          <p:nvSpPr>
            <p:cNvPr id="65" name="Cuadro de texto 229">
              <a:extLst>
                <a:ext uri="{FF2B5EF4-FFF2-40B4-BE49-F238E27FC236}">
                  <a16:creationId xmlns:a16="http://schemas.microsoft.com/office/drawing/2014/main" id="{07995DF1-5368-406F-9DDE-BACEE0D5256A}"/>
                </a:ext>
              </a:extLst>
            </p:cNvPr>
            <p:cNvSpPr txBox="1"/>
            <p:nvPr/>
          </p:nvSpPr>
          <p:spPr>
            <a:xfrm>
              <a:off x="180000" y="3060000"/>
              <a:ext cx="792000" cy="360000"/>
            </a:xfrm>
            <a:prstGeom prst="rect">
              <a:avLst/>
            </a:prstGeom>
            <a:noFill/>
          </p:spPr>
          <p:txBody>
            <a:bodyPr wrap="square" lIns="90000" tIns="46800" rIns="90000" bIns="46800" rtlCol="0">
              <a:noAutofit/>
            </a:bodyPr>
            <a:lstStyle/>
            <a:p>
              <a:pPr algn="ctr" rtl="0"/>
              <a:r>
                <a:rPr lang="es-ES_tradnl" b="1" cap="all" dirty="0">
                  <a:solidFill>
                    <a:schemeClr val="bg1"/>
                  </a:solidFill>
                </a:rPr>
                <a:t>1980</a:t>
              </a:r>
            </a:p>
          </p:txBody>
        </p:sp>
        <p:cxnSp>
          <p:nvCxnSpPr>
            <p:cNvPr id="66" name="Connecteur droit avec flèche 65">
              <a:extLst>
                <a:ext uri="{FF2B5EF4-FFF2-40B4-BE49-F238E27FC236}">
                  <a16:creationId xmlns:a16="http://schemas.microsoft.com/office/drawing/2014/main" id="{0F7C21B8-F7C7-4230-AD1A-9F403F8CA58A}"/>
                </a:ext>
              </a:extLst>
            </p:cNvPr>
            <p:cNvCxnSpPr>
              <a:cxnSpLocks/>
            </p:cNvCxnSpPr>
            <p:nvPr/>
          </p:nvCxnSpPr>
          <p:spPr>
            <a:xfrm>
              <a:off x="576000" y="3420000"/>
              <a:ext cx="0" cy="288000"/>
            </a:xfrm>
            <a:prstGeom prst="straightConnector1">
              <a:avLst/>
            </a:prstGeom>
            <a:ln>
              <a:solidFill>
                <a:srgbClr val="E1000F"/>
              </a:solidFill>
              <a:tailEnd type="triangle"/>
            </a:ln>
          </p:spPr>
          <p:style>
            <a:lnRef idx="1">
              <a:schemeClr val="accent1"/>
            </a:lnRef>
            <a:fillRef idx="0">
              <a:schemeClr val="accent1"/>
            </a:fillRef>
            <a:effectRef idx="0">
              <a:schemeClr val="accent1"/>
            </a:effectRef>
            <a:fontRef idx="minor">
              <a:schemeClr val="tx1"/>
            </a:fontRef>
          </p:style>
        </p:cxnSp>
        <p:sp>
          <p:nvSpPr>
            <p:cNvPr id="67" name="Cuadro de texto 229">
              <a:extLst>
                <a:ext uri="{FF2B5EF4-FFF2-40B4-BE49-F238E27FC236}">
                  <a16:creationId xmlns:a16="http://schemas.microsoft.com/office/drawing/2014/main" id="{90DA5D5F-348B-4225-BA17-D7DAE83597A6}"/>
                </a:ext>
              </a:extLst>
            </p:cNvPr>
            <p:cNvSpPr txBox="1"/>
            <p:nvPr/>
          </p:nvSpPr>
          <p:spPr>
            <a:xfrm>
              <a:off x="180000" y="3708000"/>
              <a:ext cx="792000" cy="360000"/>
            </a:xfrm>
            <a:prstGeom prst="rect">
              <a:avLst/>
            </a:prstGeom>
            <a:noFill/>
          </p:spPr>
          <p:txBody>
            <a:bodyPr wrap="square" lIns="90000" tIns="46800" rIns="90000" bIns="46800" rtlCol="0">
              <a:noAutofit/>
            </a:bodyPr>
            <a:lstStyle/>
            <a:p>
              <a:pPr algn="ctr" rtl="0"/>
              <a:r>
                <a:rPr lang="es-ES_tradnl" b="1" cap="all" dirty="0">
                  <a:solidFill>
                    <a:schemeClr val="bg1"/>
                  </a:solidFill>
                </a:rPr>
                <a:t>1999</a:t>
              </a:r>
            </a:p>
          </p:txBody>
        </p:sp>
      </p:grpSp>
      <p:sp>
        <p:nvSpPr>
          <p:cNvPr id="68" name="Cuadro de texto 229">
            <a:extLst>
              <a:ext uri="{FF2B5EF4-FFF2-40B4-BE49-F238E27FC236}">
                <a16:creationId xmlns:a16="http://schemas.microsoft.com/office/drawing/2014/main" id="{39C88B94-EC63-4F4A-8FDA-B78C6C68D0E5}"/>
              </a:ext>
            </a:extLst>
          </p:cNvPr>
          <p:cNvSpPr txBox="1"/>
          <p:nvPr/>
        </p:nvSpPr>
        <p:spPr>
          <a:xfrm>
            <a:off x="252453" y="2897923"/>
            <a:ext cx="792000" cy="360000"/>
          </a:xfrm>
          <a:prstGeom prst="rect">
            <a:avLst/>
          </a:prstGeom>
          <a:noFill/>
        </p:spPr>
        <p:txBody>
          <a:bodyPr wrap="square" lIns="90000" tIns="46800" rIns="90000" bIns="46800" rtlCol="0">
            <a:noAutofit/>
          </a:bodyPr>
          <a:lstStyle/>
          <a:p>
            <a:pPr algn="ctr" rtl="0"/>
            <a:r>
              <a:rPr lang="es-ES_tradnl" sz="1200" b="1" cap="all" dirty="0">
                <a:solidFill>
                  <a:srgbClr val="000091"/>
                </a:solidFill>
              </a:rPr>
              <a:t>1980</a:t>
            </a:r>
          </a:p>
        </p:txBody>
      </p:sp>
      <p:sp>
        <p:nvSpPr>
          <p:cNvPr id="69" name="Cuadro de texto 229">
            <a:extLst>
              <a:ext uri="{FF2B5EF4-FFF2-40B4-BE49-F238E27FC236}">
                <a16:creationId xmlns:a16="http://schemas.microsoft.com/office/drawing/2014/main" id="{8EA9C2B9-3F7C-48A3-8B5F-A966374FB5C4}"/>
              </a:ext>
            </a:extLst>
          </p:cNvPr>
          <p:cNvSpPr txBox="1"/>
          <p:nvPr/>
        </p:nvSpPr>
        <p:spPr>
          <a:xfrm>
            <a:off x="252453" y="3434362"/>
            <a:ext cx="792000" cy="360000"/>
          </a:xfrm>
          <a:prstGeom prst="rect">
            <a:avLst/>
          </a:prstGeom>
          <a:noFill/>
        </p:spPr>
        <p:txBody>
          <a:bodyPr wrap="square" lIns="90000" tIns="46800" rIns="90000" bIns="46800" rtlCol="0">
            <a:noAutofit/>
          </a:bodyPr>
          <a:lstStyle/>
          <a:p>
            <a:pPr algn="ctr" rtl="0"/>
            <a:r>
              <a:rPr lang="es-ES_tradnl" sz="1200" b="1" cap="all" dirty="0">
                <a:solidFill>
                  <a:srgbClr val="000091"/>
                </a:solidFill>
              </a:rPr>
              <a:t>1999</a:t>
            </a:r>
          </a:p>
        </p:txBody>
      </p:sp>
      <p:grpSp>
        <p:nvGrpSpPr>
          <p:cNvPr id="70" name="Groupe 69">
            <a:extLst>
              <a:ext uri="{FF2B5EF4-FFF2-40B4-BE49-F238E27FC236}">
                <a16:creationId xmlns:a16="http://schemas.microsoft.com/office/drawing/2014/main" id="{1BE56AB0-886D-4621-A498-3D29AEC19247}"/>
              </a:ext>
            </a:extLst>
          </p:cNvPr>
          <p:cNvGrpSpPr/>
          <p:nvPr/>
        </p:nvGrpSpPr>
        <p:grpSpPr>
          <a:xfrm>
            <a:off x="1048091" y="2894534"/>
            <a:ext cx="7775542" cy="812901"/>
            <a:chOff x="1044000" y="3096000"/>
            <a:chExt cx="8636616" cy="942550"/>
          </a:xfrm>
        </p:grpSpPr>
        <p:sp>
          <p:nvSpPr>
            <p:cNvPr id="71" name="Elipse 146">
              <a:extLst>
                <a:ext uri="{FF2B5EF4-FFF2-40B4-BE49-F238E27FC236}">
                  <a16:creationId xmlns:a16="http://schemas.microsoft.com/office/drawing/2014/main" id="{16D28EAA-A076-4CCE-AA5F-C0DAB0A1422B}"/>
                </a:ext>
              </a:extLst>
            </p:cNvPr>
            <p:cNvSpPr/>
            <p:nvPr/>
          </p:nvSpPr>
          <p:spPr>
            <a:xfrm>
              <a:off x="3951600" y="3159593"/>
              <a:ext cx="878957" cy="878957"/>
            </a:xfrm>
            <a:prstGeom prst="ellipse">
              <a:avLst/>
            </a:prstGeom>
            <a:solidFill>
              <a:srgbClr val="302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i="1"/>
                <a:t>1389</a:t>
              </a:r>
            </a:p>
          </p:txBody>
        </p:sp>
        <p:sp>
          <p:nvSpPr>
            <p:cNvPr id="72" name="Elipse 144">
              <a:extLst>
                <a:ext uri="{FF2B5EF4-FFF2-40B4-BE49-F238E27FC236}">
                  <a16:creationId xmlns:a16="http://schemas.microsoft.com/office/drawing/2014/main" id="{E0E2184A-930D-4DBA-B600-BF176086EBD4}"/>
                </a:ext>
              </a:extLst>
            </p:cNvPr>
            <p:cNvSpPr/>
            <p:nvPr/>
          </p:nvSpPr>
          <p:spPr>
            <a:xfrm>
              <a:off x="1044000" y="3226374"/>
              <a:ext cx="658180" cy="673395"/>
            </a:xfrm>
            <a:prstGeom prst="ellipse">
              <a:avLst/>
            </a:prstGeom>
            <a:solidFill>
              <a:srgbClr val="DB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i="1" dirty="0"/>
                <a:t>263</a:t>
              </a:r>
            </a:p>
          </p:txBody>
        </p:sp>
        <p:sp>
          <p:nvSpPr>
            <p:cNvPr id="73" name="Elipse 145">
              <a:extLst>
                <a:ext uri="{FF2B5EF4-FFF2-40B4-BE49-F238E27FC236}">
                  <a16:creationId xmlns:a16="http://schemas.microsoft.com/office/drawing/2014/main" id="{7A9552C8-0613-4930-A703-61CFB27D58B7}"/>
                </a:ext>
              </a:extLst>
            </p:cNvPr>
            <p:cNvSpPr/>
            <p:nvPr/>
          </p:nvSpPr>
          <p:spPr>
            <a:xfrm>
              <a:off x="3010275" y="3251279"/>
              <a:ext cx="623584" cy="623584"/>
            </a:xfrm>
            <a:prstGeom prst="ellipse">
              <a:avLst/>
            </a:prstGeom>
            <a:solidFill>
              <a:srgbClr val="565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i="1" dirty="0"/>
                <a:t>130</a:t>
              </a:r>
            </a:p>
          </p:txBody>
        </p:sp>
        <p:sp>
          <p:nvSpPr>
            <p:cNvPr id="74" name="Elipse 147">
              <a:extLst>
                <a:ext uri="{FF2B5EF4-FFF2-40B4-BE49-F238E27FC236}">
                  <a16:creationId xmlns:a16="http://schemas.microsoft.com/office/drawing/2014/main" id="{32F7FE34-DF7A-4ED0-89E8-E06A81F5AE12}"/>
                </a:ext>
              </a:extLst>
            </p:cNvPr>
            <p:cNvSpPr/>
            <p:nvPr/>
          </p:nvSpPr>
          <p:spPr>
            <a:xfrm>
              <a:off x="5173500" y="3258282"/>
              <a:ext cx="604310" cy="609578"/>
            </a:xfrm>
            <a:prstGeom prst="ellipse">
              <a:avLst/>
            </a:prstGeom>
            <a:solidFill>
              <a:srgbClr val="77A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i="1" dirty="0"/>
                <a:t>254</a:t>
              </a:r>
            </a:p>
          </p:txBody>
        </p:sp>
        <p:sp>
          <p:nvSpPr>
            <p:cNvPr id="75" name="Elipse 148">
              <a:extLst>
                <a:ext uri="{FF2B5EF4-FFF2-40B4-BE49-F238E27FC236}">
                  <a16:creationId xmlns:a16="http://schemas.microsoft.com/office/drawing/2014/main" id="{6243CA4C-52CD-479A-BB62-73D1A2B0A8C3}"/>
                </a:ext>
              </a:extLst>
            </p:cNvPr>
            <p:cNvSpPr/>
            <p:nvPr/>
          </p:nvSpPr>
          <p:spPr>
            <a:xfrm>
              <a:off x="6231225" y="3343192"/>
              <a:ext cx="439758" cy="439758"/>
            </a:xfrm>
            <a:prstGeom prst="ellipse">
              <a:avLst/>
            </a:prstGeom>
            <a:solidFill>
              <a:srgbClr val="B74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00" b="1" i="1" dirty="0"/>
                <a:t>27</a:t>
              </a:r>
            </a:p>
          </p:txBody>
        </p:sp>
        <p:sp>
          <p:nvSpPr>
            <p:cNvPr id="76" name="Elipse 149">
              <a:extLst>
                <a:ext uri="{FF2B5EF4-FFF2-40B4-BE49-F238E27FC236}">
                  <a16:creationId xmlns:a16="http://schemas.microsoft.com/office/drawing/2014/main" id="{B6AB47C7-8C85-439A-989A-D30CEE3DE892}"/>
                </a:ext>
              </a:extLst>
            </p:cNvPr>
            <p:cNvSpPr/>
            <p:nvPr/>
          </p:nvSpPr>
          <p:spPr>
            <a:xfrm>
              <a:off x="8124525" y="3290978"/>
              <a:ext cx="544186" cy="544186"/>
            </a:xfrm>
            <a:prstGeom prst="ellipse">
              <a:avLst/>
            </a:prstGeom>
            <a:solidFill>
              <a:srgbClr val="8F3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i="1" dirty="0"/>
                <a:t>84</a:t>
              </a:r>
            </a:p>
          </p:txBody>
        </p:sp>
        <p:sp>
          <p:nvSpPr>
            <p:cNvPr id="77" name="Elipse 150">
              <a:extLst>
                <a:ext uri="{FF2B5EF4-FFF2-40B4-BE49-F238E27FC236}">
                  <a16:creationId xmlns:a16="http://schemas.microsoft.com/office/drawing/2014/main" id="{86F10764-400A-4893-93BF-5215D1601BE4}"/>
                </a:ext>
              </a:extLst>
            </p:cNvPr>
            <p:cNvSpPr/>
            <p:nvPr/>
          </p:nvSpPr>
          <p:spPr>
            <a:xfrm>
              <a:off x="9046800" y="3246163"/>
              <a:ext cx="633816" cy="633816"/>
            </a:xfrm>
            <a:prstGeom prst="ellipse">
              <a:avLst/>
            </a:prstGeom>
            <a:solidFill>
              <a:srgbClr val="C32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i="1" dirty="0"/>
                <a:t>163</a:t>
              </a:r>
            </a:p>
          </p:txBody>
        </p:sp>
        <p:sp>
          <p:nvSpPr>
            <p:cNvPr id="78" name="Elipse 151">
              <a:extLst>
                <a:ext uri="{FF2B5EF4-FFF2-40B4-BE49-F238E27FC236}">
                  <a16:creationId xmlns:a16="http://schemas.microsoft.com/office/drawing/2014/main" id="{E34F7093-16AD-465D-8C01-3FAFBA7D1A5E}"/>
                </a:ext>
              </a:extLst>
            </p:cNvPr>
            <p:cNvSpPr/>
            <p:nvPr/>
          </p:nvSpPr>
          <p:spPr>
            <a:xfrm>
              <a:off x="2004375" y="3228692"/>
              <a:ext cx="683231" cy="668759"/>
            </a:xfrm>
            <a:prstGeom prst="ellipse">
              <a:avLst/>
            </a:prstGeom>
            <a:solidFill>
              <a:srgbClr val="622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i="1" dirty="0"/>
                <a:t>445</a:t>
              </a:r>
            </a:p>
          </p:txBody>
        </p:sp>
        <p:sp>
          <p:nvSpPr>
            <p:cNvPr id="79" name="Elipse 161">
              <a:extLst>
                <a:ext uri="{FF2B5EF4-FFF2-40B4-BE49-F238E27FC236}">
                  <a16:creationId xmlns:a16="http://schemas.microsoft.com/office/drawing/2014/main" id="{34935388-63AB-4C29-BDAC-9AEFA22902A3}"/>
                </a:ext>
              </a:extLst>
            </p:cNvPr>
            <p:cNvSpPr/>
            <p:nvPr/>
          </p:nvSpPr>
          <p:spPr>
            <a:xfrm>
              <a:off x="6961875" y="3096000"/>
              <a:ext cx="934142" cy="934142"/>
            </a:xfrm>
            <a:prstGeom prst="ellipse">
              <a:avLst/>
            </a:prstGeom>
            <a:solidFill>
              <a:srgbClr val="777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i="1"/>
                <a:t>1457</a:t>
              </a:r>
            </a:p>
          </p:txBody>
        </p:sp>
      </p:grpSp>
      <p:grpSp>
        <p:nvGrpSpPr>
          <p:cNvPr id="80" name="Groupe 79">
            <a:extLst>
              <a:ext uri="{FF2B5EF4-FFF2-40B4-BE49-F238E27FC236}">
                <a16:creationId xmlns:a16="http://schemas.microsoft.com/office/drawing/2014/main" id="{38537B7E-F29E-4378-87B6-0E711CDB9A9C}"/>
              </a:ext>
            </a:extLst>
          </p:cNvPr>
          <p:cNvGrpSpPr/>
          <p:nvPr/>
        </p:nvGrpSpPr>
        <p:grpSpPr>
          <a:xfrm>
            <a:off x="252453" y="3764183"/>
            <a:ext cx="792000" cy="1008000"/>
            <a:chOff x="180000" y="3060000"/>
            <a:chExt cx="792000" cy="1008000"/>
          </a:xfrm>
        </p:grpSpPr>
        <p:sp>
          <p:nvSpPr>
            <p:cNvPr id="81" name="Cuadro de texto 229">
              <a:extLst>
                <a:ext uri="{FF2B5EF4-FFF2-40B4-BE49-F238E27FC236}">
                  <a16:creationId xmlns:a16="http://schemas.microsoft.com/office/drawing/2014/main" id="{FBD3F7AE-7F10-442E-A43F-B6F59638D571}"/>
                </a:ext>
              </a:extLst>
            </p:cNvPr>
            <p:cNvSpPr txBox="1"/>
            <p:nvPr/>
          </p:nvSpPr>
          <p:spPr>
            <a:xfrm>
              <a:off x="180000" y="3060000"/>
              <a:ext cx="792000" cy="360000"/>
            </a:xfrm>
            <a:prstGeom prst="rect">
              <a:avLst/>
            </a:prstGeom>
            <a:noFill/>
          </p:spPr>
          <p:txBody>
            <a:bodyPr wrap="square" lIns="90000" tIns="46800" rIns="90000" bIns="46800" rtlCol="0">
              <a:noAutofit/>
            </a:bodyPr>
            <a:lstStyle/>
            <a:p>
              <a:pPr algn="ctr" rtl="0"/>
              <a:r>
                <a:rPr lang="es-ES_tradnl" b="1" cap="all" dirty="0">
                  <a:solidFill>
                    <a:schemeClr val="bg1"/>
                  </a:solidFill>
                </a:rPr>
                <a:t>1980</a:t>
              </a:r>
            </a:p>
          </p:txBody>
        </p:sp>
        <p:cxnSp>
          <p:nvCxnSpPr>
            <p:cNvPr id="82" name="Connecteur droit avec flèche 81">
              <a:extLst>
                <a:ext uri="{FF2B5EF4-FFF2-40B4-BE49-F238E27FC236}">
                  <a16:creationId xmlns:a16="http://schemas.microsoft.com/office/drawing/2014/main" id="{1B574B3F-82DB-4DAE-89F0-207FBE68BF9F}"/>
                </a:ext>
              </a:extLst>
            </p:cNvPr>
            <p:cNvCxnSpPr>
              <a:cxnSpLocks/>
            </p:cNvCxnSpPr>
            <p:nvPr/>
          </p:nvCxnSpPr>
          <p:spPr>
            <a:xfrm>
              <a:off x="576000" y="3420000"/>
              <a:ext cx="0" cy="288000"/>
            </a:xfrm>
            <a:prstGeom prst="straightConnector1">
              <a:avLst/>
            </a:prstGeom>
            <a:ln>
              <a:solidFill>
                <a:srgbClr val="E1000F"/>
              </a:solidFill>
              <a:tailEnd type="triangle"/>
            </a:ln>
          </p:spPr>
          <p:style>
            <a:lnRef idx="1">
              <a:schemeClr val="accent1"/>
            </a:lnRef>
            <a:fillRef idx="0">
              <a:schemeClr val="accent1"/>
            </a:fillRef>
            <a:effectRef idx="0">
              <a:schemeClr val="accent1"/>
            </a:effectRef>
            <a:fontRef idx="minor">
              <a:schemeClr val="tx1"/>
            </a:fontRef>
          </p:style>
        </p:cxnSp>
        <p:sp>
          <p:nvSpPr>
            <p:cNvPr id="83" name="Cuadro de texto 229">
              <a:extLst>
                <a:ext uri="{FF2B5EF4-FFF2-40B4-BE49-F238E27FC236}">
                  <a16:creationId xmlns:a16="http://schemas.microsoft.com/office/drawing/2014/main" id="{1A3BE600-1ECF-48D1-B6B7-E459EAD3AA9D}"/>
                </a:ext>
              </a:extLst>
            </p:cNvPr>
            <p:cNvSpPr txBox="1"/>
            <p:nvPr/>
          </p:nvSpPr>
          <p:spPr>
            <a:xfrm>
              <a:off x="180000" y="3708000"/>
              <a:ext cx="792000" cy="360000"/>
            </a:xfrm>
            <a:prstGeom prst="rect">
              <a:avLst/>
            </a:prstGeom>
            <a:noFill/>
          </p:spPr>
          <p:txBody>
            <a:bodyPr wrap="square" lIns="90000" tIns="46800" rIns="90000" bIns="46800" rtlCol="0">
              <a:noAutofit/>
            </a:bodyPr>
            <a:lstStyle/>
            <a:p>
              <a:pPr algn="ctr" rtl="0"/>
              <a:r>
                <a:rPr lang="es-ES_tradnl" b="1" cap="all" dirty="0">
                  <a:solidFill>
                    <a:schemeClr val="bg1"/>
                  </a:solidFill>
                </a:rPr>
                <a:t>1999</a:t>
              </a:r>
            </a:p>
          </p:txBody>
        </p:sp>
      </p:grpSp>
      <p:sp>
        <p:nvSpPr>
          <p:cNvPr id="84" name="Cuadro de texto 229">
            <a:extLst>
              <a:ext uri="{FF2B5EF4-FFF2-40B4-BE49-F238E27FC236}">
                <a16:creationId xmlns:a16="http://schemas.microsoft.com/office/drawing/2014/main" id="{EFC19030-DDFA-4D03-B19C-EE41D8783C56}"/>
              </a:ext>
            </a:extLst>
          </p:cNvPr>
          <p:cNvSpPr txBox="1"/>
          <p:nvPr/>
        </p:nvSpPr>
        <p:spPr>
          <a:xfrm>
            <a:off x="241130" y="3871014"/>
            <a:ext cx="792000" cy="360000"/>
          </a:xfrm>
          <a:prstGeom prst="rect">
            <a:avLst/>
          </a:prstGeom>
          <a:noFill/>
        </p:spPr>
        <p:txBody>
          <a:bodyPr wrap="square" lIns="90000" tIns="46800" rIns="90000" bIns="46800" rtlCol="0">
            <a:noAutofit/>
          </a:bodyPr>
          <a:lstStyle/>
          <a:p>
            <a:pPr algn="ctr" rtl="0"/>
            <a:r>
              <a:rPr lang="es-ES_tradnl" sz="1200" b="1" cap="all" dirty="0">
                <a:solidFill>
                  <a:srgbClr val="000091"/>
                </a:solidFill>
              </a:rPr>
              <a:t>2000</a:t>
            </a:r>
          </a:p>
        </p:txBody>
      </p:sp>
      <p:sp>
        <p:nvSpPr>
          <p:cNvPr id="85" name="Cuadro de texto 229">
            <a:extLst>
              <a:ext uri="{FF2B5EF4-FFF2-40B4-BE49-F238E27FC236}">
                <a16:creationId xmlns:a16="http://schemas.microsoft.com/office/drawing/2014/main" id="{48234E9E-BEF6-49E4-93DA-2C4225E0E520}"/>
              </a:ext>
            </a:extLst>
          </p:cNvPr>
          <p:cNvSpPr txBox="1"/>
          <p:nvPr/>
        </p:nvSpPr>
        <p:spPr>
          <a:xfrm>
            <a:off x="241130" y="4407453"/>
            <a:ext cx="792000" cy="360000"/>
          </a:xfrm>
          <a:prstGeom prst="rect">
            <a:avLst/>
          </a:prstGeom>
          <a:noFill/>
        </p:spPr>
        <p:txBody>
          <a:bodyPr wrap="square" lIns="90000" tIns="46800" rIns="90000" bIns="46800" rtlCol="0">
            <a:noAutofit/>
          </a:bodyPr>
          <a:lstStyle/>
          <a:p>
            <a:pPr algn="ctr" rtl="0"/>
            <a:r>
              <a:rPr lang="es-ES_tradnl" sz="1200" b="1" cap="all" dirty="0">
                <a:solidFill>
                  <a:srgbClr val="000091"/>
                </a:solidFill>
              </a:rPr>
              <a:t>2019</a:t>
            </a:r>
          </a:p>
        </p:txBody>
      </p:sp>
      <p:grpSp>
        <p:nvGrpSpPr>
          <p:cNvPr id="86" name="Groupe 85">
            <a:extLst>
              <a:ext uri="{FF2B5EF4-FFF2-40B4-BE49-F238E27FC236}">
                <a16:creationId xmlns:a16="http://schemas.microsoft.com/office/drawing/2014/main" id="{846D8BAC-4AA5-4EDA-9167-73B1BA46FD21}"/>
              </a:ext>
            </a:extLst>
          </p:cNvPr>
          <p:cNvGrpSpPr/>
          <p:nvPr/>
        </p:nvGrpSpPr>
        <p:grpSpPr>
          <a:xfrm>
            <a:off x="1039183" y="3840122"/>
            <a:ext cx="7784449" cy="806400"/>
            <a:chOff x="1025528" y="4245709"/>
            <a:chExt cx="8665740" cy="944144"/>
          </a:xfrm>
        </p:grpSpPr>
        <p:sp>
          <p:nvSpPr>
            <p:cNvPr id="87" name="Elipse 152">
              <a:extLst>
                <a:ext uri="{FF2B5EF4-FFF2-40B4-BE49-F238E27FC236}">
                  <a16:creationId xmlns:a16="http://schemas.microsoft.com/office/drawing/2014/main" id="{062FA821-AE73-4DB1-80E1-8D419006EDD6}"/>
                </a:ext>
              </a:extLst>
            </p:cNvPr>
            <p:cNvSpPr/>
            <p:nvPr/>
          </p:nvSpPr>
          <p:spPr>
            <a:xfrm>
              <a:off x="1025528" y="4361160"/>
              <a:ext cx="660093" cy="678603"/>
            </a:xfrm>
            <a:prstGeom prst="ellipse">
              <a:avLst/>
            </a:prstGeom>
            <a:solidFill>
              <a:srgbClr val="DB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i="1" dirty="0"/>
                <a:t>338</a:t>
              </a:r>
            </a:p>
          </p:txBody>
        </p:sp>
        <p:sp>
          <p:nvSpPr>
            <p:cNvPr id="88" name="Elipse 153">
              <a:extLst>
                <a:ext uri="{FF2B5EF4-FFF2-40B4-BE49-F238E27FC236}">
                  <a16:creationId xmlns:a16="http://schemas.microsoft.com/office/drawing/2014/main" id="{7189E897-9A31-4BAE-9978-DA2757C05065}"/>
                </a:ext>
              </a:extLst>
            </p:cNvPr>
            <p:cNvSpPr/>
            <p:nvPr/>
          </p:nvSpPr>
          <p:spPr>
            <a:xfrm>
              <a:off x="2980627" y="4432871"/>
              <a:ext cx="625180" cy="628024"/>
            </a:xfrm>
            <a:prstGeom prst="ellipse">
              <a:avLst/>
            </a:prstGeom>
            <a:solidFill>
              <a:srgbClr val="565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i="1" dirty="0"/>
                <a:t>432</a:t>
              </a:r>
            </a:p>
          </p:txBody>
        </p:sp>
        <p:sp>
          <p:nvSpPr>
            <p:cNvPr id="89" name="Elipse 154">
              <a:extLst>
                <a:ext uri="{FF2B5EF4-FFF2-40B4-BE49-F238E27FC236}">
                  <a16:creationId xmlns:a16="http://schemas.microsoft.com/office/drawing/2014/main" id="{F47CCAE0-090D-4182-8F9F-956A91165B14}"/>
                </a:ext>
              </a:extLst>
            </p:cNvPr>
            <p:cNvSpPr/>
            <p:nvPr/>
          </p:nvSpPr>
          <p:spPr>
            <a:xfrm>
              <a:off x="6235186" y="4529720"/>
              <a:ext cx="439756" cy="442567"/>
            </a:xfrm>
            <a:prstGeom prst="ellipse">
              <a:avLst/>
            </a:prstGeom>
            <a:solidFill>
              <a:srgbClr val="B74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b="1" i="1" dirty="0"/>
                <a:t>13</a:t>
              </a:r>
            </a:p>
          </p:txBody>
        </p:sp>
        <p:sp>
          <p:nvSpPr>
            <p:cNvPr id="90" name="Elipse 155">
              <a:extLst>
                <a:ext uri="{FF2B5EF4-FFF2-40B4-BE49-F238E27FC236}">
                  <a16:creationId xmlns:a16="http://schemas.microsoft.com/office/drawing/2014/main" id="{A148EDF8-68CC-4509-B502-2BBE6ABF65EA}"/>
                </a:ext>
              </a:extLst>
            </p:cNvPr>
            <p:cNvSpPr/>
            <p:nvPr/>
          </p:nvSpPr>
          <p:spPr>
            <a:xfrm>
              <a:off x="8131717" y="4489332"/>
              <a:ext cx="545028" cy="547941"/>
            </a:xfrm>
            <a:prstGeom prst="ellipse">
              <a:avLst/>
            </a:prstGeom>
            <a:solidFill>
              <a:srgbClr val="8F3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i="1" dirty="0"/>
                <a:t>102</a:t>
              </a:r>
            </a:p>
          </p:txBody>
        </p:sp>
        <p:sp>
          <p:nvSpPr>
            <p:cNvPr id="91" name="Elipse 156">
              <a:extLst>
                <a:ext uri="{FF2B5EF4-FFF2-40B4-BE49-F238E27FC236}">
                  <a16:creationId xmlns:a16="http://schemas.microsoft.com/office/drawing/2014/main" id="{3C0B4853-6244-4398-BDDC-0B06422F1B88}"/>
                </a:ext>
              </a:extLst>
            </p:cNvPr>
            <p:cNvSpPr/>
            <p:nvPr/>
          </p:nvSpPr>
          <p:spPr>
            <a:xfrm>
              <a:off x="9054066" y="4426548"/>
              <a:ext cx="637202" cy="640669"/>
            </a:xfrm>
            <a:prstGeom prst="ellipse">
              <a:avLst/>
            </a:prstGeom>
            <a:solidFill>
              <a:srgbClr val="C32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i="1" dirty="0"/>
                <a:t>238</a:t>
              </a:r>
            </a:p>
          </p:txBody>
        </p:sp>
        <p:sp>
          <p:nvSpPr>
            <p:cNvPr id="92" name="Elipse 157">
              <a:extLst>
                <a:ext uri="{FF2B5EF4-FFF2-40B4-BE49-F238E27FC236}">
                  <a16:creationId xmlns:a16="http://schemas.microsoft.com/office/drawing/2014/main" id="{A3BB9A1A-9DC4-4522-9FF7-8279C0E841C7}"/>
                </a:ext>
              </a:extLst>
            </p:cNvPr>
            <p:cNvSpPr/>
            <p:nvPr/>
          </p:nvSpPr>
          <p:spPr>
            <a:xfrm>
              <a:off x="5174641" y="4410091"/>
              <a:ext cx="605142" cy="615379"/>
            </a:xfrm>
            <a:prstGeom prst="ellipse">
              <a:avLst/>
            </a:prstGeom>
            <a:solidFill>
              <a:srgbClr val="77A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b="1" i="1"/>
                <a:t>376</a:t>
              </a:r>
            </a:p>
          </p:txBody>
        </p:sp>
        <p:sp>
          <p:nvSpPr>
            <p:cNvPr id="93" name="Elipse 158">
              <a:extLst>
                <a:ext uri="{FF2B5EF4-FFF2-40B4-BE49-F238E27FC236}">
                  <a16:creationId xmlns:a16="http://schemas.microsoft.com/office/drawing/2014/main" id="{AF53CE2E-1A4F-43CF-AE09-4B6873A1B13B}"/>
                </a:ext>
              </a:extLst>
            </p:cNvPr>
            <p:cNvSpPr/>
            <p:nvPr/>
          </p:nvSpPr>
          <p:spPr>
            <a:xfrm>
              <a:off x="1991509" y="4410091"/>
              <a:ext cx="683231" cy="674388"/>
            </a:xfrm>
            <a:prstGeom prst="ellipse">
              <a:avLst/>
            </a:prstGeom>
            <a:solidFill>
              <a:srgbClr val="622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i="1" dirty="0"/>
                <a:t>552</a:t>
              </a:r>
            </a:p>
          </p:txBody>
        </p:sp>
        <p:sp>
          <p:nvSpPr>
            <p:cNvPr id="94" name="Elipse 159">
              <a:extLst>
                <a:ext uri="{FF2B5EF4-FFF2-40B4-BE49-F238E27FC236}">
                  <a16:creationId xmlns:a16="http://schemas.microsoft.com/office/drawing/2014/main" id="{976FBA2D-947F-4D8E-A71F-7E25FB09671C}"/>
                </a:ext>
              </a:extLst>
            </p:cNvPr>
            <p:cNvSpPr/>
            <p:nvPr/>
          </p:nvSpPr>
          <p:spPr>
            <a:xfrm>
              <a:off x="3920629" y="4255787"/>
              <a:ext cx="881664" cy="889349"/>
            </a:xfrm>
            <a:prstGeom prst="ellipse">
              <a:avLst/>
            </a:prstGeom>
            <a:solidFill>
              <a:srgbClr val="302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i="1" dirty="0"/>
                <a:t>3254</a:t>
              </a:r>
            </a:p>
          </p:txBody>
        </p:sp>
        <p:sp>
          <p:nvSpPr>
            <p:cNvPr id="95" name="Elipse 160">
              <a:extLst>
                <a:ext uri="{FF2B5EF4-FFF2-40B4-BE49-F238E27FC236}">
                  <a16:creationId xmlns:a16="http://schemas.microsoft.com/office/drawing/2014/main" id="{AE4599D7-72F7-4049-9FCA-921E1040B5DC}"/>
                </a:ext>
              </a:extLst>
            </p:cNvPr>
            <p:cNvSpPr/>
            <p:nvPr/>
          </p:nvSpPr>
          <p:spPr>
            <a:xfrm>
              <a:off x="6960602" y="4245709"/>
              <a:ext cx="937770" cy="944144"/>
            </a:xfrm>
            <a:prstGeom prst="ellipse">
              <a:avLst/>
            </a:prstGeom>
            <a:solidFill>
              <a:srgbClr val="777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i="1" dirty="0"/>
                <a:t>2043</a:t>
              </a:r>
            </a:p>
          </p:txBody>
        </p:sp>
      </p:grpSp>
      <p:sp>
        <p:nvSpPr>
          <p:cNvPr id="3" name="Rectangle 2">
            <a:extLst>
              <a:ext uri="{FF2B5EF4-FFF2-40B4-BE49-F238E27FC236}">
                <a16:creationId xmlns:a16="http://schemas.microsoft.com/office/drawing/2014/main" id="{25AAB746-A45D-4C57-92BE-B16B2DD73981}"/>
              </a:ext>
            </a:extLst>
          </p:cNvPr>
          <p:cNvSpPr/>
          <p:nvPr/>
        </p:nvSpPr>
        <p:spPr>
          <a:xfrm>
            <a:off x="4431857" y="626483"/>
            <a:ext cx="4572000" cy="461665"/>
          </a:xfrm>
          <a:prstGeom prst="rect">
            <a:avLst/>
          </a:prstGeom>
        </p:spPr>
        <p:txBody>
          <a:bodyPr>
            <a:spAutoFit/>
          </a:bodyPr>
          <a:lstStyle/>
          <a:p>
            <a:r>
              <a:rPr lang="en-GB" sz="1200" i="1" dirty="0">
                <a:solidFill>
                  <a:srgbClr val="0070C0"/>
                </a:solidFill>
                <a:ea typeface="Calibri" panose="020F0502020204030204" pitchFamily="34" charset="0"/>
              </a:rPr>
              <a:t>Human cost of disasters :  An overview of the last 20 years </a:t>
            </a:r>
          </a:p>
          <a:p>
            <a:r>
              <a:rPr lang="en-GB" sz="1200" i="1" dirty="0">
                <a:solidFill>
                  <a:srgbClr val="0070C0"/>
                </a:solidFill>
                <a:ea typeface="Calibri" panose="020F0502020204030204" pitchFamily="34" charset="0"/>
              </a:rPr>
              <a:t>2000-2019, UN Office for Disaster Risk Reduction</a:t>
            </a:r>
          </a:p>
        </p:txBody>
      </p:sp>
    </p:spTree>
    <p:extLst>
      <p:ext uri="{BB962C8B-B14F-4D97-AF65-F5344CB8AC3E}">
        <p14:creationId xmlns:p14="http://schemas.microsoft.com/office/powerpoint/2010/main" val="66817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2CA44D6-3759-C9CD-943D-CE14998DEDEA}"/>
              </a:ext>
            </a:extLst>
          </p:cNvPr>
          <p:cNvSpPr>
            <a:spLocks noGrp="1"/>
          </p:cNvSpPr>
          <p:nvPr>
            <p:ph type="sldNum" sz="quarter" idx="13"/>
          </p:nvPr>
        </p:nvSpPr>
        <p:spPr/>
        <p:txBody>
          <a:bodyPr/>
          <a:lstStyle/>
          <a:p>
            <a:pPr marL="0" marR="0" lvl="0" indent="0" algn="l" defTabSz="457133" rtl="0" eaLnBrk="1" fontAlgn="auto" latinLnBrk="0" hangingPunct="1">
              <a:lnSpc>
                <a:spcPct val="100000"/>
              </a:lnSpc>
              <a:spcBef>
                <a:spcPts val="0"/>
              </a:spcBef>
              <a:spcAft>
                <a:spcPts val="0"/>
              </a:spcAft>
              <a:buClrTx/>
              <a:buSzTx/>
              <a:buFontTx/>
              <a:buNone/>
              <a:tabLst/>
              <a:defRPr/>
            </a:pPr>
            <a:fld id="{29CAE5FC-86E1-1448-8EC3-A22E1B31C8C0}" type="slidenum">
              <a:rPr kumimoji="0" lang="it-IT" sz="900" b="0" i="0" u="none" strike="noStrike" kern="1200" cap="none" spc="0" normalizeH="0" baseline="0" noProof="0">
                <a:ln>
                  <a:noFill/>
                </a:ln>
                <a:solidFill>
                  <a:srgbClr val="C21B17"/>
                </a:solidFill>
                <a:effectLst/>
                <a:uLnTx/>
                <a:uFillTx/>
                <a:latin typeface="Arial" panose="020B0604020202020204"/>
                <a:ea typeface="+mn-ea"/>
                <a:cs typeface="+mn-cs"/>
              </a:rPr>
              <a:pPr marL="0" marR="0" lvl="0" indent="0" algn="l" defTabSz="457133" rtl="0" eaLnBrk="1" fontAlgn="auto" latinLnBrk="0" hangingPunct="1">
                <a:lnSpc>
                  <a:spcPct val="100000"/>
                </a:lnSpc>
                <a:spcBef>
                  <a:spcPts val="0"/>
                </a:spcBef>
                <a:spcAft>
                  <a:spcPts val="0"/>
                </a:spcAft>
                <a:buClrTx/>
                <a:buSzTx/>
                <a:buFontTx/>
                <a:buNone/>
                <a:tabLst/>
                <a:defRPr/>
              </a:pPr>
              <a:t>8</a:t>
            </a:fld>
            <a:endParaRPr kumimoji="0" lang="it-IT" sz="900" b="0" i="0" u="none" strike="noStrike" kern="1200" cap="none" spc="0" normalizeH="0" baseline="0" noProof="0">
              <a:ln>
                <a:noFill/>
              </a:ln>
              <a:solidFill>
                <a:srgbClr val="C21B17"/>
              </a:solidFill>
              <a:effectLst/>
              <a:uLnTx/>
              <a:uFillTx/>
              <a:latin typeface="Arial" panose="020B0604020202020204"/>
              <a:ea typeface="+mn-ea"/>
              <a:cs typeface="+mn-cs"/>
            </a:endParaRPr>
          </a:p>
        </p:txBody>
      </p:sp>
      <p:sp>
        <p:nvSpPr>
          <p:cNvPr id="6" name="Titre 2">
            <a:extLst>
              <a:ext uri="{FF2B5EF4-FFF2-40B4-BE49-F238E27FC236}">
                <a16:creationId xmlns:a16="http://schemas.microsoft.com/office/drawing/2014/main" id="{582D8335-9D0A-1C7E-053A-B921DF723589}"/>
              </a:ext>
            </a:extLst>
          </p:cNvPr>
          <p:cNvSpPr txBox="1">
            <a:spLocks/>
          </p:cNvSpPr>
          <p:nvPr/>
        </p:nvSpPr>
        <p:spPr>
          <a:xfrm>
            <a:off x="811225" y="166590"/>
            <a:ext cx="7387378" cy="1562024"/>
          </a:xfrm>
          <a:prstGeom prst="rect">
            <a:avLst/>
          </a:prstGeom>
        </p:spPr>
        <p:txBody>
          <a:bodyPr/>
          <a:lstStyle>
            <a:lvl1pPr algn="l" defTabSz="390997" rtl="0" eaLnBrk="1" latinLnBrk="0" hangingPunct="1">
              <a:lnSpc>
                <a:spcPts val="2000"/>
              </a:lnSpc>
              <a:spcBef>
                <a:spcPct val="0"/>
              </a:spcBef>
              <a:buNone/>
              <a:defRPr sz="2000" b="1" i="0" kern="1200" cap="all" spc="50" baseline="0">
                <a:solidFill>
                  <a:schemeClr val="accent1"/>
                </a:solidFill>
                <a:latin typeface="+mj-lt"/>
                <a:ea typeface="+mj-ea"/>
                <a:cs typeface="IvyMode SemiBold" panose="020B0404020101010102" pitchFamily="34" charset="0"/>
              </a:defRPr>
            </a:lvl1pPr>
          </a:lstStyle>
          <a:p>
            <a:pPr marL="0" marR="0" lvl="0" indent="0" algn="l" defTabSz="390997" rtl="0" eaLnBrk="1" fontAlgn="auto" latinLnBrk="0" hangingPunct="1">
              <a:lnSpc>
                <a:spcPts val="2000"/>
              </a:lnSpc>
              <a:spcBef>
                <a:spcPct val="0"/>
              </a:spcBef>
              <a:spcAft>
                <a:spcPts val="0"/>
              </a:spcAft>
              <a:buClrTx/>
              <a:buSzTx/>
              <a:buFontTx/>
              <a:buNone/>
              <a:tabLst/>
              <a:defRPr/>
            </a:pPr>
            <a:r>
              <a:rPr kumimoji="0" lang="fr-FR" sz="2000" b="1" i="0" u="none" strike="noStrike" kern="1200" cap="none" spc="50" normalizeH="0" baseline="0" noProof="0" dirty="0">
                <a:ln>
                  <a:noFill/>
                </a:ln>
                <a:solidFill>
                  <a:srgbClr val="C21B17"/>
                </a:solidFill>
                <a:effectLst/>
                <a:uLnTx/>
                <a:uFillTx/>
                <a:latin typeface="Arial" panose="020B0604020202020204"/>
                <a:ea typeface="+mj-ea"/>
              </a:rPr>
              <a:t>Sévérité et Fréquence des Risques Climatiques</a:t>
            </a:r>
          </a:p>
        </p:txBody>
      </p:sp>
      <p:grpSp>
        <p:nvGrpSpPr>
          <p:cNvPr id="10" name="Groupe 9">
            <a:extLst>
              <a:ext uri="{FF2B5EF4-FFF2-40B4-BE49-F238E27FC236}">
                <a16:creationId xmlns:a16="http://schemas.microsoft.com/office/drawing/2014/main" id="{3B257FCE-5724-D033-FDFC-8804014F20B0}"/>
              </a:ext>
            </a:extLst>
          </p:cNvPr>
          <p:cNvGrpSpPr/>
          <p:nvPr/>
        </p:nvGrpSpPr>
        <p:grpSpPr>
          <a:xfrm>
            <a:off x="123278" y="573437"/>
            <a:ext cx="6122539" cy="4570063"/>
            <a:chOff x="1999281" y="501266"/>
            <a:chExt cx="5716089" cy="4642234"/>
          </a:xfrm>
        </p:grpSpPr>
        <p:pic>
          <p:nvPicPr>
            <p:cNvPr id="4" name="Image 3" descr="Une image contenant texte, diagramme, Police, capture d’écran&#10;&#10;Le contenu généré par l’IA peut être incorrect.">
              <a:extLst>
                <a:ext uri="{FF2B5EF4-FFF2-40B4-BE49-F238E27FC236}">
                  <a16:creationId xmlns:a16="http://schemas.microsoft.com/office/drawing/2014/main" id="{216A7A96-C427-9353-3E1D-27A24ACCCC8C}"/>
                </a:ext>
              </a:extLst>
            </p:cNvPr>
            <p:cNvPicPr>
              <a:picLocks noChangeAspect="1"/>
            </p:cNvPicPr>
            <p:nvPr/>
          </p:nvPicPr>
          <p:blipFill>
            <a:blip r:embed="rId3"/>
            <a:srcRect b="3787"/>
            <a:stretch>
              <a:fillRect/>
            </a:stretch>
          </p:blipFill>
          <p:spPr>
            <a:xfrm>
              <a:off x="1999281" y="501266"/>
              <a:ext cx="5637789" cy="4642234"/>
            </a:xfrm>
            <a:prstGeom prst="rect">
              <a:avLst/>
            </a:prstGeom>
          </p:spPr>
        </p:pic>
        <p:sp>
          <p:nvSpPr>
            <p:cNvPr id="8" name="Rectangle 7">
              <a:extLst>
                <a:ext uri="{FF2B5EF4-FFF2-40B4-BE49-F238E27FC236}">
                  <a16:creationId xmlns:a16="http://schemas.microsoft.com/office/drawing/2014/main" id="{1125D6D2-EB00-3E0F-1CB9-8001D19F7A94}"/>
                </a:ext>
              </a:extLst>
            </p:cNvPr>
            <p:cNvSpPr/>
            <p:nvPr/>
          </p:nvSpPr>
          <p:spPr>
            <a:xfrm>
              <a:off x="5689445" y="4665472"/>
              <a:ext cx="2025925" cy="4702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69"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 name="Groupe 2">
            <a:extLst>
              <a:ext uri="{FF2B5EF4-FFF2-40B4-BE49-F238E27FC236}">
                <a16:creationId xmlns:a16="http://schemas.microsoft.com/office/drawing/2014/main" id="{4944C7A6-FD4B-3706-2B7A-40935E405270}"/>
              </a:ext>
            </a:extLst>
          </p:cNvPr>
          <p:cNvGrpSpPr/>
          <p:nvPr/>
        </p:nvGrpSpPr>
        <p:grpSpPr>
          <a:xfrm>
            <a:off x="6245817" y="1766043"/>
            <a:ext cx="2735414" cy="1847391"/>
            <a:chOff x="5799407" y="2261436"/>
            <a:chExt cx="2735414" cy="1847391"/>
          </a:xfrm>
        </p:grpSpPr>
        <p:sp>
          <p:nvSpPr>
            <p:cNvPr id="5" name="Flèche : chevron 4">
              <a:extLst>
                <a:ext uri="{FF2B5EF4-FFF2-40B4-BE49-F238E27FC236}">
                  <a16:creationId xmlns:a16="http://schemas.microsoft.com/office/drawing/2014/main" id="{C5AEAC49-763A-CA71-AFC9-1C57444F9BD4}"/>
                </a:ext>
              </a:extLst>
            </p:cNvPr>
            <p:cNvSpPr/>
            <p:nvPr/>
          </p:nvSpPr>
          <p:spPr>
            <a:xfrm>
              <a:off x="5799407" y="2471927"/>
              <a:ext cx="568640" cy="988701"/>
            </a:xfrm>
            <a:prstGeom prst="chevron">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69"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ZoneTexte 8">
              <a:extLst>
                <a:ext uri="{FF2B5EF4-FFF2-40B4-BE49-F238E27FC236}">
                  <a16:creationId xmlns:a16="http://schemas.microsoft.com/office/drawing/2014/main" id="{C87A5963-ADD1-7ED6-3F46-243EFCFDFF85}"/>
                </a:ext>
              </a:extLst>
            </p:cNvPr>
            <p:cNvSpPr txBox="1"/>
            <p:nvPr/>
          </p:nvSpPr>
          <p:spPr>
            <a:xfrm>
              <a:off x="6259032" y="2261436"/>
              <a:ext cx="2161954" cy="523220"/>
            </a:xfrm>
            <a:prstGeom prst="rect">
              <a:avLst/>
            </a:prstGeom>
            <a:noFill/>
          </p:spPr>
          <p:txBody>
            <a:bodyPr wrap="square" rtlCol="0">
              <a:spAutoFit/>
            </a:bodyPr>
            <a:lstStyle/>
            <a:p>
              <a:pPr marL="0" marR="0" lvl="0" indent="0" algn="ctr" defTabSz="457169"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panose="020B0604020202020204"/>
                  <a:ea typeface="+mn-ea"/>
                  <a:cs typeface="+mn-cs"/>
                </a:rPr>
                <a:t>Impacts économiques et Dommages aux Biens</a:t>
              </a:r>
            </a:p>
          </p:txBody>
        </p:sp>
        <p:sp>
          <p:nvSpPr>
            <p:cNvPr id="11" name="Croix 10">
              <a:extLst>
                <a:ext uri="{FF2B5EF4-FFF2-40B4-BE49-F238E27FC236}">
                  <a16:creationId xmlns:a16="http://schemas.microsoft.com/office/drawing/2014/main" id="{9D1FCCE2-C2B6-6B3A-FBCF-CBBE1D202C68}"/>
                </a:ext>
              </a:extLst>
            </p:cNvPr>
            <p:cNvSpPr/>
            <p:nvPr/>
          </p:nvSpPr>
          <p:spPr>
            <a:xfrm>
              <a:off x="7187609" y="2966278"/>
              <a:ext cx="304800" cy="265613"/>
            </a:xfrm>
            <a:prstGeom prst="plus">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69"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ZoneTexte 11">
              <a:extLst>
                <a:ext uri="{FF2B5EF4-FFF2-40B4-BE49-F238E27FC236}">
                  <a16:creationId xmlns:a16="http://schemas.microsoft.com/office/drawing/2014/main" id="{ADA57B84-11F9-4ADB-F4AB-A279266CB7EF}"/>
                </a:ext>
              </a:extLst>
            </p:cNvPr>
            <p:cNvSpPr txBox="1"/>
            <p:nvPr/>
          </p:nvSpPr>
          <p:spPr>
            <a:xfrm>
              <a:off x="6060558" y="3370163"/>
              <a:ext cx="2474263" cy="738664"/>
            </a:xfrm>
            <a:prstGeom prst="rect">
              <a:avLst/>
            </a:prstGeom>
            <a:noFill/>
          </p:spPr>
          <p:txBody>
            <a:bodyPr wrap="square" rtlCol="0">
              <a:spAutoFit/>
            </a:bodyPr>
            <a:lstStyle/>
            <a:p>
              <a:pPr marL="0" marR="0" lvl="0" indent="0" algn="ctr" defTabSz="457169"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panose="020B0604020202020204"/>
                  <a:ea typeface="+mn-ea"/>
                  <a:cs typeface="+mn-cs"/>
                </a:rPr>
                <a:t>Impacts sanitaires des vagues de chaleur et de la pollution environnementale</a:t>
              </a:r>
            </a:p>
          </p:txBody>
        </p:sp>
      </p:grpSp>
    </p:spTree>
    <p:extLst>
      <p:ext uri="{BB962C8B-B14F-4D97-AF65-F5344CB8AC3E}">
        <p14:creationId xmlns:p14="http://schemas.microsoft.com/office/powerpoint/2010/main" val="61109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BBE627C-BEA7-5246-AC1C-78BC257407F7}"/>
              </a:ext>
            </a:extLst>
          </p:cNvPr>
          <p:cNvSpPr>
            <a:spLocks noGrp="1"/>
          </p:cNvSpPr>
          <p:nvPr>
            <p:ph type="sldNum" sz="quarter" idx="12"/>
          </p:nvPr>
        </p:nvSpPr>
        <p:spPr/>
        <p:txBody>
          <a:bodyPr/>
          <a:lstStyle/>
          <a:p>
            <a:fld id="{733122C9-A0B9-462F-8757-0847AD287B63}" type="slidenum">
              <a:rPr lang="fr-FR" smtClean="0"/>
              <a:pPr/>
              <a:t>9</a:t>
            </a:fld>
            <a:endParaRPr lang="fr-FR" dirty="0"/>
          </a:p>
        </p:txBody>
      </p:sp>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FE1AF8A7-7474-4649-BE95-CE0E57B9D678}" type="datetime1">
              <a:rPr lang="fr-FR" cap="all" smtClean="0"/>
              <a:t>13/04/2026</a:t>
            </a:fld>
            <a:endParaRPr lang="fr-FR" cap="all" dirty="0"/>
          </a:p>
        </p:txBody>
      </p:sp>
      <p:sp>
        <p:nvSpPr>
          <p:cNvPr id="10" name="Espace réservé du texte 9">
            <a:extLst>
              <a:ext uri="{FF2B5EF4-FFF2-40B4-BE49-F238E27FC236}">
                <a16:creationId xmlns:a16="http://schemas.microsoft.com/office/drawing/2014/main" id="{003952D2-3403-3743-8665-FE29451B1F6F}"/>
              </a:ext>
            </a:extLst>
          </p:cNvPr>
          <p:cNvSpPr>
            <a:spLocks noGrp="1"/>
          </p:cNvSpPr>
          <p:nvPr>
            <p:ph type="body" sz="quarter" idx="13"/>
          </p:nvPr>
        </p:nvSpPr>
        <p:spPr>
          <a:xfrm>
            <a:off x="323851" y="1042208"/>
            <a:ext cx="8424614" cy="242951"/>
          </a:xfrm>
        </p:spPr>
        <p:txBody>
          <a:bodyPr/>
          <a:lstStyle/>
          <a:p>
            <a:r>
              <a:rPr lang="fr-FR" dirty="0">
                <a:latin typeface="Marianne ExtraBold" panose="02000000000000000000" pitchFamily="2" charset="0"/>
              </a:rPr>
              <a:t>Les menaces cyber se multiplient</a:t>
            </a:r>
          </a:p>
        </p:txBody>
      </p:sp>
      <p:sp>
        <p:nvSpPr>
          <p:cNvPr id="9" name="Titre 8">
            <a:extLst>
              <a:ext uri="{FF2B5EF4-FFF2-40B4-BE49-F238E27FC236}">
                <a16:creationId xmlns:a16="http://schemas.microsoft.com/office/drawing/2014/main" id="{4803410A-B25D-634A-B8FB-9F3C11EC4A3A}"/>
              </a:ext>
            </a:extLst>
          </p:cNvPr>
          <p:cNvSpPr>
            <a:spLocks noGrp="1"/>
          </p:cNvSpPr>
          <p:nvPr>
            <p:ph type="title"/>
          </p:nvPr>
        </p:nvSpPr>
        <p:spPr>
          <a:xfrm>
            <a:off x="323850" y="682801"/>
            <a:ext cx="8424863" cy="356221"/>
          </a:xfrm>
        </p:spPr>
        <p:txBody>
          <a:bodyPr>
            <a:normAutofit/>
          </a:bodyPr>
          <a:lstStyle/>
          <a:p>
            <a:r>
              <a:rPr lang="fr-FR" sz="1800" dirty="0">
                <a:solidFill>
                  <a:srgbClr val="000091"/>
                </a:solidFill>
                <a:latin typeface="Marianne ExtraBold" panose="02000000000000000000" pitchFamily="2" charset="0"/>
              </a:rPr>
              <a:t>La hausse des risques et menaces</a:t>
            </a: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a:xfrm>
            <a:off x="2868534" y="188914"/>
            <a:ext cx="5879931" cy="360000"/>
          </a:xfrm>
        </p:spPr>
        <p:txBody>
          <a:bodyPr/>
          <a:lstStyle/>
          <a:p>
            <a:r>
              <a:rPr lang="fr-FR" dirty="0"/>
              <a:t>Secrétariat général de la défense</a:t>
            </a:r>
          </a:p>
          <a:p>
            <a:r>
              <a:rPr lang="fr-FR" dirty="0"/>
              <a:t>et de la sécurité nationale</a:t>
            </a:r>
          </a:p>
        </p:txBody>
      </p:sp>
      <p:pic>
        <p:nvPicPr>
          <p:cNvPr id="50" name="Image 2">
            <a:extLst>
              <a:ext uri="{FF2B5EF4-FFF2-40B4-BE49-F238E27FC236}">
                <a16:creationId xmlns:a16="http://schemas.microsoft.com/office/drawing/2014/main" id="{5F5637AD-BD80-4A6D-8C1A-49344FFCB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123" r="8063"/>
          <a:stretch>
            <a:fillRect/>
          </a:stretch>
        </p:blipFill>
        <p:spPr bwMode="auto">
          <a:xfrm>
            <a:off x="323849" y="2162604"/>
            <a:ext cx="4400552" cy="254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02999C0B-FAF1-4F63-9C94-36DD7B2C976D}"/>
              </a:ext>
            </a:extLst>
          </p:cNvPr>
          <p:cNvSpPr txBox="1"/>
          <p:nvPr/>
        </p:nvSpPr>
        <p:spPr>
          <a:xfrm>
            <a:off x="323849" y="1458661"/>
            <a:ext cx="4805829" cy="738664"/>
          </a:xfrm>
          <a:prstGeom prst="rect">
            <a:avLst/>
          </a:prstGeom>
          <a:noFill/>
        </p:spPr>
        <p:txBody>
          <a:bodyPr wrap="square" rtlCol="0">
            <a:spAutoFit/>
          </a:bodyPr>
          <a:lstStyle/>
          <a:p>
            <a:r>
              <a:rPr lang="fr-FR" sz="1200" dirty="0">
                <a:latin typeface="Marianne" panose="02000000000000000000" pitchFamily="2" charset="0"/>
              </a:rPr>
              <a:t>109 attaques par rançongiciels signalées à l’ANSSI en 2022 avec une forte hausse des atteintes aux CT</a:t>
            </a:r>
          </a:p>
          <a:p>
            <a:endParaRPr lang="fr-FR" sz="900" dirty="0">
              <a:latin typeface="Marianne" panose="02000000000000000000" pitchFamily="2" charset="0"/>
            </a:endParaRPr>
          </a:p>
          <a:p>
            <a:r>
              <a:rPr lang="fr-FR" sz="900" i="1" dirty="0">
                <a:solidFill>
                  <a:schemeClr val="tx1">
                    <a:lumMod val="75000"/>
                    <a:lumOff val="25000"/>
                  </a:schemeClr>
                </a:solidFill>
                <a:latin typeface="Marianne" panose="02000000000000000000" pitchFamily="2" charset="0"/>
              </a:rPr>
              <a:t>Répartition des victimes sur la période 2021 – 2022 (source : ANSSI)</a:t>
            </a:r>
          </a:p>
        </p:txBody>
      </p:sp>
      <p:graphicFrame>
        <p:nvGraphicFramePr>
          <p:cNvPr id="4" name="Diagramme 3">
            <a:extLst>
              <a:ext uri="{FF2B5EF4-FFF2-40B4-BE49-F238E27FC236}">
                <a16:creationId xmlns:a16="http://schemas.microsoft.com/office/drawing/2014/main" id="{E1182DE2-DD83-4703-8CBE-17B553487F66}"/>
              </a:ext>
            </a:extLst>
          </p:cNvPr>
          <p:cNvGraphicFramePr/>
          <p:nvPr>
            <p:extLst>
              <p:ext uri="{D42A27DB-BD31-4B8C-83A1-F6EECF244321}">
                <p14:modId xmlns:p14="http://schemas.microsoft.com/office/powerpoint/2010/main" val="3226149913"/>
              </p:ext>
            </p:extLst>
          </p:nvPr>
        </p:nvGraphicFramePr>
        <p:xfrm>
          <a:off x="5582478" y="2197325"/>
          <a:ext cx="3165987" cy="2562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ZoneTexte 10">
            <a:extLst>
              <a:ext uri="{FF2B5EF4-FFF2-40B4-BE49-F238E27FC236}">
                <a16:creationId xmlns:a16="http://schemas.microsoft.com/office/drawing/2014/main" id="{91CDA5C9-4736-402B-89D7-F7EA3088A365}"/>
              </a:ext>
            </a:extLst>
          </p:cNvPr>
          <p:cNvSpPr txBox="1"/>
          <p:nvPr/>
        </p:nvSpPr>
        <p:spPr>
          <a:xfrm>
            <a:off x="5541366" y="726005"/>
            <a:ext cx="3248210" cy="1538883"/>
          </a:xfrm>
          <a:prstGeom prst="rect">
            <a:avLst/>
          </a:prstGeom>
          <a:noFill/>
        </p:spPr>
        <p:txBody>
          <a:bodyPr wrap="square" rtlCol="0">
            <a:spAutoFit/>
          </a:bodyPr>
          <a:lstStyle/>
          <a:p>
            <a:r>
              <a:rPr lang="fr-FR" sz="1100" dirty="0">
                <a:solidFill>
                  <a:schemeClr val="accent2">
                    <a:lumMod val="60000"/>
                    <a:lumOff val="40000"/>
                  </a:schemeClr>
                </a:solidFill>
                <a:latin typeface="Marianne ExtraBold" panose="02000000000000000000" pitchFamily="2" charset="0"/>
              </a:rPr>
              <a:t>Auprès de vous pour vous accompagner, les délégués régionaux à la sécurité numérique</a:t>
            </a:r>
          </a:p>
          <a:p>
            <a:endParaRPr lang="fr-FR" sz="1200" dirty="0">
              <a:latin typeface="Marianne" panose="02000000000000000000" pitchFamily="2" charset="0"/>
            </a:endParaRPr>
          </a:p>
          <a:p>
            <a:r>
              <a:rPr lang="fr-FR" sz="1000" dirty="0">
                <a:latin typeface="Marianne" panose="02000000000000000000" pitchFamily="2" charset="0"/>
              </a:rPr>
              <a:t>En métropole et dans les territoires d’outre-mer, </a:t>
            </a:r>
            <a:r>
              <a:rPr lang="fr-FR" sz="1000" dirty="0">
                <a:solidFill>
                  <a:schemeClr val="accent2">
                    <a:lumMod val="60000"/>
                    <a:lumOff val="40000"/>
                  </a:schemeClr>
                </a:solidFill>
                <a:latin typeface="Marianne" panose="02000000000000000000" pitchFamily="2" charset="0"/>
              </a:rPr>
              <a:t>18 </a:t>
            </a:r>
            <a:r>
              <a:rPr lang="fr-FR" sz="1000" dirty="0">
                <a:latin typeface="Marianne" panose="02000000000000000000" pitchFamily="2" charset="0"/>
              </a:rPr>
              <a:t>représentantes et représentants de l’ANSSI conseillent les collectivités et les accompagnent dans la résolution de leurs problèmes. </a:t>
            </a:r>
          </a:p>
          <a:p>
            <a:endParaRPr lang="fr-FR" sz="1000" dirty="0">
              <a:latin typeface="Marianne" panose="02000000000000000000" pitchFamily="2" charset="0"/>
            </a:endParaRPr>
          </a:p>
          <a:p>
            <a:r>
              <a:rPr lang="fr-FR" sz="1000" dirty="0">
                <a:latin typeface="Marianne" panose="02000000000000000000" pitchFamily="2" charset="0"/>
              </a:rPr>
              <a:t>Contactez votre délégué(e) via </a:t>
            </a:r>
            <a:r>
              <a:rPr lang="fr-FR" sz="1000" dirty="0">
                <a:latin typeface="Marianne" panose="02000000000000000000" pitchFamily="2" charset="0"/>
                <a:hlinkClick r:id="rId8"/>
              </a:rPr>
              <a:t>le site de l’ANSSI</a:t>
            </a:r>
            <a:endParaRPr lang="fr-FR" sz="1000" dirty="0">
              <a:latin typeface="Marianne" panose="02000000000000000000" pitchFamily="2" charset="0"/>
            </a:endParaRPr>
          </a:p>
        </p:txBody>
      </p:sp>
    </p:spTree>
    <p:extLst>
      <p:ext uri="{BB962C8B-B14F-4D97-AF65-F5344CB8AC3E}">
        <p14:creationId xmlns:p14="http://schemas.microsoft.com/office/powerpoint/2010/main" val="4056537230"/>
      </p:ext>
    </p:extLst>
  </p:cSld>
  <p:clrMapOvr>
    <a:masterClrMapping/>
  </p:clrMapOvr>
</p:sld>
</file>

<file path=ppt/theme/theme1.xml><?xml version="1.0" encoding="utf-8"?>
<a:theme xmlns:a="http://schemas.openxmlformats.org/drawingml/2006/main" name="PREMIER MINISTRE">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ele_PowerPoint" id="{B6B4B38B-02BD-41E2-A3B6-E435D92FB098}" vid="{53611065-0A33-47EB-870A-5BFF158A9F09}"/>
    </a:ext>
  </a:extLst>
</a:theme>
</file>

<file path=ppt/theme/theme2.xml><?xml version="1.0" encoding="utf-8"?>
<a:theme xmlns:a="http://schemas.openxmlformats.org/drawingml/2006/main" name="PAGES">
  <a:themeElements>
    <a:clrScheme name="GENERALI">
      <a:dk1>
        <a:srgbClr val="000000"/>
      </a:dk1>
      <a:lt1>
        <a:srgbClr val="FFFFFF"/>
      </a:lt1>
      <a:dk2>
        <a:srgbClr val="000000"/>
      </a:dk2>
      <a:lt2>
        <a:srgbClr val="FFFFFF"/>
      </a:lt2>
      <a:accent1>
        <a:srgbClr val="C21B17"/>
      </a:accent1>
      <a:accent2>
        <a:srgbClr val="323232"/>
      </a:accent2>
      <a:accent3>
        <a:srgbClr val="707070"/>
      </a:accent3>
      <a:accent4>
        <a:srgbClr val="A0A0A0"/>
      </a:accent4>
      <a:accent5>
        <a:srgbClr val="DCDCDC"/>
      </a:accent5>
      <a:accent6>
        <a:srgbClr val="AA1B17"/>
      </a:accent6>
      <a:hlink>
        <a:srgbClr val="C11A16"/>
      </a:hlink>
      <a:folHlink>
        <a:srgbClr val="3232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Modele_PowerPoint</Template>
  <TotalTime>622</TotalTime>
  <Words>4987</Words>
  <Application>Microsoft Office PowerPoint</Application>
  <PresentationFormat>Affichage à l'écran (16:9)</PresentationFormat>
  <Paragraphs>551</Paragraphs>
  <Slides>43</Slides>
  <Notes>2</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43</vt:i4>
      </vt:variant>
    </vt:vector>
  </HeadingPairs>
  <TitlesOfParts>
    <vt:vector size="52" baseType="lpstr">
      <vt:lpstr>Arial</vt:lpstr>
      <vt:lpstr>Calibri</vt:lpstr>
      <vt:lpstr>Marianne</vt:lpstr>
      <vt:lpstr>Marianne ExtraBold</vt:lpstr>
      <vt:lpstr>Marianne Light</vt:lpstr>
      <vt:lpstr>Times New Roman</vt:lpstr>
      <vt:lpstr>Wingdings</vt:lpstr>
      <vt:lpstr>PREMIER MINISTRE</vt:lpstr>
      <vt:lpstr>PAGES</vt:lpstr>
      <vt:lpstr>Présentation PowerPoint</vt:lpstr>
      <vt:lpstr>Fondé en 1906, le SGDSN est un service du Premier ministre qui assure diverses missions de coordination interministérielle dans le champ de la défense et de la sécurité nationale</vt:lpstr>
      <vt:lpstr>Présentation PowerPoint</vt:lpstr>
      <vt:lpstr>Le concept de résilience</vt:lpstr>
      <vt:lpstr>Le concept de résilience</vt:lpstr>
      <vt:lpstr>La résilience, sujet d’intérêt sur la scène internationale </vt:lpstr>
      <vt:lpstr>La hausse des risques et menaces</vt:lpstr>
      <vt:lpstr>Présentation PowerPoint</vt:lpstr>
      <vt:lpstr>La hausse des risques et menaces</vt:lpstr>
      <vt:lpstr>La hausse des risques et menaces</vt:lpstr>
      <vt:lpstr>Présentation PowerPoint</vt:lpstr>
      <vt:lpstr>La stratégie nationale de résilience</vt:lpstr>
      <vt:lpstr>La stratégie nationale de résilience</vt:lpstr>
      <vt:lpstr>Présentation PowerPoint</vt:lpstr>
      <vt:lpstr>Le concept de résilience</vt:lpstr>
      <vt:lpstr>La stratégie nationale de résilience</vt:lpstr>
      <vt:lpstr>La revue nationale stratégique</vt:lpstr>
      <vt:lpstr>La stratégie nationale de résilience rénovée suivie en CIRN</vt:lpstr>
      <vt:lpstr>Présentation PowerPoint</vt:lpstr>
      <vt:lpstr>Une synthèse des niveaux d’organisation de la gestion de crise</vt:lpstr>
      <vt:lpstr>La planification</vt:lpstr>
      <vt:lpstr>Les responsabilités des acteurs de la gestion de crise</vt:lpstr>
      <vt:lpstr>Les responsabilités des acteurs de la gestion de crise</vt:lpstr>
      <vt:lpstr>Le binôme Maire-Préfet</vt:lpstr>
      <vt:lpstr>Le binôme Maire-Préfet</vt:lpstr>
      <vt:lpstr>Les responsabilités des acteurs de la gestion de crise</vt:lpstr>
      <vt:lpstr>Les responsabilités des acteurs de la gestion de crise</vt:lpstr>
      <vt:lpstr>Les responsabilités des acteurs de la gestion de crise</vt:lpstr>
      <vt:lpstr>Présentation PowerPoint</vt:lpstr>
      <vt:lpstr>Concept de continuité d’activité</vt:lpstr>
      <vt:lpstr>Concept de continuité d’activité</vt:lpstr>
      <vt:lpstr>Le plan de de continuité d’activité</vt:lpstr>
      <vt:lpstr>Les exercices</vt:lpstr>
      <vt:lpstr>Présentation PowerPoint</vt:lpstr>
      <vt:lpstr>La mobilisation des citoyens</vt:lpstr>
      <vt:lpstr>La mobilisation des citoyens</vt:lpstr>
      <vt:lpstr>La mobilisation des citoyens</vt:lpstr>
      <vt:lpstr>La mobilisation des citoyens</vt:lpstr>
      <vt:lpstr>La mobilisation des citoyens</vt:lpstr>
      <vt:lpstr> </vt:lpstr>
      <vt:lpstr>La mobilisation des entreprises </vt:lpstr>
      <vt:lpstr>Présentation PowerPoint</vt:lpstr>
      <vt:lpstr>Présentation PowerPoint</vt:lpstr>
    </vt:vector>
  </TitlesOfParts>
  <Manager>Client</Manager>
  <Company>SPM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Boquet Justine</dc:creator>
  <cp:lastModifiedBy>ERARD Jean-Christophe</cp:lastModifiedBy>
  <cp:revision>77</cp:revision>
  <cp:lastPrinted>2023-11-27T13:01:16Z</cp:lastPrinted>
  <dcterms:created xsi:type="dcterms:W3CDTF">2023-10-25T16:01:50Z</dcterms:created>
  <dcterms:modified xsi:type="dcterms:W3CDTF">2026-04-13T07:06:22Z</dcterms:modified>
</cp:coreProperties>
</file>