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59"/>
  </p:notesMasterIdLst>
  <p:sldIdLst>
    <p:sldId id="331" r:id="rId5"/>
    <p:sldId id="401" r:id="rId6"/>
    <p:sldId id="423" r:id="rId7"/>
    <p:sldId id="428" r:id="rId8"/>
    <p:sldId id="410" r:id="rId9"/>
    <p:sldId id="409" r:id="rId10"/>
    <p:sldId id="425" r:id="rId11"/>
    <p:sldId id="413" r:id="rId12"/>
    <p:sldId id="416" r:id="rId13"/>
    <p:sldId id="417" r:id="rId14"/>
    <p:sldId id="389" r:id="rId15"/>
    <p:sldId id="362" r:id="rId16"/>
    <p:sldId id="435" r:id="rId17"/>
    <p:sldId id="434" r:id="rId18"/>
    <p:sldId id="432" r:id="rId19"/>
    <p:sldId id="458" r:id="rId20"/>
    <p:sldId id="433" r:id="rId21"/>
    <p:sldId id="457" r:id="rId22"/>
    <p:sldId id="453" r:id="rId23"/>
    <p:sldId id="402" r:id="rId24"/>
    <p:sldId id="371" r:id="rId25"/>
    <p:sldId id="459" r:id="rId26"/>
    <p:sldId id="461" r:id="rId27"/>
    <p:sldId id="419" r:id="rId28"/>
    <p:sldId id="422" r:id="rId29"/>
    <p:sldId id="390" r:id="rId30"/>
    <p:sldId id="429" r:id="rId31"/>
    <p:sldId id="426" r:id="rId32"/>
    <p:sldId id="418" r:id="rId33"/>
    <p:sldId id="436" r:id="rId34"/>
    <p:sldId id="437" r:id="rId35"/>
    <p:sldId id="438" r:id="rId36"/>
    <p:sldId id="430" r:id="rId37"/>
    <p:sldId id="439" r:id="rId38"/>
    <p:sldId id="440" r:id="rId39"/>
    <p:sldId id="454" r:id="rId40"/>
    <p:sldId id="441" r:id="rId41"/>
    <p:sldId id="442" r:id="rId42"/>
    <p:sldId id="443" r:id="rId43"/>
    <p:sldId id="431" r:id="rId44"/>
    <p:sldId id="444" r:id="rId45"/>
    <p:sldId id="445" r:id="rId46"/>
    <p:sldId id="460" r:id="rId47"/>
    <p:sldId id="446" r:id="rId48"/>
    <p:sldId id="447" r:id="rId49"/>
    <p:sldId id="448" r:id="rId50"/>
    <p:sldId id="449" r:id="rId51"/>
    <p:sldId id="450" r:id="rId52"/>
    <p:sldId id="451" r:id="rId53"/>
    <p:sldId id="403" r:id="rId54"/>
    <p:sldId id="394" r:id="rId55"/>
    <p:sldId id="456" r:id="rId56"/>
    <p:sldId id="404" r:id="rId57"/>
    <p:sldId id="455" r:id="rId58"/>
  </p:sldIdLst>
  <p:sldSz cx="9144000" cy="5143500" type="screen16x9"/>
  <p:notesSz cx="6810375"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31"/>
            <p14:sldId id="401"/>
            <p14:sldId id="423"/>
            <p14:sldId id="428"/>
            <p14:sldId id="410"/>
            <p14:sldId id="409"/>
            <p14:sldId id="425"/>
            <p14:sldId id="413"/>
            <p14:sldId id="416"/>
            <p14:sldId id="417"/>
            <p14:sldId id="389"/>
            <p14:sldId id="362"/>
            <p14:sldId id="435"/>
            <p14:sldId id="434"/>
            <p14:sldId id="432"/>
            <p14:sldId id="458"/>
            <p14:sldId id="433"/>
            <p14:sldId id="457"/>
            <p14:sldId id="453"/>
            <p14:sldId id="402"/>
            <p14:sldId id="371"/>
            <p14:sldId id="459"/>
            <p14:sldId id="461"/>
            <p14:sldId id="419"/>
            <p14:sldId id="422"/>
            <p14:sldId id="390"/>
            <p14:sldId id="429"/>
            <p14:sldId id="426"/>
            <p14:sldId id="418"/>
            <p14:sldId id="436"/>
            <p14:sldId id="437"/>
            <p14:sldId id="438"/>
            <p14:sldId id="430"/>
            <p14:sldId id="439"/>
            <p14:sldId id="440"/>
            <p14:sldId id="454"/>
            <p14:sldId id="441"/>
            <p14:sldId id="442"/>
            <p14:sldId id="443"/>
            <p14:sldId id="431"/>
            <p14:sldId id="444"/>
            <p14:sldId id="445"/>
            <p14:sldId id="460"/>
            <p14:sldId id="446"/>
            <p14:sldId id="447"/>
            <p14:sldId id="448"/>
            <p14:sldId id="449"/>
            <p14:sldId id="450"/>
            <p14:sldId id="451"/>
            <p14:sldId id="403"/>
            <p14:sldId id="394"/>
            <p14:sldId id="456"/>
            <p14:sldId id="404"/>
            <p14:sldId id="455"/>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LOPEZ" initials="ML" lastIdx="1" clrIdx="0">
    <p:extLst>
      <p:ext uri="{19B8F6BF-5375-455C-9EA6-DF929625EA0E}">
        <p15:presenceInfo xmlns:p15="http://schemas.microsoft.com/office/powerpoint/2012/main" userId="8a8c73e0e375cd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26" autoAdjust="0"/>
    <p:restoredTop sz="96517" autoAdjust="0"/>
  </p:normalViewPr>
  <p:slideViewPr>
    <p:cSldViewPr showGuides="1">
      <p:cViewPr varScale="1">
        <p:scale>
          <a:sx n="91" d="100"/>
          <a:sy n="91" d="100"/>
        </p:scale>
        <p:origin x="1158" y="8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01/10/2024</a:t>
            </a:fld>
            <a:endParaRPr lang="fr-FR" dirty="0"/>
          </a:p>
        </p:txBody>
      </p:sp>
      <p:sp>
        <p:nvSpPr>
          <p:cNvPr id="4" name="Espace réservé de l'image des diapositives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297431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48</a:t>
            </a:fld>
            <a:endParaRPr lang="fr-FR" dirty="0"/>
          </a:p>
        </p:txBody>
      </p:sp>
    </p:spTree>
    <p:extLst>
      <p:ext uri="{BB962C8B-B14F-4D97-AF65-F5344CB8AC3E}">
        <p14:creationId xmlns:p14="http://schemas.microsoft.com/office/powerpoint/2010/main" val="3509997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Inspection générale de l’éducation,</a:t>
            </a:r>
            <a:br>
              <a:rPr lang="fr-FR" dirty="0"/>
            </a:br>
            <a:r>
              <a:rPr lang="fr-FR" dirty="0"/>
              <a:t>du sport et de la recherche </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1" name="Image 10">
            <a:extLst>
              <a:ext uri="{FF2B5EF4-FFF2-40B4-BE49-F238E27FC236}">
                <a16:creationId xmlns:a16="http://schemas.microsoft.com/office/drawing/2014/main" id="{67176BF8-0E9B-6545-8201-9FD5D1F6C536}"/>
              </a:ext>
            </a:extLst>
          </p:cNvPr>
          <p:cNvPicPr>
            <a:picLocks noChangeAspect="1"/>
          </p:cNvPicPr>
          <p:nvPr userDrawn="1"/>
        </p:nvPicPr>
        <p:blipFill>
          <a:blip r:embed="rId2"/>
          <a:stretch>
            <a:fillRect/>
          </a:stretch>
        </p:blipFill>
        <p:spPr>
          <a:xfrm>
            <a:off x="323528" y="177075"/>
            <a:ext cx="3135919" cy="2844000"/>
          </a:xfrm>
          <a:prstGeom prst="rect">
            <a:avLst/>
          </a:prstGeom>
        </p:spPr>
      </p:pic>
      <p:pic>
        <p:nvPicPr>
          <p:cNvPr id="10" name="Image 9">
            <a:extLst>
              <a:ext uri="{FF2B5EF4-FFF2-40B4-BE49-F238E27FC236}">
                <a16:creationId xmlns:a16="http://schemas.microsoft.com/office/drawing/2014/main" id="{052A0ED1-3FEF-0A43-8552-58B203600D9C}"/>
              </a:ext>
            </a:extLst>
          </p:cNvPr>
          <p:cNvPicPr>
            <a:picLocks noChangeAspect="1"/>
          </p:cNvPicPr>
          <p:nvPr userDrawn="1"/>
        </p:nvPicPr>
        <p:blipFill>
          <a:blip r:embed="rId3"/>
          <a:stretch>
            <a:fillRect/>
          </a:stretch>
        </p:blipFill>
        <p:spPr>
          <a:xfrm>
            <a:off x="6444208" y="544975"/>
            <a:ext cx="2016224" cy="124885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8" name="Espace réservé du numéro de diapositive 7"/>
          <p:cNvSpPr>
            <a:spLocks noGrp="1"/>
          </p:cNvSpPr>
          <p:nvPr>
            <p:ph type="sldNum" sz="quarter" idx="12"/>
          </p:nvPr>
        </p:nvSpPr>
        <p:spPr bwMode="gray">
          <a:xfrm>
            <a:off x="7434000" y="4796511"/>
            <a:ext cx="1350000" cy="360000"/>
          </a:xfrm>
        </p:spPr>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3" name="Image 12">
            <a:extLst>
              <a:ext uri="{FF2B5EF4-FFF2-40B4-BE49-F238E27FC236}">
                <a16:creationId xmlns:a16="http://schemas.microsoft.com/office/drawing/2014/main" id="{ED506F14-ED0D-7542-8543-B7C07D594069}"/>
              </a:ext>
            </a:extLst>
          </p:cNvPr>
          <p:cNvPicPr>
            <a:picLocks noChangeAspect="1"/>
          </p:cNvPicPr>
          <p:nvPr userDrawn="1"/>
        </p:nvPicPr>
        <p:blipFill>
          <a:blip r:embed="rId2"/>
          <a:stretch>
            <a:fillRect/>
          </a:stretch>
        </p:blipFill>
        <p:spPr>
          <a:xfrm>
            <a:off x="7046496" y="360000"/>
            <a:ext cx="1737504" cy="1076215"/>
          </a:xfrm>
          <a:prstGeom prst="rect">
            <a:avLst/>
          </a:prstGeom>
        </p:spPr>
      </p:pic>
      <p:pic>
        <p:nvPicPr>
          <p:cNvPr id="14" name="Image 13">
            <a:extLst>
              <a:ext uri="{FF2B5EF4-FFF2-40B4-BE49-F238E27FC236}">
                <a16:creationId xmlns:a16="http://schemas.microsoft.com/office/drawing/2014/main" id="{D87260C3-EF3A-0B48-9C85-9F85D7A88D50}"/>
              </a:ext>
            </a:extLst>
          </p:cNvPr>
          <p:cNvPicPr>
            <a:picLocks noChangeAspect="1"/>
          </p:cNvPicPr>
          <p:nvPr userDrawn="1"/>
        </p:nvPicPr>
        <p:blipFill>
          <a:blip r:embed="rId3"/>
          <a:stretch>
            <a:fillRect/>
          </a:stretch>
        </p:blipFill>
        <p:spPr>
          <a:xfrm>
            <a:off x="180000" y="180000"/>
            <a:ext cx="1587803" cy="144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rgbClr val="3D7CC9"/>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433999"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7C9F8281-E0B1-E740-BC5A-01ADDF3A6514}"/>
              </a:ext>
            </a:extLst>
          </p:cNvPr>
          <p:cNvPicPr>
            <a:picLocks noChangeAspect="1"/>
          </p:cNvPicPr>
          <p:nvPr userDrawn="1"/>
        </p:nvPicPr>
        <p:blipFill>
          <a:blip r:embed="rId8"/>
          <a:stretch>
            <a:fillRect/>
          </a:stretch>
        </p:blipFill>
        <p:spPr>
          <a:xfrm>
            <a:off x="1098001" y="179999"/>
            <a:ext cx="593680" cy="367727"/>
          </a:xfrm>
          <a:prstGeom prst="rect">
            <a:avLst/>
          </a:prstGeom>
        </p:spPr>
      </p:pic>
      <p:pic>
        <p:nvPicPr>
          <p:cNvPr id="12" name="Image 11">
            <a:extLst>
              <a:ext uri="{FF2B5EF4-FFF2-40B4-BE49-F238E27FC236}">
                <a16:creationId xmlns:a16="http://schemas.microsoft.com/office/drawing/2014/main" id="{81F3959E-B020-EA40-896C-0471D92513AA}"/>
              </a:ext>
            </a:extLst>
          </p:cNvPr>
          <p:cNvPicPr>
            <a:picLocks noChangeAspect="1"/>
          </p:cNvPicPr>
          <p:nvPr userDrawn="1"/>
        </p:nvPicPr>
        <p:blipFill>
          <a:blip r:embed="rId9"/>
          <a:stretch>
            <a:fillRect/>
          </a:stretch>
        </p:blipFill>
        <p:spPr>
          <a:xfrm>
            <a:off x="288000" y="108000"/>
            <a:ext cx="555733" cy="504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IGESR/Interventions/GISGUF%20octobre%202024/Plan_strategique-20-25_uniQu&#233;bec.pdf" TargetMode="External"/><Relationship Id="rId2" Type="http://schemas.openxmlformats.org/officeDocument/2006/relationships/hyperlink" Target="IGESR/Interventions/GISGUF%20octobre%202024/PSUGB_2021-2025.pdf" TargetMode="External"/><Relationship Id="rId1" Type="http://schemas.openxmlformats.org/officeDocument/2006/relationships/slideLayout" Target="../slideLayouts/slideLayout6.xml"/><Relationship Id="rId4" Type="http://schemas.openxmlformats.org/officeDocument/2006/relationships/hyperlink" Target="IGESR/Interventions/GISGUF%20octobre%202024/plan%20strat%202021_FR_COURT-15avril2021.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IGESR/Interventions/GISGUF%20octobre%202024/Plan_strategique-20-25_uniQu&#233;bec.pdf"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dirty="0"/>
              <a:t>De l’élaboration du plan stratégique a sa déclinaison opérationnelle</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907704" y="123478"/>
            <a:ext cx="8424000" cy="720000"/>
          </a:xfrm>
        </p:spPr>
        <p:txBody>
          <a:bodyPr/>
          <a:lstStyle/>
          <a:p>
            <a:r>
              <a:rPr lang="fr-FR" dirty="0"/>
              <a:t>Introduction</a:t>
            </a:r>
          </a:p>
        </p:txBody>
      </p:sp>
      <p:sp>
        <p:nvSpPr>
          <p:cNvPr id="12" name="Espace réservé du contenu 11"/>
          <p:cNvSpPr>
            <a:spLocks noGrp="1"/>
          </p:cNvSpPr>
          <p:nvPr>
            <p:ph sz="quarter" idx="14"/>
          </p:nvPr>
        </p:nvSpPr>
        <p:spPr>
          <a:xfrm>
            <a:off x="359999" y="821717"/>
            <a:ext cx="8424000" cy="4248472"/>
          </a:xfrm>
        </p:spPr>
        <p:txBody>
          <a:bodyPr/>
          <a:lstStyle/>
          <a:p>
            <a:pPr algn="just"/>
            <a:r>
              <a:rPr lang="fr-FR" sz="1800" dirty="0"/>
              <a:t>Il peut donc être un formidable :</a:t>
            </a:r>
          </a:p>
          <a:p>
            <a:pPr marL="285750" indent="-285750" algn="just">
              <a:buFont typeface="Arial" panose="020B0604020202020204" pitchFamily="34" charset="0"/>
              <a:buChar char="•"/>
            </a:pPr>
            <a:r>
              <a:rPr lang="fr-FR" sz="1800" dirty="0"/>
              <a:t>moyen de communication et de motivation </a:t>
            </a:r>
          </a:p>
          <a:p>
            <a:pPr marL="285750" indent="-285750" algn="just">
              <a:buFont typeface="Arial" panose="020B0604020202020204" pitchFamily="34" charset="0"/>
              <a:buChar char="•"/>
            </a:pPr>
            <a:r>
              <a:rPr lang="fr-FR" sz="1800" dirty="0"/>
              <a:t>un levier de mobilisation </a:t>
            </a:r>
          </a:p>
          <a:p>
            <a:pPr marL="285750" indent="-285750" algn="just">
              <a:buFont typeface="Arial" panose="020B0604020202020204" pitchFamily="34" charset="0"/>
              <a:buChar char="•"/>
            </a:pPr>
            <a:r>
              <a:rPr lang="fr-FR" sz="1800" dirty="0"/>
              <a:t>un vecteur de développement continu</a:t>
            </a:r>
          </a:p>
          <a:p>
            <a:pPr marL="285750" indent="-285750" algn="just">
              <a:buFont typeface="Arial" panose="020B0604020202020204" pitchFamily="34" charset="0"/>
              <a:buChar char="•"/>
            </a:pPr>
            <a:r>
              <a:rPr lang="fr-FR" sz="1800" dirty="0"/>
              <a:t>un outil réflexif et d’introspection </a:t>
            </a:r>
          </a:p>
          <a:p>
            <a:pPr marL="285750" indent="-285750" algn="just">
              <a:buFont typeface="Arial" panose="020B0604020202020204" pitchFamily="34" charset="0"/>
              <a:buChar char="•"/>
            </a:pPr>
            <a:r>
              <a:rPr lang="fr-FR" sz="1800" dirty="0"/>
              <a:t>un outil d’attractivité</a:t>
            </a:r>
          </a:p>
          <a:p>
            <a:pPr marL="285750" indent="-285750" algn="just">
              <a:buFont typeface="Arial" panose="020B0604020202020204" pitchFamily="34" charset="0"/>
              <a:buChar char="•"/>
            </a:pPr>
            <a:r>
              <a:rPr lang="fr-FR" sz="1800" dirty="0"/>
              <a:t>un outil de dialogue et de construction de partenariat</a:t>
            </a:r>
          </a:p>
          <a:p>
            <a:pPr marL="285750" indent="-285750" algn="just">
              <a:buFont typeface="Arial" panose="020B0604020202020204" pitchFamily="34" charset="0"/>
              <a:buChar char="•"/>
            </a:pPr>
            <a:r>
              <a:rPr lang="fr-FR" sz="1800" dirty="0"/>
              <a:t>un engagement public envers les citoyennes et les citoyens</a:t>
            </a:r>
          </a:p>
          <a:p>
            <a:pPr marL="285750" indent="-285750" algn="just">
              <a:buFont typeface="Arial" panose="020B0604020202020204" pitchFamily="34" charset="0"/>
              <a:buChar char="•"/>
            </a:pPr>
            <a:endParaRPr lang="fr-FR" sz="1800" dirty="0"/>
          </a:p>
          <a:p>
            <a:pPr marL="285750" indent="-285750" algn="just">
              <a:buFont typeface="Arial" panose="020B0604020202020204" pitchFamily="34" charset="0"/>
              <a:buChar char="•"/>
            </a:pPr>
            <a:endParaRPr lang="fr-FR" sz="1800" dirty="0"/>
          </a:p>
          <a:p>
            <a:pPr algn="just"/>
            <a:r>
              <a:rPr lang="fr-FR" sz="1800" dirty="0"/>
              <a:t>Et donc une démonstration ou l’aboutissement d’une maturité réflexive et politique de l’établissement</a:t>
            </a:r>
          </a:p>
          <a:p>
            <a:pPr algn="just"/>
            <a:endParaRPr lang="fr-FR" sz="18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dirty="0"/>
          </a:p>
        </p:txBody>
      </p:sp>
    </p:spTree>
    <p:extLst>
      <p:ext uri="{BB962C8B-B14F-4D97-AF65-F5344CB8AC3E}">
        <p14:creationId xmlns:p14="http://schemas.microsoft.com/office/powerpoint/2010/main" val="3307172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4E224-8DF1-4425-BE86-B6C11CC53E13}"/>
              </a:ext>
            </a:extLst>
          </p:cNvPr>
          <p:cNvSpPr>
            <a:spLocks noGrp="1"/>
          </p:cNvSpPr>
          <p:nvPr>
            <p:ph type="title"/>
          </p:nvPr>
        </p:nvSpPr>
        <p:spPr>
          <a:xfrm>
            <a:off x="453633" y="830138"/>
            <a:ext cx="8424000" cy="720000"/>
          </a:xfrm>
        </p:spPr>
        <p:txBody>
          <a:bodyPr/>
          <a:lstStyle/>
          <a:p>
            <a:r>
              <a:rPr lang="fr-FR" sz="2400" dirty="0"/>
              <a:t>Les étapes de l’élaboration d’un plan stratégique</a:t>
            </a:r>
          </a:p>
        </p:txBody>
      </p:sp>
      <p:sp>
        <p:nvSpPr>
          <p:cNvPr id="3" name="Espace réservé du numéro de diapositive 2">
            <a:extLst>
              <a:ext uri="{FF2B5EF4-FFF2-40B4-BE49-F238E27FC236}">
                <a16:creationId xmlns:a16="http://schemas.microsoft.com/office/drawing/2014/main" id="{DF2D794F-AC73-46A2-B478-605E1B69A3A1}"/>
              </a:ext>
            </a:extLst>
          </p:cNvPr>
          <p:cNvSpPr>
            <a:spLocks noGrp="1"/>
          </p:cNvSpPr>
          <p:nvPr>
            <p:ph type="sldNum" sz="quarter" idx="12"/>
          </p:nvPr>
        </p:nvSpPr>
        <p:spPr/>
        <p:txBody>
          <a:bodyPr/>
          <a:lstStyle/>
          <a:p>
            <a:fld id="{733122C9-A0B9-462F-8757-0847AD287B63}" type="slidenum">
              <a:rPr lang="fr-FR" smtClean="0"/>
              <a:pPr/>
              <a:t>11</a:t>
            </a:fld>
            <a:endParaRPr lang="fr-FR" dirty="0"/>
          </a:p>
        </p:txBody>
      </p:sp>
      <p:sp>
        <p:nvSpPr>
          <p:cNvPr id="4" name="Espace réservé du contenu 3">
            <a:extLst>
              <a:ext uri="{FF2B5EF4-FFF2-40B4-BE49-F238E27FC236}">
                <a16:creationId xmlns:a16="http://schemas.microsoft.com/office/drawing/2014/main" id="{D5E139F5-606A-4E0C-B304-86E1DB0BC9DC}"/>
              </a:ext>
            </a:extLst>
          </p:cNvPr>
          <p:cNvSpPr>
            <a:spLocks noGrp="1"/>
          </p:cNvSpPr>
          <p:nvPr>
            <p:ph sz="quarter" idx="14"/>
          </p:nvPr>
        </p:nvSpPr>
        <p:spPr>
          <a:xfrm>
            <a:off x="467544" y="1491630"/>
            <a:ext cx="8424000" cy="2990378"/>
          </a:xfrm>
        </p:spPr>
        <p:txBody>
          <a:bodyPr/>
          <a:lstStyle/>
          <a:p>
            <a:pPr marL="514350" indent="-514350">
              <a:buFont typeface="Arial" pitchFamily="34" charset="0"/>
              <a:buAutoNum type="arabicPeriod"/>
            </a:pPr>
            <a:r>
              <a:rPr lang="fr-FR" sz="2000" dirty="0"/>
              <a:t>Analyse de l'environnement </a:t>
            </a:r>
          </a:p>
          <a:p>
            <a:pPr marL="514350" indent="-514350">
              <a:buAutoNum type="arabicPeriod"/>
            </a:pPr>
            <a:r>
              <a:rPr lang="fr-FR" sz="2000" dirty="0"/>
              <a:t>Définition de la base de la stratégie</a:t>
            </a:r>
          </a:p>
          <a:p>
            <a:pPr marL="514350" indent="-514350">
              <a:buFont typeface="Arial" pitchFamily="34" charset="0"/>
              <a:buAutoNum type="arabicPeriod"/>
            </a:pPr>
            <a:r>
              <a:rPr lang="fr-FR" sz="2000" dirty="0"/>
              <a:t>Définition des orientations et objectifs stratégiques</a:t>
            </a:r>
          </a:p>
          <a:p>
            <a:pPr marL="514350" indent="-514350">
              <a:buAutoNum type="arabicPeriod"/>
            </a:pPr>
            <a:r>
              <a:rPr lang="fr-FR" sz="2000" dirty="0"/>
              <a:t>Ressources nécessaires et allocation</a:t>
            </a:r>
          </a:p>
          <a:p>
            <a:pPr marL="514350" indent="-514350">
              <a:buAutoNum type="arabicPeriod"/>
            </a:pPr>
            <a:r>
              <a:rPr lang="fr-FR" sz="2000" dirty="0"/>
              <a:t>Gouvernance et suivi</a:t>
            </a:r>
          </a:p>
          <a:p>
            <a:pPr marL="514350" indent="-514350">
              <a:buAutoNum type="arabicPeriod"/>
            </a:pPr>
            <a:r>
              <a:rPr lang="fr-FR" sz="2000" dirty="0"/>
              <a:t>Gestion du changement</a:t>
            </a:r>
          </a:p>
          <a:p>
            <a:endParaRPr lang="fr-FR" sz="2000" dirty="0"/>
          </a:p>
        </p:txBody>
      </p:sp>
    </p:spTree>
    <p:extLst>
      <p:ext uri="{BB962C8B-B14F-4D97-AF65-F5344CB8AC3E}">
        <p14:creationId xmlns:p14="http://schemas.microsoft.com/office/powerpoint/2010/main" val="1820228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539552" y="2067694"/>
            <a:ext cx="8424000" cy="576064"/>
          </a:xfrm>
        </p:spPr>
        <p:txBody>
          <a:bodyPr/>
          <a:lstStyle/>
          <a:p>
            <a:r>
              <a:rPr lang="fr-FR" sz="3200" dirty="0"/>
              <a:t>1- ANALYSE DE L’ENVIRONNEMENT</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12</a:t>
            </a:fld>
            <a:endParaRPr lang="fr-FR" dirty="0"/>
          </a:p>
        </p:txBody>
      </p:sp>
    </p:spTree>
    <p:extLst>
      <p:ext uri="{BB962C8B-B14F-4D97-AF65-F5344CB8AC3E}">
        <p14:creationId xmlns:p14="http://schemas.microsoft.com/office/powerpoint/2010/main" val="204364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195486"/>
            <a:ext cx="6840760" cy="720000"/>
          </a:xfrm>
        </p:spPr>
        <p:txBody>
          <a:bodyPr/>
          <a:lstStyle/>
          <a:p>
            <a:r>
              <a:rPr lang="fr-FR" sz="2000" dirty="0"/>
              <a:t>1 – Analyse de l’environnement</a:t>
            </a:r>
          </a:p>
        </p:txBody>
      </p:sp>
      <p:sp>
        <p:nvSpPr>
          <p:cNvPr id="4" name="Espace réservé du contenu 1"/>
          <p:cNvSpPr>
            <a:spLocks noGrp="1"/>
          </p:cNvSpPr>
          <p:nvPr>
            <p:ph idx="4294967295"/>
          </p:nvPr>
        </p:nvSpPr>
        <p:spPr>
          <a:xfrm>
            <a:off x="395536" y="915486"/>
            <a:ext cx="8640960" cy="3939510"/>
          </a:xfrm>
          <a:prstGeom prst="rect">
            <a:avLst/>
          </a:prstGeom>
        </p:spPr>
        <p:txBody>
          <a:bodyPr/>
          <a:lstStyle/>
          <a:p>
            <a:pPr marL="285750" indent="-285750" algn="just">
              <a:lnSpc>
                <a:spcPct val="150000"/>
              </a:lnSpc>
              <a:buFont typeface="Wingdings" panose="05000000000000000000" pitchFamily="2" charset="2"/>
              <a:buChar char="§"/>
            </a:pPr>
            <a:r>
              <a:rPr lang="fr-FR" sz="1800" dirty="0"/>
              <a:t>Quelle est l’histoire de l’institution, qui sommes-nous ? </a:t>
            </a:r>
          </a:p>
          <a:p>
            <a:pPr marL="285750" indent="-285750" algn="just">
              <a:lnSpc>
                <a:spcPct val="150000"/>
              </a:lnSpc>
              <a:buFont typeface="Wingdings" panose="05000000000000000000" pitchFamily="2" charset="2"/>
              <a:buChar char="§"/>
            </a:pPr>
            <a:r>
              <a:rPr lang="fr-FR" sz="1800" dirty="0"/>
              <a:t>Quels sont les facteurs externes qui influent sur l’organisation ?</a:t>
            </a:r>
          </a:p>
          <a:p>
            <a:pPr marL="285750" lvl="0" indent="-285750" algn="just">
              <a:lnSpc>
                <a:spcPct val="150000"/>
              </a:lnSpc>
              <a:buFont typeface="Wingdings" panose="05000000000000000000" pitchFamily="2" charset="2"/>
              <a:buChar char="§"/>
            </a:pPr>
            <a:r>
              <a:rPr lang="fr-FR" sz="1800" dirty="0"/>
              <a:t>Quelles sont les contraintes/occasions favorables pour l’organisation ?</a:t>
            </a:r>
          </a:p>
          <a:p>
            <a:pPr marL="285750" lvl="0" indent="-285750" algn="just">
              <a:lnSpc>
                <a:spcPct val="150000"/>
              </a:lnSpc>
              <a:buFont typeface="Wingdings" panose="05000000000000000000" pitchFamily="2" charset="2"/>
              <a:buChar char="§"/>
            </a:pPr>
            <a:r>
              <a:rPr lang="fr-FR" sz="1800" dirty="0"/>
              <a:t>Quelles sont les opportunités/menaces que nous cache l’avenir ? </a:t>
            </a:r>
          </a:p>
          <a:p>
            <a:pPr marL="285750" lvl="0" indent="-285750" algn="just">
              <a:lnSpc>
                <a:spcPct val="150000"/>
              </a:lnSpc>
              <a:buFont typeface="Wingdings" panose="05000000000000000000" pitchFamily="2" charset="2"/>
              <a:buChar char="§"/>
            </a:pPr>
            <a:r>
              <a:rPr lang="fr-FR" sz="1800" dirty="0"/>
              <a:t>Quels sont nos challenges?</a:t>
            </a:r>
          </a:p>
          <a:p>
            <a:pPr marL="285750" lvl="0" indent="-285750" algn="just">
              <a:lnSpc>
                <a:spcPct val="150000"/>
              </a:lnSpc>
              <a:buFont typeface="Wingdings" panose="05000000000000000000" pitchFamily="2" charset="2"/>
              <a:buChar char="§"/>
            </a:pPr>
            <a:r>
              <a:rPr lang="fr-FR" sz="1800" dirty="0"/>
              <a:t>Quelle stratégie devrait être pour l’avenir ?</a:t>
            </a:r>
          </a:p>
          <a:p>
            <a:pPr marL="285750" lvl="0" indent="-285750" algn="just">
              <a:lnSpc>
                <a:spcPct val="150000"/>
              </a:lnSpc>
              <a:buFont typeface="Wingdings" panose="05000000000000000000" pitchFamily="2" charset="2"/>
              <a:buChar char="§"/>
            </a:pPr>
            <a:r>
              <a:rPr lang="fr-FR" sz="1800" dirty="0"/>
              <a:t>Quelles sont les actions à entreprendre ?</a:t>
            </a:r>
          </a:p>
          <a:p>
            <a:pPr marL="285750" lvl="0" indent="-285750" algn="just">
              <a:lnSpc>
                <a:spcPct val="150000"/>
              </a:lnSpc>
              <a:buFont typeface="Wingdings" panose="05000000000000000000" pitchFamily="2" charset="2"/>
              <a:buChar char="§"/>
            </a:pPr>
            <a:endParaRPr lang="fr-FR" sz="1800" dirty="0"/>
          </a:p>
        </p:txBody>
      </p:sp>
    </p:spTree>
    <p:extLst>
      <p:ext uri="{BB962C8B-B14F-4D97-AF65-F5344CB8AC3E}">
        <p14:creationId xmlns:p14="http://schemas.microsoft.com/office/powerpoint/2010/main" val="250371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237409"/>
            <a:ext cx="6840760" cy="720000"/>
          </a:xfrm>
        </p:spPr>
        <p:txBody>
          <a:bodyPr/>
          <a:lstStyle/>
          <a:p>
            <a:r>
              <a:rPr lang="fr-FR" sz="2000" dirty="0"/>
              <a:t>1 – Analyse de l’environnement</a:t>
            </a:r>
          </a:p>
        </p:txBody>
      </p:sp>
      <p:sp>
        <p:nvSpPr>
          <p:cNvPr id="4" name="Espace réservé du contenu 1"/>
          <p:cNvSpPr>
            <a:spLocks noGrp="1"/>
          </p:cNvSpPr>
          <p:nvPr>
            <p:ph idx="4294967295"/>
          </p:nvPr>
        </p:nvSpPr>
        <p:spPr>
          <a:xfrm>
            <a:off x="179512" y="915486"/>
            <a:ext cx="8274844" cy="3600480"/>
          </a:xfrm>
          <a:prstGeom prst="rect">
            <a:avLst/>
          </a:prstGeom>
        </p:spPr>
        <p:txBody>
          <a:bodyPr/>
          <a:lstStyle/>
          <a:p>
            <a:pPr marL="285750" indent="-285750" algn="just">
              <a:spcAft>
                <a:spcPts val="0"/>
              </a:spcAft>
              <a:buFont typeface="Arial" panose="020B0604020202020204" pitchFamily="34" charset="0"/>
              <a:buChar char="•"/>
            </a:pPr>
            <a:r>
              <a:rPr lang="fr-FR" sz="1800" b="1" dirty="0">
                <a:latin typeface="+mj-lt"/>
                <a:ea typeface="Times New Roman" panose="02020603050405020304" pitchFamily="18" charset="0"/>
                <a:cs typeface="Times New Roman" panose="02020603050405020304" pitchFamily="18" charset="0"/>
              </a:rPr>
              <a:t>1</a:t>
            </a:r>
            <a:r>
              <a:rPr lang="fr-FR" sz="1800" b="1" baseline="30000" dirty="0">
                <a:latin typeface="+mj-lt"/>
                <a:ea typeface="Times New Roman" panose="02020603050405020304" pitchFamily="18" charset="0"/>
                <a:cs typeface="Times New Roman" panose="02020603050405020304" pitchFamily="18" charset="0"/>
              </a:rPr>
              <a:t>ère</a:t>
            </a:r>
            <a:r>
              <a:rPr lang="fr-FR" sz="1800" b="1" dirty="0">
                <a:latin typeface="+mj-lt"/>
                <a:ea typeface="Times New Roman" panose="02020603050405020304" pitchFamily="18" charset="0"/>
                <a:cs typeface="Times New Roman" panose="02020603050405020304" pitchFamily="18" charset="0"/>
              </a:rPr>
              <a:t> étape : </a:t>
            </a:r>
            <a:r>
              <a:rPr lang="fr-FR" sz="1800" dirty="0">
                <a:latin typeface="+mj-lt"/>
                <a:ea typeface="Times New Roman" panose="02020603050405020304" pitchFamily="18" charset="0"/>
                <a:cs typeface="Times New Roman" panose="02020603050405020304" pitchFamily="18" charset="0"/>
              </a:rPr>
              <a:t>le plan d’action doit être basé sur une analyse approfondie de l’environnement interne et externe de l’organisation.</a:t>
            </a:r>
          </a:p>
          <a:p>
            <a:pPr marL="285750" indent="-285750" algn="just">
              <a:spcAft>
                <a:spcPts val="0"/>
              </a:spcAft>
              <a:buFont typeface="Arial" panose="020B0604020202020204" pitchFamily="34" charset="0"/>
              <a:buChar char="•"/>
            </a:pPr>
            <a:endParaRPr lang="fr-FR" sz="1800" dirty="0">
              <a:latin typeface="+mj-lt"/>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sz="1800" dirty="0">
                <a:latin typeface="+mj-lt"/>
                <a:ea typeface="Times New Roman" panose="02020603050405020304" pitchFamily="18" charset="0"/>
                <a:cs typeface="Times New Roman" panose="02020603050405020304" pitchFamily="18" charset="0"/>
              </a:rPr>
              <a:t>Pour identifier et comprendre les forces et les faiblesses internes, mais aussi les opportunités et les menaces externes.</a:t>
            </a:r>
          </a:p>
          <a:p>
            <a:pPr marL="285750" indent="-285750" algn="just">
              <a:spcAft>
                <a:spcPts val="0"/>
              </a:spcAft>
              <a:buFont typeface="Arial" panose="020B0604020202020204" pitchFamily="34" charset="0"/>
              <a:buChar char="•"/>
            </a:pPr>
            <a:endParaRPr lang="fr-FR" sz="1800" dirty="0">
              <a:latin typeface="+mj-lt"/>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sz="1800" dirty="0">
                <a:latin typeface="+mj-lt"/>
                <a:ea typeface="Times New Roman" panose="02020603050405020304" pitchFamily="18" charset="0"/>
                <a:cs typeface="Times New Roman" panose="02020603050405020304" pitchFamily="18" charset="0"/>
              </a:rPr>
              <a:t>Ensuite croiser les analyses pour disposer d’une vision synthétique pour définir les priorités stratégiques.</a:t>
            </a:r>
          </a:p>
          <a:p>
            <a:pPr marL="285750" indent="-285750" algn="just">
              <a:spcAft>
                <a:spcPts val="0"/>
              </a:spcAft>
              <a:buFont typeface="Arial" panose="020B0604020202020204" pitchFamily="34" charset="0"/>
              <a:buChar char="•"/>
            </a:pPr>
            <a:endParaRPr lang="fr-FR" sz="1800" dirty="0">
              <a:latin typeface="+mj-lt"/>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endParaRPr lang="fr-FR" sz="1800"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785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71B10-2488-4BED-B4B7-8F4073341D09}"/>
              </a:ext>
            </a:extLst>
          </p:cNvPr>
          <p:cNvSpPr>
            <a:spLocks noGrp="1"/>
          </p:cNvSpPr>
          <p:nvPr>
            <p:ph type="title"/>
          </p:nvPr>
        </p:nvSpPr>
        <p:spPr>
          <a:xfrm>
            <a:off x="1907704" y="234345"/>
            <a:ext cx="4536504" cy="393190"/>
          </a:xfrm>
        </p:spPr>
        <p:txBody>
          <a:bodyPr/>
          <a:lstStyle/>
          <a:p>
            <a:r>
              <a:rPr lang="fr-FR" sz="2000" dirty="0"/>
              <a:t>1 – Analyse de l’environnement</a:t>
            </a:r>
            <a:endParaRPr lang="fr-FR" sz="1600" dirty="0"/>
          </a:p>
        </p:txBody>
      </p:sp>
      <p:sp>
        <p:nvSpPr>
          <p:cNvPr id="3" name="Espace réservé du numéro de diapositive 2">
            <a:extLst>
              <a:ext uri="{FF2B5EF4-FFF2-40B4-BE49-F238E27FC236}">
                <a16:creationId xmlns:a16="http://schemas.microsoft.com/office/drawing/2014/main" id="{E75E3E85-DB82-43A0-97A9-D9AB4CAD7A52}"/>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4" name="Espace réservé du contenu 3">
            <a:extLst>
              <a:ext uri="{FF2B5EF4-FFF2-40B4-BE49-F238E27FC236}">
                <a16:creationId xmlns:a16="http://schemas.microsoft.com/office/drawing/2014/main" id="{58F05AB3-C693-477E-BCEC-B1BCB8766E11}"/>
              </a:ext>
            </a:extLst>
          </p:cNvPr>
          <p:cNvSpPr>
            <a:spLocks noGrp="1"/>
          </p:cNvSpPr>
          <p:nvPr>
            <p:ph sz="quarter" idx="14"/>
          </p:nvPr>
        </p:nvSpPr>
        <p:spPr>
          <a:xfrm>
            <a:off x="251519" y="915566"/>
            <a:ext cx="8532479" cy="4176464"/>
          </a:xfrm>
        </p:spPr>
        <p:txBody>
          <a:bodyPr/>
          <a:lstStyle/>
          <a:p>
            <a:pPr marL="285750" lvl="0" indent="-285750" algn="just">
              <a:lnSpc>
                <a:spcPct val="107000"/>
              </a:lnSpc>
              <a:spcAft>
                <a:spcPts val="800"/>
              </a:spcAft>
              <a:buSzPts val="1000"/>
              <a:buFont typeface="Arial" panose="020B0604020202020204" pitchFamily="34" charset="0"/>
              <a:buChar char="•"/>
              <a:tabLst>
                <a:tab pos="457200" algn="l"/>
              </a:tabLst>
            </a:pPr>
            <a:r>
              <a:rPr lang="fr-FR" sz="1600" b="1" dirty="0"/>
              <a:t>L’analyse SWOT </a:t>
            </a:r>
          </a:p>
          <a:p>
            <a:pPr lvl="0" algn="just">
              <a:lnSpc>
                <a:spcPct val="107000"/>
              </a:lnSpc>
              <a:spcAft>
                <a:spcPts val="800"/>
              </a:spcAft>
              <a:buSzPts val="1000"/>
              <a:tabLst>
                <a:tab pos="457200" algn="l"/>
              </a:tabLst>
            </a:pPr>
            <a:r>
              <a:rPr lang="fr-FR" sz="1400" b="1" dirty="0">
                <a:effectLst/>
                <a:ea typeface="Times New Roman" panose="02020603050405020304" pitchFamily="18" charset="0"/>
                <a:cs typeface="Times New Roman" panose="02020603050405020304" pitchFamily="18" charset="0"/>
              </a:rPr>
              <a:t>                Diagnostic interne :</a:t>
            </a:r>
            <a:endParaRPr lang="fr-FR" sz="1400" b="1" dirty="0">
              <a:effectLst/>
              <a:ea typeface="Calibri" panose="020F0502020204030204" pitchFamily="34" charset="0"/>
              <a:cs typeface="Times New Roman" panose="02020603050405020304" pitchFamily="18" charset="0"/>
            </a:endParaRPr>
          </a:p>
          <a:p>
            <a:pPr marL="285750" indent="-285750" algn="just">
              <a:spcAft>
                <a:spcPts val="0"/>
              </a:spcAft>
              <a:buFont typeface="Wingdings" panose="05000000000000000000" pitchFamily="2" charset="2"/>
              <a:buChar char="q"/>
            </a:pPr>
            <a:r>
              <a:rPr lang="fr-FR" sz="1400" dirty="0">
                <a:solidFill>
                  <a:srgbClr val="0070C0"/>
                </a:solidFill>
                <a:effectLst/>
                <a:ea typeface="Times New Roman" panose="02020603050405020304" pitchFamily="18" charset="0"/>
                <a:cs typeface="Times New Roman" panose="02020603050405020304" pitchFamily="18" charset="0"/>
              </a:rPr>
              <a:t> Forces (S) :</a:t>
            </a:r>
            <a:r>
              <a:rPr lang="fr-FR" sz="1400" dirty="0">
                <a:effectLst/>
                <a:ea typeface="Times New Roman" panose="02020603050405020304" pitchFamily="18" charset="0"/>
                <a:cs typeface="Times New Roman" panose="02020603050405020304" pitchFamily="18" charset="0"/>
              </a:rPr>
              <a:t> atouts, compétences clés </a:t>
            </a:r>
            <a:r>
              <a:rPr lang="fr-FR" sz="1400" dirty="0">
                <a:ea typeface="Times New Roman" panose="02020603050405020304" pitchFamily="18" charset="0"/>
                <a:cs typeface="Times New Roman" panose="02020603050405020304" pitchFamily="18" charset="0"/>
              </a:rPr>
              <a:t>qui donnent un avantage (expertise technique, </a:t>
            </a:r>
            <a:r>
              <a:rPr lang="fr-FR" sz="1400" dirty="0">
                <a:effectLst/>
                <a:ea typeface="Times New Roman" panose="02020603050405020304" pitchFamily="18" charset="0"/>
                <a:cs typeface="Times New Roman" panose="02020603050405020304" pitchFamily="18" charset="0"/>
              </a:rPr>
              <a:t>RH/ fi solides,       innovations récentes, classements, marque forte</a:t>
            </a:r>
            <a:r>
              <a:rPr lang="fr-FR" sz="1400" dirty="0">
                <a:ea typeface="Times New Roman" panose="02020603050405020304" pitchFamily="18" charset="0"/>
                <a:cs typeface="Times New Roman" panose="02020603050405020304" pitchFamily="18" charset="0"/>
              </a:rPr>
              <a:t>, r</a:t>
            </a:r>
            <a:r>
              <a:rPr lang="fr-FR" sz="1400" dirty="0"/>
              <a:t>enommée internationale de la recherche, compétences en formation continue, variété et complémentarité des disciplines enseignées, présence</a:t>
            </a:r>
          </a:p>
          <a:p>
            <a:pPr algn="just">
              <a:spcAft>
                <a:spcPts val="0"/>
              </a:spcAft>
            </a:pPr>
            <a:r>
              <a:rPr lang="fr-FR" sz="1400" dirty="0"/>
              <a:t>     de structures efficaces comme l’Observatoire des Formations et de l’Insertion Professionnelle). </a:t>
            </a:r>
          </a:p>
          <a:p>
            <a:pPr marL="285750" indent="-285750">
              <a:spcAft>
                <a:spcPts val="0"/>
              </a:spcAft>
              <a:buFont typeface="Arial" panose="020B0604020202020204" pitchFamily="34" charset="0"/>
              <a:buChar char="•"/>
            </a:pPr>
            <a:endParaRPr lang="fr-FR" sz="1400" dirty="0"/>
          </a:p>
          <a:p>
            <a:pPr marL="285750" indent="-285750" algn="just">
              <a:spcAft>
                <a:spcPts val="0"/>
              </a:spcAft>
              <a:buFont typeface="Wingdings" panose="05000000000000000000" pitchFamily="2" charset="2"/>
              <a:buChar char="q"/>
            </a:pPr>
            <a:r>
              <a:rPr lang="fr-FR" sz="1400" dirty="0">
                <a:solidFill>
                  <a:srgbClr val="0070C0"/>
                </a:solidFill>
              </a:rPr>
              <a:t>Faiblesses (W) : </a:t>
            </a:r>
            <a:r>
              <a:rPr lang="fr-FR" sz="1400" dirty="0">
                <a:effectLst/>
                <a:ea typeface="Times New Roman" panose="02020603050405020304" pitchFamily="18" charset="0"/>
                <a:cs typeface="Times New Roman" panose="02020603050405020304" pitchFamily="18" charset="0"/>
              </a:rPr>
              <a:t>à améliorer (limites opérationnelles, contraintes budgétaires, défis organisationnels ou techno, processus inefficaces, ressources insuffisantes, bureaucratie excessive, m</a:t>
            </a:r>
            <a:r>
              <a:rPr lang="fr-FR" sz="1400" dirty="0"/>
              <a:t>anque de prestige pour attirer et garder les meilleurs étudiants/agents, circulation de l’information parfois complexe entre les services et composantes, offre partenariale confuse et peu lisible pour les entreprises.</a:t>
            </a:r>
          </a:p>
          <a:p>
            <a:pPr marL="285750" indent="-285750">
              <a:spcAft>
                <a:spcPts val="0"/>
              </a:spcAft>
              <a:buFont typeface="Wingdings" panose="05000000000000000000" pitchFamily="2" charset="2"/>
              <a:buChar char="q"/>
            </a:pPr>
            <a:endParaRPr lang="fr-FR" sz="1400" dirty="0">
              <a:effectLst/>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endParaRPr lang="fr-FR" sz="1400" dirty="0"/>
          </a:p>
          <a:p>
            <a:pPr marL="817200" lvl="3" indent="0" algn="just">
              <a:lnSpc>
                <a:spcPct val="107000"/>
              </a:lnSpc>
              <a:spcAft>
                <a:spcPts val="800"/>
              </a:spcAft>
              <a:buSzPts val="1000"/>
              <a:buNone/>
              <a:tabLst>
                <a:tab pos="914400" algn="l"/>
              </a:tabLst>
            </a:pPr>
            <a:endParaRPr lang="fr-FR" sz="1400" dirty="0">
              <a:ea typeface="Calibri" panose="020F0502020204030204" pitchFamily="34" charset="0"/>
              <a:cs typeface="Times New Roman" panose="02020603050405020304" pitchFamily="18" charset="0"/>
            </a:endParaRPr>
          </a:p>
          <a:p>
            <a:pPr algn="just"/>
            <a:endParaRPr lang="fr-FR" sz="1600" dirty="0"/>
          </a:p>
        </p:txBody>
      </p:sp>
    </p:spTree>
    <p:extLst>
      <p:ext uri="{BB962C8B-B14F-4D97-AF65-F5344CB8AC3E}">
        <p14:creationId xmlns:p14="http://schemas.microsoft.com/office/powerpoint/2010/main" val="101164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71B10-2488-4BED-B4B7-8F4073341D09}"/>
              </a:ext>
            </a:extLst>
          </p:cNvPr>
          <p:cNvSpPr>
            <a:spLocks noGrp="1"/>
          </p:cNvSpPr>
          <p:nvPr>
            <p:ph type="title"/>
          </p:nvPr>
        </p:nvSpPr>
        <p:spPr>
          <a:xfrm>
            <a:off x="1907704" y="234345"/>
            <a:ext cx="4536504" cy="393190"/>
          </a:xfrm>
        </p:spPr>
        <p:txBody>
          <a:bodyPr/>
          <a:lstStyle/>
          <a:p>
            <a:r>
              <a:rPr lang="fr-FR" sz="2000" dirty="0"/>
              <a:t>1 – Analyse de l’environnement</a:t>
            </a:r>
            <a:endParaRPr lang="fr-FR" sz="1600" dirty="0"/>
          </a:p>
        </p:txBody>
      </p:sp>
      <p:sp>
        <p:nvSpPr>
          <p:cNvPr id="3" name="Espace réservé du numéro de diapositive 2">
            <a:extLst>
              <a:ext uri="{FF2B5EF4-FFF2-40B4-BE49-F238E27FC236}">
                <a16:creationId xmlns:a16="http://schemas.microsoft.com/office/drawing/2014/main" id="{E75E3E85-DB82-43A0-97A9-D9AB4CAD7A52}"/>
              </a:ext>
            </a:extLst>
          </p:cNvPr>
          <p:cNvSpPr>
            <a:spLocks noGrp="1"/>
          </p:cNvSpPr>
          <p:nvPr>
            <p:ph type="sldNum" sz="quarter" idx="12"/>
          </p:nvPr>
        </p:nvSpPr>
        <p:spPr/>
        <p:txBody>
          <a:bodyPr/>
          <a:lstStyle/>
          <a:p>
            <a:fld id="{733122C9-A0B9-462F-8757-0847AD287B63}" type="slidenum">
              <a:rPr lang="fr-FR" smtClean="0"/>
              <a:pPr/>
              <a:t>16</a:t>
            </a:fld>
            <a:endParaRPr lang="fr-FR" dirty="0"/>
          </a:p>
        </p:txBody>
      </p:sp>
      <p:sp>
        <p:nvSpPr>
          <p:cNvPr id="4" name="Espace réservé du contenu 3">
            <a:extLst>
              <a:ext uri="{FF2B5EF4-FFF2-40B4-BE49-F238E27FC236}">
                <a16:creationId xmlns:a16="http://schemas.microsoft.com/office/drawing/2014/main" id="{58F05AB3-C693-477E-BCEC-B1BCB8766E11}"/>
              </a:ext>
            </a:extLst>
          </p:cNvPr>
          <p:cNvSpPr>
            <a:spLocks noGrp="1"/>
          </p:cNvSpPr>
          <p:nvPr>
            <p:ph sz="quarter" idx="14"/>
          </p:nvPr>
        </p:nvSpPr>
        <p:spPr>
          <a:xfrm>
            <a:off x="251520" y="843558"/>
            <a:ext cx="8532479" cy="3582430"/>
          </a:xfrm>
        </p:spPr>
        <p:txBody>
          <a:bodyPr/>
          <a:lstStyle/>
          <a:p>
            <a:pPr marL="817200" lvl="3" indent="0" algn="just">
              <a:lnSpc>
                <a:spcPct val="107000"/>
              </a:lnSpc>
              <a:spcAft>
                <a:spcPts val="800"/>
              </a:spcAft>
              <a:buSzPts val="1000"/>
              <a:buNone/>
              <a:tabLst>
                <a:tab pos="914400" algn="l"/>
              </a:tabLst>
            </a:pPr>
            <a:r>
              <a:rPr lang="fr-FR" sz="1400" b="1" dirty="0">
                <a:ea typeface="Times New Roman" panose="02020603050405020304" pitchFamily="18" charset="0"/>
                <a:cs typeface="Times New Roman" panose="02020603050405020304" pitchFamily="18" charset="0"/>
              </a:rPr>
              <a:t>Diagnostic externe :</a:t>
            </a:r>
          </a:p>
          <a:p>
            <a:pPr marL="817200" lvl="3" indent="0" algn="just">
              <a:lnSpc>
                <a:spcPct val="107000"/>
              </a:lnSpc>
              <a:spcAft>
                <a:spcPts val="800"/>
              </a:spcAft>
              <a:buSzPts val="1000"/>
              <a:buNone/>
              <a:tabLst>
                <a:tab pos="914400" algn="l"/>
              </a:tabLst>
            </a:pPr>
            <a:endParaRPr lang="fr-FR" sz="1400" b="1" dirty="0">
              <a:ea typeface="Times New Roman" panose="02020603050405020304" pitchFamily="18" charset="0"/>
              <a:cs typeface="Times New Roman" panose="02020603050405020304" pitchFamily="18" charset="0"/>
            </a:endParaRPr>
          </a:p>
          <a:p>
            <a:pPr marL="285750" indent="-285750" algn="just">
              <a:spcAft>
                <a:spcPts val="0"/>
              </a:spcAft>
              <a:buFont typeface="Wingdings" panose="05000000000000000000" pitchFamily="2" charset="2"/>
              <a:buChar char="q"/>
            </a:pPr>
            <a:r>
              <a:rPr lang="fr-FR" sz="1400" dirty="0">
                <a:solidFill>
                  <a:srgbClr val="0070C0"/>
                </a:solidFill>
              </a:rPr>
              <a:t>Opportunités (O) : </a:t>
            </a:r>
            <a:r>
              <a:rPr lang="fr-FR" sz="1400" dirty="0">
                <a:effectLst/>
                <a:ea typeface="Times New Roman" panose="02020603050405020304" pitchFamily="18" charset="0"/>
                <a:cs typeface="Times New Roman" panose="02020603050405020304" pitchFamily="18" charset="0"/>
              </a:rPr>
              <a:t>facteurs </a:t>
            </a:r>
            <a:r>
              <a:rPr lang="fr-FR" sz="1400" dirty="0" err="1">
                <a:effectLst/>
                <a:ea typeface="Times New Roman" panose="02020603050405020304" pitchFamily="18" charset="0"/>
                <a:cs typeface="Times New Roman" panose="02020603050405020304" pitchFamily="18" charset="0"/>
              </a:rPr>
              <a:t>ext</a:t>
            </a:r>
            <a:r>
              <a:rPr lang="fr-FR" sz="1400" dirty="0">
                <a:effectLst/>
                <a:ea typeface="Times New Roman" panose="02020603050405020304" pitchFamily="18" charset="0"/>
                <a:cs typeface="Times New Roman" panose="02020603050405020304" pitchFamily="18" charset="0"/>
              </a:rPr>
              <a:t> </a:t>
            </a:r>
            <a:r>
              <a:rPr lang="fr-FR" sz="1400" dirty="0">
                <a:ea typeface="Times New Roman" panose="02020603050405020304" pitchFamily="18" charset="0"/>
                <a:cs typeface="Times New Roman" panose="02020603050405020304" pitchFamily="18" charset="0"/>
              </a:rPr>
              <a:t>exploitables (</a:t>
            </a:r>
            <a:r>
              <a:rPr lang="fr-FR" sz="1400" dirty="0">
                <a:effectLst/>
                <a:ea typeface="Times New Roman" panose="02020603050405020304" pitchFamily="18" charset="0"/>
                <a:cs typeface="Times New Roman" panose="02020603050405020304" pitchFamily="18" charset="0"/>
              </a:rPr>
              <a:t>partenariats potentiels, nouvelles technologies, évolution favorable de la réglementation, d</a:t>
            </a:r>
            <a:r>
              <a:rPr lang="fr-FR" sz="1400" dirty="0"/>
              <a:t>éveloppement de réseaux internationaux, mise en place de nouvelles structures comme le Learning Center Innovation, potentiel élevé d’articulation entre l’offre de compétences et les besoins des entreprises).</a:t>
            </a:r>
          </a:p>
          <a:p>
            <a:pPr marL="817200" lvl="3" indent="0" algn="just">
              <a:lnSpc>
                <a:spcPct val="107000"/>
              </a:lnSpc>
              <a:spcAft>
                <a:spcPts val="800"/>
              </a:spcAft>
              <a:buSzPts val="1000"/>
              <a:buNone/>
              <a:tabLst>
                <a:tab pos="914400" algn="l"/>
              </a:tabLst>
            </a:pPr>
            <a:endParaRPr lang="fr-FR" sz="1400" dirty="0">
              <a:effectLst/>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sz="1400" dirty="0">
                <a:solidFill>
                  <a:srgbClr val="0070C0"/>
                </a:solidFill>
              </a:rPr>
              <a:t>Menaces (T) : </a:t>
            </a:r>
            <a:r>
              <a:rPr lang="fr-FR" sz="1400" dirty="0">
                <a:effectLst/>
                <a:ea typeface="Times New Roman" panose="02020603050405020304" pitchFamily="18" charset="0"/>
                <a:cs typeface="Times New Roman" panose="02020603050405020304" pitchFamily="18" charset="0"/>
              </a:rPr>
              <a:t>facteur </a:t>
            </a:r>
            <a:r>
              <a:rPr lang="fr-FR" sz="1400" dirty="0" err="1">
                <a:effectLst/>
                <a:ea typeface="Times New Roman" panose="02020603050405020304" pitchFamily="18" charset="0"/>
                <a:cs typeface="Times New Roman" panose="02020603050405020304" pitchFamily="18" charset="0"/>
              </a:rPr>
              <a:t>ext</a:t>
            </a:r>
            <a:r>
              <a:rPr lang="fr-FR" sz="1400" dirty="0">
                <a:effectLst/>
                <a:ea typeface="Times New Roman" panose="02020603050405020304" pitchFamily="18" charset="0"/>
                <a:cs typeface="Times New Roman" panose="02020603050405020304" pitchFamily="18" charset="0"/>
              </a:rPr>
              <a:t> pouvant poser des risques (évolutions réglementaires défavorables, risques économiques ou politiques,</a:t>
            </a:r>
            <a:r>
              <a:rPr lang="fr-FR" sz="1400" dirty="0"/>
              <a:t> rigidité ministériel limitant l’autonomie, contexte économique défavorable impactant les entreprises partenaires, évolution incertaine des financements comme la TA/les recettes de formation continue, concurrence accrue entre établissements d’enseignement supérieur).</a:t>
            </a:r>
          </a:p>
          <a:p>
            <a:pPr algn="just"/>
            <a:endParaRPr lang="fr-FR" sz="1400" dirty="0"/>
          </a:p>
        </p:txBody>
      </p:sp>
    </p:spTree>
    <p:extLst>
      <p:ext uri="{BB962C8B-B14F-4D97-AF65-F5344CB8AC3E}">
        <p14:creationId xmlns:p14="http://schemas.microsoft.com/office/powerpoint/2010/main" val="182804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ABF129-F1B2-4AA6-9B77-1DEF9D67FA67}"/>
              </a:ext>
            </a:extLst>
          </p:cNvPr>
          <p:cNvSpPr>
            <a:spLocks noGrp="1"/>
          </p:cNvSpPr>
          <p:nvPr>
            <p:ph type="title"/>
          </p:nvPr>
        </p:nvSpPr>
        <p:spPr>
          <a:xfrm>
            <a:off x="1763688" y="267494"/>
            <a:ext cx="8424000" cy="360000"/>
          </a:xfrm>
        </p:spPr>
        <p:txBody>
          <a:bodyPr/>
          <a:lstStyle/>
          <a:p>
            <a:r>
              <a:rPr lang="fr-FR" sz="2000" dirty="0"/>
              <a:t>1 – Analyse de l’environnement</a:t>
            </a:r>
          </a:p>
        </p:txBody>
      </p:sp>
      <p:sp>
        <p:nvSpPr>
          <p:cNvPr id="3" name="Espace réservé du numéro de diapositive 2">
            <a:extLst>
              <a:ext uri="{FF2B5EF4-FFF2-40B4-BE49-F238E27FC236}">
                <a16:creationId xmlns:a16="http://schemas.microsoft.com/office/drawing/2014/main" id="{07128F17-4B81-461C-82C5-2C209CA3EDAC}"/>
              </a:ext>
            </a:extLst>
          </p:cNvPr>
          <p:cNvSpPr>
            <a:spLocks noGrp="1"/>
          </p:cNvSpPr>
          <p:nvPr>
            <p:ph type="sldNum" sz="quarter" idx="12"/>
          </p:nvPr>
        </p:nvSpPr>
        <p:spPr/>
        <p:txBody>
          <a:bodyPr/>
          <a:lstStyle/>
          <a:p>
            <a:fld id="{733122C9-A0B9-462F-8757-0847AD287B63}" type="slidenum">
              <a:rPr lang="fr-FR" smtClean="0"/>
              <a:pPr/>
              <a:t>17</a:t>
            </a:fld>
            <a:endParaRPr lang="fr-FR" dirty="0"/>
          </a:p>
        </p:txBody>
      </p:sp>
      <p:sp>
        <p:nvSpPr>
          <p:cNvPr id="4" name="Espace réservé du contenu 3">
            <a:extLst>
              <a:ext uri="{FF2B5EF4-FFF2-40B4-BE49-F238E27FC236}">
                <a16:creationId xmlns:a16="http://schemas.microsoft.com/office/drawing/2014/main" id="{44AA4241-8D50-4E36-91E6-82FF84464814}"/>
              </a:ext>
            </a:extLst>
          </p:cNvPr>
          <p:cNvSpPr>
            <a:spLocks noGrp="1"/>
          </p:cNvSpPr>
          <p:nvPr>
            <p:ph sz="quarter" idx="14"/>
          </p:nvPr>
        </p:nvSpPr>
        <p:spPr>
          <a:xfrm>
            <a:off x="395536" y="987534"/>
            <a:ext cx="8136903" cy="3816464"/>
          </a:xfrm>
        </p:spPr>
        <p:txBody>
          <a:bodyPr/>
          <a:lstStyle/>
          <a:p>
            <a:pPr marL="285750" lvl="0" indent="-285750" algn="just">
              <a:lnSpc>
                <a:spcPct val="107000"/>
              </a:lnSpc>
              <a:spcAft>
                <a:spcPts val="800"/>
              </a:spcAft>
              <a:buSzPts val="1000"/>
              <a:buFont typeface="Arial" panose="020B0604020202020204" pitchFamily="34" charset="0"/>
              <a:buChar char="•"/>
              <a:tabLst>
                <a:tab pos="457200" algn="l"/>
              </a:tabLst>
            </a:pPr>
            <a:r>
              <a:rPr lang="fr-FR" sz="1600" b="1" dirty="0">
                <a:latin typeface="+mj-lt"/>
              </a:rPr>
              <a:t>L’analyse les facteurs environnementaux par la méthode PESTEL</a:t>
            </a:r>
          </a:p>
          <a:p>
            <a:pPr lvl="0" algn="just">
              <a:lnSpc>
                <a:spcPct val="107000"/>
              </a:lnSpc>
              <a:spcAft>
                <a:spcPts val="800"/>
              </a:spcAft>
              <a:buSzPts val="1000"/>
              <a:tabLst>
                <a:tab pos="457200" algn="l"/>
              </a:tabLst>
            </a:pPr>
            <a:r>
              <a:rPr lang="fr-FR" sz="1400" dirty="0">
                <a:latin typeface="+mj-lt"/>
              </a:rPr>
              <a:t>L’analyse PESTEL permet de mettre en exergue les opportunités et les menaces de l’environnement d’une structure. Elle s’inscrit ainsi dans la continuité de la matrice SWOT en la complétant.  </a:t>
            </a:r>
          </a:p>
          <a:p>
            <a:pPr lvl="0" algn="just">
              <a:lnSpc>
                <a:spcPct val="107000"/>
              </a:lnSpc>
              <a:spcAft>
                <a:spcPts val="800"/>
              </a:spcAft>
              <a:buSzPts val="1000"/>
              <a:tabLst>
                <a:tab pos="457200" algn="l"/>
              </a:tabLst>
            </a:pPr>
            <a:r>
              <a:rPr lang="fr-FR" sz="1400" b="1" dirty="0">
                <a:latin typeface="+mj-lt"/>
              </a:rPr>
              <a:t>Les 6 composantes </a:t>
            </a:r>
          </a:p>
          <a:p>
            <a:pPr algn="just">
              <a:lnSpc>
                <a:spcPct val="107000"/>
              </a:lnSpc>
              <a:spcAft>
                <a:spcPts val="800"/>
              </a:spcAft>
              <a:buSzPts val="1000"/>
              <a:tabLst>
                <a:tab pos="457200" algn="l"/>
              </a:tabLst>
            </a:pPr>
            <a:r>
              <a:rPr lang="fr-FR" sz="1400" dirty="0">
                <a:latin typeface="+mj-lt"/>
              </a:rPr>
              <a:t>1. Politique : gouvernementales en matière d’enseignement supérieur, financement public des universités, réformes de l’éducation, RI et accords d’échanges universitaires.</a:t>
            </a:r>
          </a:p>
          <a:p>
            <a:pPr algn="just"/>
            <a:endParaRPr lang="fr-FR" sz="1400" dirty="0">
              <a:latin typeface="+mj-lt"/>
            </a:endParaRPr>
          </a:p>
          <a:p>
            <a:r>
              <a:rPr lang="fr-FR" sz="1400" dirty="0">
                <a:latin typeface="+mj-lt"/>
              </a:rPr>
              <a:t>2. Economique : situation économique générale du pays, taux de chômage des diplômés, besoins du marché du travail, coût des études et endettement étudiant.</a:t>
            </a:r>
          </a:p>
          <a:p>
            <a:pPr algn="just"/>
            <a:endParaRPr lang="fr-FR" sz="1400" dirty="0">
              <a:latin typeface="+mj-lt"/>
            </a:endParaRPr>
          </a:p>
          <a:p>
            <a:r>
              <a:rPr lang="fr-FR" sz="1400" dirty="0">
                <a:latin typeface="+mj-lt"/>
              </a:rPr>
              <a:t>3. Socioculturel : évolution démographique et nombre d’étudiants potentiels, attentes des étudiants et des familles, diversité et inclusion sur les campus, tendances en matière de choix de carrière,</a:t>
            </a:r>
            <a:endParaRPr lang="fr-FR" sz="1600" dirty="0">
              <a:latin typeface="+mj-lt"/>
            </a:endParaRPr>
          </a:p>
        </p:txBody>
      </p:sp>
    </p:spTree>
    <p:extLst>
      <p:ext uri="{BB962C8B-B14F-4D97-AF65-F5344CB8AC3E}">
        <p14:creationId xmlns:p14="http://schemas.microsoft.com/office/powerpoint/2010/main" val="1608157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ABF129-F1B2-4AA6-9B77-1DEF9D67FA67}"/>
              </a:ext>
            </a:extLst>
          </p:cNvPr>
          <p:cNvSpPr>
            <a:spLocks noGrp="1"/>
          </p:cNvSpPr>
          <p:nvPr>
            <p:ph type="title"/>
          </p:nvPr>
        </p:nvSpPr>
        <p:spPr>
          <a:xfrm>
            <a:off x="1763688" y="267494"/>
            <a:ext cx="8424000" cy="360000"/>
          </a:xfrm>
        </p:spPr>
        <p:txBody>
          <a:bodyPr/>
          <a:lstStyle/>
          <a:p>
            <a:r>
              <a:rPr lang="fr-FR" sz="2000" dirty="0"/>
              <a:t>1 – Analyse de l’environnement</a:t>
            </a:r>
          </a:p>
        </p:txBody>
      </p:sp>
      <p:sp>
        <p:nvSpPr>
          <p:cNvPr id="3" name="Espace réservé du numéro de diapositive 2">
            <a:extLst>
              <a:ext uri="{FF2B5EF4-FFF2-40B4-BE49-F238E27FC236}">
                <a16:creationId xmlns:a16="http://schemas.microsoft.com/office/drawing/2014/main" id="{07128F17-4B81-461C-82C5-2C209CA3EDAC}"/>
              </a:ext>
            </a:extLst>
          </p:cNvPr>
          <p:cNvSpPr>
            <a:spLocks noGrp="1"/>
          </p:cNvSpPr>
          <p:nvPr>
            <p:ph type="sldNum" sz="quarter" idx="12"/>
          </p:nvPr>
        </p:nvSpPr>
        <p:spPr/>
        <p:txBody>
          <a:bodyPr/>
          <a:lstStyle/>
          <a:p>
            <a:fld id="{733122C9-A0B9-462F-8757-0847AD287B63}" type="slidenum">
              <a:rPr lang="fr-FR" smtClean="0"/>
              <a:pPr/>
              <a:t>18</a:t>
            </a:fld>
            <a:endParaRPr lang="fr-FR" dirty="0"/>
          </a:p>
        </p:txBody>
      </p:sp>
      <p:sp>
        <p:nvSpPr>
          <p:cNvPr id="4" name="Espace réservé du contenu 3">
            <a:extLst>
              <a:ext uri="{FF2B5EF4-FFF2-40B4-BE49-F238E27FC236}">
                <a16:creationId xmlns:a16="http://schemas.microsoft.com/office/drawing/2014/main" id="{44AA4241-8D50-4E36-91E6-82FF84464814}"/>
              </a:ext>
            </a:extLst>
          </p:cNvPr>
          <p:cNvSpPr>
            <a:spLocks noGrp="1"/>
          </p:cNvSpPr>
          <p:nvPr>
            <p:ph sz="quarter" idx="14"/>
          </p:nvPr>
        </p:nvSpPr>
        <p:spPr>
          <a:xfrm>
            <a:off x="395536" y="808263"/>
            <a:ext cx="8136903" cy="3816464"/>
          </a:xfrm>
        </p:spPr>
        <p:txBody>
          <a:bodyPr/>
          <a:lstStyle/>
          <a:p>
            <a:pPr algn="just"/>
            <a:r>
              <a:rPr lang="fr-FR" sz="1600" dirty="0">
                <a:latin typeface="+mj-lt"/>
              </a:rPr>
              <a:t>4. Technologique : développement de l’enseignement en ligne et à distance, outils numériques pour l’apprentissage et la recherche, IA dans l’éducation, Cybersécurité des données universitaires.</a:t>
            </a:r>
          </a:p>
          <a:p>
            <a:pPr algn="just"/>
            <a:endParaRPr lang="fr-FR" sz="1600" dirty="0">
              <a:latin typeface="+mj-lt"/>
            </a:endParaRPr>
          </a:p>
          <a:p>
            <a:pPr algn="just"/>
            <a:r>
              <a:rPr lang="fr-FR" sz="1600" dirty="0">
                <a:latin typeface="+mj-lt"/>
              </a:rPr>
              <a:t>5. Ecologique : durabilité des campus, intégration du développement durable dans les programmes, recherche sur les enjeux environnementaux, attentes des étudiants en matière d’écoresponsabilité.</a:t>
            </a:r>
          </a:p>
          <a:p>
            <a:pPr algn="just"/>
            <a:endParaRPr lang="fr-FR" sz="1600" dirty="0">
              <a:latin typeface="+mj-lt"/>
            </a:endParaRPr>
          </a:p>
          <a:p>
            <a:pPr algn="just"/>
            <a:r>
              <a:rPr lang="fr-FR" sz="1600" dirty="0">
                <a:latin typeface="+mj-lt"/>
              </a:rPr>
              <a:t>6. Légal : réglementations sur l’accréditation des programmes, lois sur la protection des données des étudiants, cadre juridique de la recherche, droits de propriété intellectuelle.</a:t>
            </a:r>
          </a:p>
          <a:p>
            <a:pPr algn="just"/>
            <a:endParaRPr lang="fr-FR" sz="1600" dirty="0">
              <a:latin typeface="+mj-lt"/>
            </a:endParaRPr>
          </a:p>
          <a:p>
            <a:pPr algn="just"/>
            <a:r>
              <a:rPr lang="fr-FR" sz="1600" dirty="0">
                <a:latin typeface="+mj-lt"/>
              </a:rPr>
              <a:t/>
            </a:r>
            <a:br>
              <a:rPr lang="fr-FR" sz="1600" dirty="0">
                <a:latin typeface="+mj-lt"/>
              </a:rPr>
            </a:br>
            <a:endParaRPr lang="fr-FR" sz="1600" b="1" dirty="0">
              <a:latin typeface="+mj-lt"/>
            </a:endParaRPr>
          </a:p>
          <a:p>
            <a:pPr lvl="0" algn="just">
              <a:lnSpc>
                <a:spcPct val="107000"/>
              </a:lnSpc>
              <a:spcAft>
                <a:spcPts val="800"/>
              </a:spcAft>
              <a:buSzPts val="1000"/>
              <a:tabLst>
                <a:tab pos="457200" algn="l"/>
              </a:tabLst>
            </a:pPr>
            <a:endParaRPr lang="fr-FR" sz="1600" dirty="0">
              <a:latin typeface="+mj-lt"/>
            </a:endParaRPr>
          </a:p>
        </p:txBody>
      </p:sp>
    </p:spTree>
    <p:extLst>
      <p:ext uri="{BB962C8B-B14F-4D97-AF65-F5344CB8AC3E}">
        <p14:creationId xmlns:p14="http://schemas.microsoft.com/office/powerpoint/2010/main" val="3305628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ABF129-F1B2-4AA6-9B77-1DEF9D67FA67}"/>
              </a:ext>
            </a:extLst>
          </p:cNvPr>
          <p:cNvSpPr>
            <a:spLocks noGrp="1"/>
          </p:cNvSpPr>
          <p:nvPr>
            <p:ph type="title"/>
          </p:nvPr>
        </p:nvSpPr>
        <p:spPr>
          <a:xfrm>
            <a:off x="1763688" y="267494"/>
            <a:ext cx="8424000" cy="360000"/>
          </a:xfrm>
        </p:spPr>
        <p:txBody>
          <a:bodyPr/>
          <a:lstStyle/>
          <a:p>
            <a:r>
              <a:rPr lang="fr-FR" sz="2000" dirty="0"/>
              <a:t>1 – Analyse de l’environnement</a:t>
            </a:r>
          </a:p>
        </p:txBody>
      </p:sp>
      <p:sp>
        <p:nvSpPr>
          <p:cNvPr id="3" name="Espace réservé du numéro de diapositive 2">
            <a:extLst>
              <a:ext uri="{FF2B5EF4-FFF2-40B4-BE49-F238E27FC236}">
                <a16:creationId xmlns:a16="http://schemas.microsoft.com/office/drawing/2014/main" id="{07128F17-4B81-461C-82C5-2C209CA3EDAC}"/>
              </a:ext>
            </a:extLst>
          </p:cNvPr>
          <p:cNvSpPr>
            <a:spLocks noGrp="1"/>
          </p:cNvSpPr>
          <p:nvPr>
            <p:ph type="sldNum" sz="quarter" idx="12"/>
          </p:nvPr>
        </p:nvSpPr>
        <p:spPr/>
        <p:txBody>
          <a:bodyPr/>
          <a:lstStyle/>
          <a:p>
            <a:fld id="{733122C9-A0B9-462F-8757-0847AD287B63}" type="slidenum">
              <a:rPr lang="fr-FR" smtClean="0"/>
              <a:pPr/>
              <a:t>19</a:t>
            </a:fld>
            <a:endParaRPr lang="fr-FR" dirty="0"/>
          </a:p>
        </p:txBody>
      </p:sp>
      <p:sp>
        <p:nvSpPr>
          <p:cNvPr id="4" name="Espace réservé du contenu 3">
            <a:extLst>
              <a:ext uri="{FF2B5EF4-FFF2-40B4-BE49-F238E27FC236}">
                <a16:creationId xmlns:a16="http://schemas.microsoft.com/office/drawing/2014/main" id="{44AA4241-8D50-4E36-91E6-82FF84464814}"/>
              </a:ext>
            </a:extLst>
          </p:cNvPr>
          <p:cNvSpPr>
            <a:spLocks noGrp="1"/>
          </p:cNvSpPr>
          <p:nvPr>
            <p:ph sz="quarter" idx="14"/>
          </p:nvPr>
        </p:nvSpPr>
        <p:spPr>
          <a:xfrm>
            <a:off x="395536" y="808263"/>
            <a:ext cx="8136903" cy="3816464"/>
          </a:xfrm>
        </p:spPr>
        <p:txBody>
          <a:bodyPr/>
          <a:lstStyle/>
          <a:p>
            <a:pPr marL="342900" lvl="0" indent="-342900" algn="just">
              <a:lnSpc>
                <a:spcPct val="107000"/>
              </a:lnSpc>
              <a:spcAft>
                <a:spcPts val="800"/>
              </a:spcAft>
              <a:buSzPts val="1000"/>
              <a:buFont typeface="Symbol" panose="05050102010706020507" pitchFamily="18" charset="2"/>
              <a:buChar char=""/>
              <a:tabLst>
                <a:tab pos="457200" algn="l"/>
              </a:tabLst>
            </a:pPr>
            <a:endParaRPr lang="fr-FR" sz="1600" b="1" dirty="0">
              <a:effectLst/>
              <a:latin typeface="+mj-lt"/>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600" b="1" dirty="0">
                <a:latin typeface="+mj-lt"/>
                <a:ea typeface="Times New Roman" panose="02020603050405020304" pitchFamily="18" charset="0"/>
                <a:cs typeface="Times New Roman" panose="02020603050405020304" pitchFamily="18" charset="0"/>
              </a:rPr>
              <a:t>L’a</a:t>
            </a:r>
            <a:r>
              <a:rPr lang="fr-FR" sz="1600" b="1" dirty="0">
                <a:effectLst/>
                <a:latin typeface="+mj-lt"/>
                <a:ea typeface="Times New Roman" panose="02020603050405020304" pitchFamily="18" charset="0"/>
                <a:cs typeface="Times New Roman" panose="02020603050405020304" pitchFamily="18" charset="0"/>
              </a:rPr>
              <a:t>nalyse des Parties Prenantes internes et externes :</a:t>
            </a:r>
            <a:r>
              <a:rPr lang="fr-FR" sz="1600" dirty="0">
                <a:effectLst/>
                <a:latin typeface="+mj-lt"/>
                <a:ea typeface="Times New Roman" panose="02020603050405020304" pitchFamily="18" charset="0"/>
                <a:cs typeface="Times New Roman" panose="02020603050405020304" pitchFamily="18" charset="0"/>
              </a:rPr>
              <a:t> identification et évaluation des intérêts, influences et impacts.</a:t>
            </a:r>
          </a:p>
          <a:p>
            <a:pPr lvl="0" algn="just">
              <a:lnSpc>
                <a:spcPct val="107000"/>
              </a:lnSpc>
              <a:spcAft>
                <a:spcPts val="800"/>
              </a:spcAft>
              <a:buSzPts val="1000"/>
              <a:tabLst>
                <a:tab pos="457200" algn="l"/>
              </a:tabLst>
            </a:pPr>
            <a:endParaRPr lang="fr-FR" sz="1600" i="1" dirty="0">
              <a:effectLst/>
              <a:latin typeface="+mj-lt"/>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600" b="1" dirty="0">
                <a:latin typeface="+mj-lt"/>
                <a:ea typeface="Times New Roman" panose="02020603050405020304" pitchFamily="18" charset="0"/>
                <a:cs typeface="Times New Roman" panose="02020603050405020304" pitchFamily="18" charset="0"/>
              </a:rPr>
              <a:t>Le « Benchmarking » </a:t>
            </a:r>
            <a:r>
              <a:rPr lang="fr-FR" sz="1600" b="1" dirty="0">
                <a:effectLst/>
                <a:latin typeface="+mj-lt"/>
                <a:ea typeface="Times New Roman" panose="02020603050405020304" pitchFamily="18" charset="0"/>
                <a:cs typeface="Times New Roman" panose="02020603050405020304" pitchFamily="18" charset="0"/>
              </a:rPr>
              <a:t>:</a:t>
            </a:r>
            <a:r>
              <a:rPr lang="fr-FR" sz="1600" dirty="0">
                <a:effectLst/>
                <a:latin typeface="+mj-lt"/>
                <a:ea typeface="Times New Roman" panose="02020603050405020304" pitchFamily="18" charset="0"/>
                <a:cs typeface="Times New Roman" panose="02020603050405020304" pitchFamily="18" charset="0"/>
              </a:rPr>
              <a:t> comparaison pour se situer, via des analyses comparatives des modes de gestion et d’organisation, récupération des bonnes pratiques. </a:t>
            </a:r>
          </a:p>
          <a:p>
            <a:pPr lvl="0" algn="just">
              <a:lnSpc>
                <a:spcPct val="107000"/>
              </a:lnSpc>
              <a:spcAft>
                <a:spcPts val="800"/>
              </a:spcAft>
              <a:buSzPts val="1000"/>
              <a:tabLst>
                <a:tab pos="457200" algn="l"/>
              </a:tabLst>
            </a:pPr>
            <a:r>
              <a:rPr lang="fr-FR" sz="1600" dirty="0">
                <a:effectLst/>
                <a:latin typeface="+mj-lt"/>
                <a:ea typeface="Times New Roman" panose="02020603050405020304" pitchFamily="18" charset="0"/>
                <a:cs typeface="Times New Roman" panose="02020603050405020304" pitchFamily="18" charset="0"/>
              </a:rPr>
              <a:t>        7 types : interne, fonctionnel (fonction précise), générique (horizontal), concurrentiel, </a:t>
            </a:r>
            <a:r>
              <a:rPr lang="fr-FR" sz="1600" dirty="0">
                <a:latin typeface="+mj-lt"/>
                <a:ea typeface="Times New Roman" panose="02020603050405020304" pitchFamily="18" charset="0"/>
                <a:cs typeface="Times New Roman" panose="02020603050405020304" pitchFamily="18" charset="0"/>
              </a:rPr>
              <a:t>   	</a:t>
            </a:r>
            <a:r>
              <a:rPr lang="fr-FR" sz="1600" dirty="0">
                <a:effectLst/>
                <a:latin typeface="+mj-lt"/>
                <a:ea typeface="Times New Roman" panose="02020603050405020304" pitchFamily="18" charset="0"/>
                <a:cs typeface="Times New Roman" panose="02020603050405020304" pitchFamily="18" charset="0"/>
              </a:rPr>
              <a:t>technique, innovation, environnemental et social (RSE).</a:t>
            </a:r>
          </a:p>
        </p:txBody>
      </p:sp>
    </p:spTree>
    <p:extLst>
      <p:ext uri="{BB962C8B-B14F-4D97-AF65-F5344CB8AC3E}">
        <p14:creationId xmlns:p14="http://schemas.microsoft.com/office/powerpoint/2010/main" val="27446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539552" y="2067694"/>
            <a:ext cx="8424000" cy="576064"/>
          </a:xfrm>
        </p:spPr>
        <p:txBody>
          <a:bodyPr/>
          <a:lstStyle/>
          <a:p>
            <a:r>
              <a:rPr lang="fr-FR" sz="3200" dirty="0"/>
              <a:t>INTRODUCTION</a:t>
            </a:r>
            <a:br>
              <a:rPr lang="fr-FR" sz="3200" dirty="0"/>
            </a:br>
            <a:r>
              <a:rPr lang="fr-FR" sz="3200" dirty="0"/>
              <a:t/>
            </a:r>
            <a:br>
              <a:rPr lang="fr-FR" sz="3200" dirty="0"/>
            </a:br>
            <a:r>
              <a:rPr lang="fr-FR" sz="1800" b="0" i="1" dirty="0"/>
              <a:t>"Un objectif sans plan n'est qu'un souhait » - Antoine de Saint-Exupéry</a:t>
            </a:r>
            <a:br>
              <a:rPr lang="fr-FR" sz="1800" b="0" i="1" dirty="0"/>
            </a:br>
            <a:endParaRPr lang="fr-FR" sz="1800" b="0" i="1"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3924711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539552" y="2067694"/>
            <a:ext cx="8424000" cy="936104"/>
          </a:xfrm>
        </p:spPr>
        <p:txBody>
          <a:bodyPr/>
          <a:lstStyle/>
          <a:p>
            <a:r>
              <a:rPr lang="fr-FR" sz="3200" dirty="0"/>
              <a:t>2- </a:t>
            </a:r>
            <a:r>
              <a:rPr lang="fr-FR" b="0" dirty="0"/>
              <a:t> </a:t>
            </a:r>
            <a:r>
              <a:rPr lang="fr-FR" sz="2800" dirty="0"/>
              <a:t>LA BASE DE LA STRATEGIE</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20</a:t>
            </a:fld>
            <a:endParaRPr lang="fr-FR" dirty="0"/>
          </a:p>
        </p:txBody>
      </p:sp>
    </p:spTree>
    <p:extLst>
      <p:ext uri="{BB962C8B-B14F-4D97-AF65-F5344CB8AC3E}">
        <p14:creationId xmlns:p14="http://schemas.microsoft.com/office/powerpoint/2010/main" val="2948499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195486"/>
            <a:ext cx="7992888" cy="504056"/>
          </a:xfrm>
        </p:spPr>
        <p:txBody>
          <a:bodyPr/>
          <a:lstStyle/>
          <a:p>
            <a:pPr marL="0" marR="0" lvl="0" indent="0" defTabSz="914400" rtl="0" eaLnBrk="1" fontAlgn="auto" latinLnBrk="0" hangingPunct="1">
              <a:lnSpc>
                <a:spcPct val="100000"/>
              </a:lnSpc>
              <a:spcBef>
                <a:spcPts val="0"/>
              </a:spcBef>
              <a:spcAft>
                <a:spcPts val="0"/>
              </a:spcAft>
              <a:tabLst/>
              <a:defRPr/>
            </a:pPr>
            <a:r>
              <a:rPr lang="fr-FR" altLang="fr-FR" sz="2000" dirty="0">
                <a:solidFill>
                  <a:srgbClr val="000000"/>
                </a:solidFill>
                <a:latin typeface="Arial"/>
                <a:ea typeface="+mn-ea"/>
                <a:cs typeface="+mn-cs"/>
              </a:rPr>
              <a:t>2</a:t>
            </a:r>
            <a:r>
              <a:rPr kumimoji="0" lang="fr-FR" altLang="fr-FR" sz="2000" b="1" i="0" u="none" strike="noStrike" kern="1200" cap="none" spc="0" normalizeH="0" baseline="0" noProof="0" dirty="0">
                <a:ln>
                  <a:noFill/>
                </a:ln>
                <a:solidFill>
                  <a:srgbClr val="000000"/>
                </a:solidFill>
                <a:effectLst/>
                <a:uLnTx/>
                <a:uFillTx/>
                <a:latin typeface="Arial"/>
                <a:ea typeface="+mn-ea"/>
                <a:cs typeface="+mn-cs"/>
              </a:rPr>
              <a:t>. La base de la stratégie</a:t>
            </a:r>
            <a:endParaRPr lang="fr-FR" dirty="0"/>
          </a:p>
        </p:txBody>
      </p:sp>
      <p:sp>
        <p:nvSpPr>
          <p:cNvPr id="6" name="Espace réservé du contenu 2"/>
          <p:cNvSpPr txBox="1">
            <a:spLocks/>
          </p:cNvSpPr>
          <p:nvPr/>
        </p:nvSpPr>
        <p:spPr>
          <a:xfrm>
            <a:off x="251520" y="699542"/>
            <a:ext cx="8424936" cy="3960440"/>
          </a:xfrm>
          <a:prstGeom prst="rect">
            <a:avLst/>
          </a:prstGeom>
        </p:spPr>
        <p:txBody>
          <a:bodyPr/>
          <a:lstStyle>
            <a:lvl1pPr marL="319088" marR="0" indent="-319088" algn="l" defTabSz="914400" rtl="0" eaLnBrk="0" fontAlgn="base" latinLnBrk="0" hangingPunct="0">
              <a:lnSpc>
                <a:spcPct val="100000"/>
              </a:lnSpc>
              <a:spcBef>
                <a:spcPts val="700"/>
              </a:spcBef>
              <a:spcAft>
                <a:spcPct val="0"/>
              </a:spcAft>
              <a:buClr>
                <a:srgbClr val="DA1F28"/>
              </a:buClr>
              <a:buSzPct val="90000"/>
              <a:buFont typeface="Wingdings" pitchFamily="2" charset="2"/>
              <a:buChar char="n"/>
              <a:tabLst/>
              <a:defRPr sz="2400" kern="1200">
                <a:solidFill>
                  <a:schemeClr val="tx1"/>
                </a:solidFill>
                <a:latin typeface="Tahoma" panose="020B0604030504040204" pitchFamily="34" charset="0"/>
                <a:ea typeface="+mn-ea"/>
                <a:cs typeface="Tahoma" panose="020B0604030504040204" pitchFamily="34" charset="0"/>
              </a:defRPr>
            </a:lvl1pPr>
            <a:lvl2pPr marL="639763" marR="0" indent="-273050" algn="l" defTabSz="914400" rtl="0" eaLnBrk="0" fontAlgn="base" latinLnBrk="0" hangingPunct="0">
              <a:lnSpc>
                <a:spcPct val="100000"/>
              </a:lnSpc>
              <a:spcBef>
                <a:spcPts val="550"/>
              </a:spcBef>
              <a:spcAft>
                <a:spcPct val="0"/>
              </a:spcAft>
              <a:buClr>
                <a:srgbClr val="2DA2BF"/>
              </a:buClr>
              <a:buSzPct val="80000"/>
              <a:buFont typeface="Wingdings 2" pitchFamily="18" charset="2"/>
              <a:buChar char="©"/>
              <a:tabLst/>
              <a:defRPr sz="2000" kern="1200">
                <a:solidFill>
                  <a:schemeClr val="tx1"/>
                </a:solidFill>
                <a:latin typeface="+mj-lt"/>
                <a:ea typeface="+mn-ea"/>
                <a:cs typeface="+mn-cs"/>
              </a:defRPr>
            </a:lvl2pPr>
            <a:lvl3pPr marL="914400" marR="0" indent="-228600" algn="l" defTabSz="914400" rtl="0" eaLnBrk="0" fontAlgn="base" latinLnBrk="0" hangingPunct="0">
              <a:lnSpc>
                <a:spcPct val="100000"/>
              </a:lnSpc>
              <a:spcBef>
                <a:spcPts val="500"/>
              </a:spcBef>
              <a:spcAft>
                <a:spcPct val="0"/>
              </a:spcAft>
              <a:buClr>
                <a:prstClr val="black"/>
              </a:buClr>
              <a:buSzPct val="70000"/>
              <a:buFont typeface="Wingdings 2" pitchFamily="18" charset="2"/>
              <a:buChar char="¢"/>
              <a:tabLst/>
              <a:defRPr sz="2000" kern="1200">
                <a:solidFill>
                  <a:schemeClr val="tx1"/>
                </a:solidFill>
                <a:latin typeface="+mn-lt"/>
                <a:ea typeface="+mn-ea"/>
                <a:cs typeface="+mn-cs"/>
              </a:defRPr>
            </a:lvl3pPr>
            <a:lvl4pPr marL="1371600" marR="0" indent="-228600" algn="l" defTabSz="914400" rtl="0" eaLnBrk="0" fontAlgn="base" latinLnBrk="0" hangingPunct="0">
              <a:lnSpc>
                <a:spcPct val="100000"/>
              </a:lnSpc>
              <a:spcBef>
                <a:spcPts val="400"/>
              </a:spcBef>
              <a:spcAft>
                <a:spcPct val="0"/>
              </a:spcAft>
              <a:buClr>
                <a:srgbClr val="EB641B"/>
              </a:buClr>
              <a:buSzPct val="75000"/>
              <a:buFont typeface="Wingdings" pitchFamily="2" charset="2"/>
              <a:buChar char=""/>
              <a:tabLst/>
              <a:defRPr sz="1800" kern="1200">
                <a:solidFill>
                  <a:schemeClr val="tx1"/>
                </a:solidFill>
                <a:latin typeface="+mn-lt"/>
                <a:ea typeface="+mn-ea"/>
                <a:cs typeface="+mn-cs"/>
              </a:defRPr>
            </a:lvl4pPr>
            <a:lvl5pPr marL="1828800" marR="0" indent="-228600" algn="l" defTabSz="914400" rtl="0" eaLnBrk="0" fontAlgn="base" latinLnBrk="0" hangingPunct="0">
              <a:lnSpc>
                <a:spcPct val="100000"/>
              </a:lnSpc>
              <a:spcBef>
                <a:spcPts val="400"/>
              </a:spcBef>
              <a:spcAft>
                <a:spcPct val="0"/>
              </a:spcAft>
              <a:buClr>
                <a:srgbClr val="39639D"/>
              </a:buClr>
              <a:buSzPct val="65000"/>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spcBef>
                <a:spcPts val="0"/>
              </a:spcBef>
              <a:spcAft>
                <a:spcPts val="0"/>
              </a:spcAft>
            </a:pPr>
            <a:r>
              <a:rPr lang="fr-FR" sz="1600" dirty="0">
                <a:latin typeface="+mj-lt"/>
                <a:cs typeface="+mn-cs"/>
              </a:rPr>
              <a:t>Un plan stratégique commence par des énoncés </a:t>
            </a:r>
            <a:r>
              <a:rPr lang="fr-FR" sz="1600" b="1" dirty="0">
                <a:latin typeface="+mj-lt"/>
                <a:cs typeface="+mn-cs"/>
              </a:rPr>
              <a:t>de vision, de mission et de valeur </a:t>
            </a:r>
            <a:r>
              <a:rPr lang="fr-FR" sz="1600" dirty="0">
                <a:latin typeface="+mj-lt"/>
                <a:cs typeface="+mn-cs"/>
              </a:rPr>
              <a:t>clairs et concis qui définissent l'objectif principal de l‘établissement et ses buts à long terme</a:t>
            </a:r>
          </a:p>
          <a:p>
            <a:pPr marL="0" indent="0" algn="just" eaLnBrk="1" hangingPunct="1">
              <a:spcBef>
                <a:spcPts val="0"/>
              </a:spcBef>
              <a:spcAft>
                <a:spcPts val="0"/>
              </a:spcAft>
              <a:buNone/>
            </a:pPr>
            <a:endParaRPr lang="fr-FR" sz="1600" dirty="0">
              <a:latin typeface="+mj-lt"/>
              <a:cs typeface="+mn-cs"/>
            </a:endParaRPr>
          </a:p>
          <a:p>
            <a:pPr algn="just" eaLnBrk="1" hangingPunct="1">
              <a:spcBef>
                <a:spcPts val="0"/>
              </a:spcBef>
              <a:spcAft>
                <a:spcPts val="0"/>
              </a:spcAft>
            </a:pPr>
            <a:r>
              <a:rPr lang="fr-FR" sz="1600" dirty="0">
                <a:latin typeface="+mj-lt"/>
                <a:cs typeface="+mn-cs"/>
              </a:rPr>
              <a:t>A partir de l’analyse de l’environnement, l’objectif sera de répondre aux 3 questions :</a:t>
            </a:r>
          </a:p>
          <a:p>
            <a:pPr lvl="1" algn="just" eaLnBrk="1" hangingPunct="1">
              <a:spcBef>
                <a:spcPts val="0"/>
              </a:spcBef>
              <a:spcAft>
                <a:spcPts val="0"/>
              </a:spcAft>
              <a:buFont typeface="Wingdings" panose="05000000000000000000" pitchFamily="2" charset="2"/>
              <a:buChar char="§"/>
            </a:pPr>
            <a:r>
              <a:rPr lang="fr-FR" sz="1600" dirty="0">
                <a:latin typeface="+mj-lt"/>
              </a:rPr>
              <a:t>Où voulez-vous aller ? </a:t>
            </a:r>
            <a:r>
              <a:rPr lang="fr-FR" sz="1600" b="1" dirty="0">
                <a:latin typeface="+mj-lt"/>
              </a:rPr>
              <a:t>La vision </a:t>
            </a:r>
            <a:r>
              <a:rPr lang="fr-FR" sz="1600" dirty="0">
                <a:latin typeface="+mj-lt"/>
              </a:rPr>
              <a:t>est une projection dans le futur, le fait de formuler une déclaration claire de l'orientation à long terme de l’établissement, C’est une description d’un état futur et désirable de l’université</a:t>
            </a:r>
          </a:p>
          <a:p>
            <a:pPr lvl="1" algn="just" eaLnBrk="1" hangingPunct="1">
              <a:spcBef>
                <a:spcPts val="0"/>
              </a:spcBef>
              <a:spcAft>
                <a:spcPts val="0"/>
              </a:spcAft>
              <a:buFont typeface="Wingdings" panose="05000000000000000000" pitchFamily="2" charset="2"/>
              <a:buChar char="§"/>
            </a:pPr>
            <a:endParaRPr lang="fr-FR" sz="1600" dirty="0">
              <a:latin typeface="+mj-lt"/>
            </a:endParaRPr>
          </a:p>
          <a:p>
            <a:pPr lvl="1" algn="just" eaLnBrk="1" hangingPunct="1">
              <a:spcBef>
                <a:spcPts val="0"/>
              </a:spcBef>
              <a:spcAft>
                <a:spcPts val="0"/>
              </a:spcAft>
              <a:buFont typeface="Wingdings" panose="05000000000000000000" pitchFamily="2" charset="2"/>
              <a:buChar char="§"/>
            </a:pPr>
            <a:r>
              <a:rPr lang="fr-FR" sz="1600" dirty="0">
                <a:latin typeface="+mj-lt"/>
              </a:rPr>
              <a:t>Pourquoi l’établissement existe-t-il ? </a:t>
            </a:r>
            <a:r>
              <a:rPr lang="fr-FR" altLang="fr-FR" sz="1600" b="1" dirty="0">
                <a:latin typeface="+mj-lt"/>
              </a:rPr>
              <a:t>La mission</a:t>
            </a:r>
            <a:r>
              <a:rPr lang="fr-FR" altLang="fr-FR" sz="1600" dirty="0">
                <a:latin typeface="+mj-lt"/>
              </a:rPr>
              <a:t> </a:t>
            </a:r>
            <a:r>
              <a:rPr lang="fr-FR" sz="1600" dirty="0">
                <a:latin typeface="+mj-lt"/>
              </a:rPr>
              <a:t>correspond à la raison d’être de l’université</a:t>
            </a:r>
          </a:p>
          <a:p>
            <a:pPr marL="320675" lvl="1" indent="0" algn="just" eaLnBrk="1" hangingPunct="1">
              <a:spcBef>
                <a:spcPts val="0"/>
              </a:spcBef>
              <a:spcAft>
                <a:spcPts val="0"/>
              </a:spcAft>
              <a:buNone/>
            </a:pPr>
            <a:endParaRPr lang="fr-FR" sz="1600" dirty="0">
              <a:latin typeface="+mj-lt"/>
            </a:endParaRPr>
          </a:p>
          <a:p>
            <a:pPr lvl="1" algn="just" eaLnBrk="1" hangingPunct="1">
              <a:spcBef>
                <a:spcPts val="0"/>
              </a:spcBef>
              <a:spcAft>
                <a:spcPts val="0"/>
              </a:spcAft>
              <a:buFont typeface="Wingdings" panose="05000000000000000000" pitchFamily="2" charset="2"/>
              <a:buChar char="§"/>
            </a:pPr>
            <a:r>
              <a:rPr lang="fr-FR" sz="1600" dirty="0">
                <a:latin typeface="+mj-lt"/>
              </a:rPr>
              <a:t>Quelles </a:t>
            </a:r>
            <a:r>
              <a:rPr lang="fr-FR" sz="1600" b="1" dirty="0">
                <a:latin typeface="+mj-lt"/>
              </a:rPr>
              <a:t>valeurs</a:t>
            </a:r>
            <a:r>
              <a:rPr lang="fr-FR" sz="1600" dirty="0">
                <a:latin typeface="+mj-lt"/>
              </a:rPr>
              <a:t> correspondant à des principaux fondamentaux caractérisent le fonctionnement de l’université et guident les comportements des personnes qui y travaille ?</a:t>
            </a:r>
            <a:endParaRPr lang="fr-FR" altLang="fr-FR" sz="1600" dirty="0">
              <a:latin typeface="+mj-lt"/>
            </a:endParaRPr>
          </a:p>
        </p:txBody>
      </p:sp>
    </p:spTree>
    <p:extLst>
      <p:ext uri="{BB962C8B-B14F-4D97-AF65-F5344CB8AC3E}">
        <p14:creationId xmlns:p14="http://schemas.microsoft.com/office/powerpoint/2010/main" val="182713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195486"/>
            <a:ext cx="7992888" cy="504056"/>
          </a:xfrm>
        </p:spPr>
        <p:txBody>
          <a:bodyPr/>
          <a:lstStyle/>
          <a:p>
            <a:pPr marL="0" marR="0" lvl="0" indent="0" defTabSz="914400" rtl="0" eaLnBrk="1" fontAlgn="auto" latinLnBrk="0" hangingPunct="1">
              <a:lnSpc>
                <a:spcPct val="100000"/>
              </a:lnSpc>
              <a:spcBef>
                <a:spcPts val="0"/>
              </a:spcBef>
              <a:spcAft>
                <a:spcPts val="0"/>
              </a:spcAft>
              <a:tabLst/>
              <a:defRPr/>
            </a:pPr>
            <a:r>
              <a:rPr lang="fr-FR" altLang="fr-FR" sz="2000" dirty="0">
                <a:solidFill>
                  <a:srgbClr val="000000"/>
                </a:solidFill>
                <a:latin typeface="Arial"/>
                <a:ea typeface="+mn-ea"/>
                <a:cs typeface="+mn-cs"/>
              </a:rPr>
              <a:t>2</a:t>
            </a:r>
            <a:r>
              <a:rPr kumimoji="0" lang="fr-FR" altLang="fr-FR" sz="2000" b="1" i="0" u="none" strike="noStrike" kern="1200" cap="none" spc="0" normalizeH="0" baseline="0" noProof="0" dirty="0">
                <a:ln>
                  <a:noFill/>
                </a:ln>
                <a:solidFill>
                  <a:srgbClr val="000000"/>
                </a:solidFill>
                <a:effectLst/>
                <a:uLnTx/>
                <a:uFillTx/>
                <a:latin typeface="Arial"/>
                <a:ea typeface="+mn-ea"/>
                <a:cs typeface="+mn-cs"/>
              </a:rPr>
              <a:t>. La base de la stratégie</a:t>
            </a:r>
            <a:endParaRPr lang="fr-FR" dirty="0"/>
          </a:p>
        </p:txBody>
      </p:sp>
      <p:sp>
        <p:nvSpPr>
          <p:cNvPr id="3" name="Rectangle 2"/>
          <p:cNvSpPr/>
          <p:nvPr/>
        </p:nvSpPr>
        <p:spPr>
          <a:xfrm>
            <a:off x="251520" y="915566"/>
            <a:ext cx="8496944" cy="3416320"/>
          </a:xfrm>
          <a:prstGeom prst="rect">
            <a:avLst/>
          </a:prstGeom>
        </p:spPr>
        <p:txBody>
          <a:bodyPr wrap="square">
            <a:spAutoFit/>
          </a:bodyPr>
          <a:lstStyle/>
          <a:p>
            <a:pPr algn="just"/>
            <a:r>
              <a:rPr lang="fr-FR" sz="1600" dirty="0">
                <a:latin typeface="+mj-lt"/>
              </a:rPr>
              <a:t>En résumé, les visions universitaires tendent à être ambitieuses et tournées vers l’avenir, tandis que les missions se concentrent davantage sur les objectifs actuels et les moyens concrets pour les </a:t>
            </a:r>
            <a:r>
              <a:rPr lang="fr-FR" sz="1600" dirty="0" smtClean="0">
                <a:latin typeface="+mj-lt"/>
              </a:rPr>
              <a:t>atteindre</a:t>
            </a:r>
          </a:p>
          <a:p>
            <a:pPr algn="just"/>
            <a:r>
              <a:rPr lang="fr-FR" sz="1600" dirty="0" smtClean="0">
                <a:latin typeface="+mj-lt"/>
              </a:rPr>
              <a:t>Ensemble</a:t>
            </a:r>
            <a:r>
              <a:rPr lang="fr-FR" sz="1600" dirty="0">
                <a:latin typeface="+mj-lt"/>
              </a:rPr>
              <a:t>, elles définissent l’identité et les aspirations de </a:t>
            </a:r>
            <a:r>
              <a:rPr lang="fr-FR" sz="1600" dirty="0" smtClean="0">
                <a:latin typeface="+mj-lt"/>
              </a:rPr>
              <a:t>l’institution</a:t>
            </a:r>
            <a:endParaRPr lang="fr-FR" sz="1600" dirty="0">
              <a:latin typeface="+mj-lt"/>
            </a:endParaRPr>
          </a:p>
          <a:p>
            <a:pPr algn="just"/>
            <a:endParaRPr lang="fr-FR" sz="1600" dirty="0">
              <a:latin typeface="+mj-lt"/>
            </a:endParaRPr>
          </a:p>
          <a:p>
            <a:pPr algn="just"/>
            <a:r>
              <a:rPr lang="fr-FR" sz="1600" b="1" dirty="0">
                <a:latin typeface="+mj-lt"/>
              </a:rPr>
              <a:t>Exemples de visions universitaires</a:t>
            </a:r>
          </a:p>
          <a:p>
            <a:pPr marL="285750" indent="-285750" algn="just">
              <a:spcBef>
                <a:spcPts val="600"/>
              </a:spcBef>
              <a:spcAft>
                <a:spcPts val="600"/>
              </a:spcAft>
              <a:buFont typeface="Arial" panose="020B0604020202020204" pitchFamily="34" charset="0"/>
              <a:buChar char="•"/>
            </a:pPr>
            <a:r>
              <a:rPr lang="fr-FR" sz="1600" dirty="0">
                <a:latin typeface="+mj-lt"/>
              </a:rPr>
              <a:t>Etre une université d’excellence socialement responsable</a:t>
            </a:r>
          </a:p>
          <a:p>
            <a:pPr marL="285750" indent="-285750" algn="just">
              <a:spcBef>
                <a:spcPts val="600"/>
              </a:spcBef>
              <a:spcAft>
                <a:spcPts val="600"/>
              </a:spcAft>
              <a:buFont typeface="Arial" panose="020B0604020202020204" pitchFamily="34" charset="0"/>
              <a:buChar char="•"/>
            </a:pPr>
            <a:r>
              <a:rPr lang="fr-FR" sz="1600" dirty="0">
                <a:latin typeface="+mj-lt"/>
              </a:rPr>
              <a:t>Etre l’université qui prend part à de grandes transformations au bénéfice de la société</a:t>
            </a:r>
          </a:p>
          <a:p>
            <a:pPr marL="285750" indent="-285750" algn="just">
              <a:spcBef>
                <a:spcPts val="600"/>
              </a:spcBef>
              <a:spcAft>
                <a:spcPts val="600"/>
              </a:spcAft>
              <a:buFont typeface="Arial" panose="020B0604020202020204" pitchFamily="34" charset="0"/>
              <a:buChar char="•"/>
            </a:pPr>
            <a:r>
              <a:rPr lang="fr-FR" sz="1600" dirty="0">
                <a:latin typeface="+mj-lt"/>
              </a:rPr>
              <a:t>Être un leader mondial dans la recherche et l’enseignement supérieur</a:t>
            </a:r>
          </a:p>
          <a:p>
            <a:pPr marL="285750" indent="-285750" algn="just">
              <a:spcBef>
                <a:spcPts val="600"/>
              </a:spcBef>
              <a:spcAft>
                <a:spcPts val="600"/>
              </a:spcAft>
              <a:buFont typeface="Arial" panose="020B0604020202020204" pitchFamily="34" charset="0"/>
              <a:buChar char="•"/>
            </a:pPr>
            <a:r>
              <a:rPr lang="fr-FR" sz="1600" dirty="0">
                <a:latin typeface="+mj-lt"/>
              </a:rPr>
              <a:t>Devenir un pôle d’innovation et de créativité reconnu internationalement</a:t>
            </a:r>
          </a:p>
          <a:p>
            <a:pPr algn="just">
              <a:buFont typeface="Arial" panose="020B0604020202020204" pitchFamily="34" charset="0"/>
              <a:buChar char="•"/>
            </a:pPr>
            <a:endParaRPr lang="fr-FR" sz="1600" dirty="0">
              <a:latin typeface="+mj-lt"/>
            </a:endParaRPr>
          </a:p>
        </p:txBody>
      </p:sp>
    </p:spTree>
    <p:extLst>
      <p:ext uri="{BB962C8B-B14F-4D97-AF65-F5344CB8AC3E}">
        <p14:creationId xmlns:p14="http://schemas.microsoft.com/office/powerpoint/2010/main" val="2753643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195486"/>
            <a:ext cx="7992888" cy="504056"/>
          </a:xfrm>
        </p:spPr>
        <p:txBody>
          <a:bodyPr/>
          <a:lstStyle/>
          <a:p>
            <a:pPr marL="0" marR="0" lvl="0" indent="0" defTabSz="914400" rtl="0" eaLnBrk="1" fontAlgn="auto" latinLnBrk="0" hangingPunct="1">
              <a:lnSpc>
                <a:spcPct val="100000"/>
              </a:lnSpc>
              <a:spcBef>
                <a:spcPts val="0"/>
              </a:spcBef>
              <a:spcAft>
                <a:spcPts val="0"/>
              </a:spcAft>
              <a:tabLst/>
              <a:defRPr/>
            </a:pPr>
            <a:r>
              <a:rPr lang="fr-FR" altLang="fr-FR" sz="2000" dirty="0">
                <a:solidFill>
                  <a:srgbClr val="000000"/>
                </a:solidFill>
                <a:latin typeface="Arial"/>
                <a:ea typeface="+mn-ea"/>
                <a:cs typeface="+mn-cs"/>
              </a:rPr>
              <a:t>2</a:t>
            </a:r>
            <a:r>
              <a:rPr kumimoji="0" lang="fr-FR" altLang="fr-FR" sz="2000" b="1" i="0" u="none" strike="noStrike" kern="1200" cap="none" spc="0" normalizeH="0" baseline="0" noProof="0" dirty="0">
                <a:ln>
                  <a:noFill/>
                </a:ln>
                <a:solidFill>
                  <a:srgbClr val="000000"/>
                </a:solidFill>
                <a:effectLst/>
                <a:uLnTx/>
                <a:uFillTx/>
                <a:latin typeface="Arial"/>
                <a:ea typeface="+mn-ea"/>
                <a:cs typeface="+mn-cs"/>
              </a:rPr>
              <a:t>. La base de la stratégie</a:t>
            </a:r>
            <a:endParaRPr lang="fr-FR" dirty="0"/>
          </a:p>
        </p:txBody>
      </p:sp>
      <p:sp>
        <p:nvSpPr>
          <p:cNvPr id="3" name="Rectangle 2"/>
          <p:cNvSpPr/>
          <p:nvPr/>
        </p:nvSpPr>
        <p:spPr>
          <a:xfrm>
            <a:off x="179512" y="707600"/>
            <a:ext cx="8496944" cy="3985706"/>
          </a:xfrm>
          <a:prstGeom prst="rect">
            <a:avLst/>
          </a:prstGeom>
        </p:spPr>
        <p:txBody>
          <a:bodyPr wrap="square">
            <a:spAutoFit/>
          </a:bodyPr>
          <a:lstStyle/>
          <a:p>
            <a:pPr algn="just">
              <a:buFont typeface="Arial" panose="020B0604020202020204" pitchFamily="34" charset="0"/>
              <a:buChar char="•"/>
            </a:pPr>
            <a:endParaRPr lang="fr-FR" sz="1600" dirty="0">
              <a:latin typeface="+mj-lt"/>
            </a:endParaRPr>
          </a:p>
          <a:p>
            <a:pPr algn="just"/>
            <a:r>
              <a:rPr lang="fr-FR" sz="1600" b="1" dirty="0">
                <a:latin typeface="+mj-lt"/>
              </a:rPr>
              <a:t>Exemples de missions universitaires</a:t>
            </a:r>
          </a:p>
          <a:p>
            <a:pPr marL="285750" indent="-285750" algn="just">
              <a:spcBef>
                <a:spcPts val="600"/>
              </a:spcBef>
              <a:spcAft>
                <a:spcPts val="600"/>
              </a:spcAft>
              <a:buFont typeface="Arial" panose="020B0604020202020204" pitchFamily="34" charset="0"/>
              <a:buChar char="•"/>
            </a:pPr>
            <a:r>
              <a:rPr lang="fr-FR" sz="1600" dirty="0">
                <a:latin typeface="+mj-lt"/>
              </a:rPr>
              <a:t>Produire de nouvelles connaissances, transmettre et partager les savoirs, préserver et enrichir le patrimoine scientifique, culturel, intellectuel et artistique</a:t>
            </a:r>
          </a:p>
          <a:p>
            <a:pPr marL="285750" indent="-285750" algn="just">
              <a:spcBef>
                <a:spcPts val="600"/>
              </a:spcBef>
              <a:spcAft>
                <a:spcPts val="600"/>
              </a:spcAft>
              <a:buFont typeface="Arial" panose="020B0604020202020204" pitchFamily="34" charset="0"/>
              <a:buChar char="•"/>
            </a:pPr>
            <a:r>
              <a:rPr lang="fr-FR" sz="1600" dirty="0">
                <a:latin typeface="+mj-lt"/>
              </a:rPr>
              <a:t>Contribuer à la démocratisation de l’enseignement supérieur et à la réussite étudiante aux trois cycles d’études</a:t>
            </a:r>
          </a:p>
          <a:p>
            <a:pPr marL="285750" indent="-285750" algn="just">
              <a:spcBef>
                <a:spcPts val="600"/>
              </a:spcBef>
              <a:spcAft>
                <a:spcPts val="600"/>
              </a:spcAft>
              <a:buFont typeface="Arial" panose="020B0604020202020204" pitchFamily="34" charset="0"/>
              <a:buChar char="•"/>
            </a:pPr>
            <a:r>
              <a:rPr lang="fr-FR" sz="1600" dirty="0">
                <a:latin typeface="+mj-lt"/>
              </a:rPr>
              <a:t>Former des générations étudiantes engagées et créatrices, des citoyens et citoyennes de premier plan, des scientifiques et des leaders exerçant une influence marquée sur l’évolution des sociétés</a:t>
            </a:r>
          </a:p>
          <a:p>
            <a:pPr marL="285750" indent="-285750" algn="just">
              <a:spcBef>
                <a:spcPts val="600"/>
              </a:spcBef>
              <a:spcAft>
                <a:spcPts val="600"/>
              </a:spcAft>
              <a:buFont typeface="Arial" panose="020B0604020202020204" pitchFamily="34" charset="0"/>
              <a:buChar char="•"/>
            </a:pPr>
            <a:r>
              <a:rPr lang="fr-FR" sz="1600" dirty="0">
                <a:latin typeface="+mj-lt"/>
              </a:rPr>
              <a:t>Offrir une formation supérieure adaptée sans cesse à l’évolution de la société et de ses besoins</a:t>
            </a:r>
          </a:p>
          <a:p>
            <a:pPr marL="285750" indent="-285750" algn="just">
              <a:spcBef>
                <a:spcPts val="600"/>
              </a:spcBef>
              <a:spcAft>
                <a:spcPts val="600"/>
              </a:spcAft>
              <a:buFont typeface="Arial" panose="020B0604020202020204" pitchFamily="34" charset="0"/>
              <a:buChar char="•"/>
            </a:pPr>
            <a:r>
              <a:rPr lang="fr-FR" sz="1600" dirty="0">
                <a:latin typeface="+mj-lt"/>
              </a:rPr>
              <a:t>Stimuler, développer et promouvoir la curiosité scientifique et artistique, la pensée analytique, le sens critique, la créativité, l’autonomie et l’engagement</a:t>
            </a:r>
          </a:p>
        </p:txBody>
      </p:sp>
    </p:spTree>
    <p:extLst>
      <p:ext uri="{BB962C8B-B14F-4D97-AF65-F5344CB8AC3E}">
        <p14:creationId xmlns:p14="http://schemas.microsoft.com/office/powerpoint/2010/main" val="1795773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195486"/>
            <a:ext cx="6840760" cy="432048"/>
          </a:xfrm>
        </p:spPr>
        <p:txBody>
          <a:bodyPr/>
          <a:lstStyle/>
          <a:p>
            <a:r>
              <a:rPr lang="fr-FR" altLang="fr-FR" sz="2000" dirty="0">
                <a:solidFill>
                  <a:srgbClr val="000000"/>
                </a:solidFill>
                <a:latin typeface="Arial"/>
                <a:ea typeface="+mn-ea"/>
                <a:cs typeface="+mn-cs"/>
              </a:rPr>
              <a:t>2</a:t>
            </a:r>
            <a:r>
              <a:rPr kumimoji="0" lang="fr-FR" altLang="fr-FR" sz="2000" b="1" i="0" u="none" strike="noStrike" kern="1200" cap="none" spc="0" normalizeH="0" baseline="0" noProof="0" dirty="0">
                <a:ln>
                  <a:noFill/>
                </a:ln>
                <a:solidFill>
                  <a:srgbClr val="000000"/>
                </a:solidFill>
                <a:effectLst/>
                <a:uLnTx/>
                <a:uFillTx/>
                <a:latin typeface="Arial"/>
                <a:ea typeface="+mn-ea"/>
                <a:cs typeface="+mn-cs"/>
              </a:rPr>
              <a:t>. </a:t>
            </a:r>
            <a:r>
              <a:rPr lang="fr-FR" altLang="fr-FR" sz="2000" dirty="0">
                <a:solidFill>
                  <a:srgbClr val="000000"/>
                </a:solidFill>
                <a:latin typeface="Arial"/>
                <a:ea typeface="+mn-ea"/>
                <a:cs typeface="+mn-cs"/>
              </a:rPr>
              <a:t>La base de la stratégie</a:t>
            </a:r>
            <a:endParaRPr lang="fr-FR" sz="2000" dirty="0"/>
          </a:p>
        </p:txBody>
      </p:sp>
      <p:sp>
        <p:nvSpPr>
          <p:cNvPr id="8" name="ZoneTexte 7"/>
          <p:cNvSpPr txBox="1"/>
          <p:nvPr/>
        </p:nvSpPr>
        <p:spPr>
          <a:xfrm>
            <a:off x="251520" y="915566"/>
            <a:ext cx="7920880" cy="830997"/>
          </a:xfrm>
          <a:prstGeom prst="rect">
            <a:avLst/>
          </a:prstGeom>
          <a:noFill/>
        </p:spPr>
        <p:txBody>
          <a:bodyPr wrap="square" rtlCol="0">
            <a:spAutoFit/>
          </a:bodyPr>
          <a:lstStyle/>
          <a:p>
            <a:r>
              <a:rPr lang="fr-FR" sz="1600" b="1" dirty="0"/>
              <a:t>Université Gaston Berger – Sénégal</a:t>
            </a:r>
          </a:p>
          <a:p>
            <a:endParaRPr lang="fr-FR" sz="1600" dirty="0"/>
          </a:p>
          <a:p>
            <a:r>
              <a:rPr lang="fr-FR" sz="1600" dirty="0">
                <a:hlinkClick r:id="rId2" action="ppaction://hlinkfile"/>
              </a:rPr>
              <a:t>IGESR\Interventions\GISGUF octobre 2024\PSUGB_2021-2025.pdf</a:t>
            </a:r>
            <a:endParaRPr lang="fr-FR" sz="1600" dirty="0"/>
          </a:p>
        </p:txBody>
      </p:sp>
      <p:sp>
        <p:nvSpPr>
          <p:cNvPr id="9" name="ZoneTexte 8"/>
          <p:cNvSpPr txBox="1"/>
          <p:nvPr/>
        </p:nvSpPr>
        <p:spPr>
          <a:xfrm>
            <a:off x="251520" y="2283718"/>
            <a:ext cx="7920880" cy="830997"/>
          </a:xfrm>
          <a:prstGeom prst="rect">
            <a:avLst/>
          </a:prstGeom>
          <a:noFill/>
        </p:spPr>
        <p:txBody>
          <a:bodyPr wrap="square" rtlCol="0">
            <a:spAutoFit/>
          </a:bodyPr>
          <a:lstStyle/>
          <a:p>
            <a:r>
              <a:rPr lang="fr-FR" sz="1600" b="1" dirty="0"/>
              <a:t>Université du Québec – Canada</a:t>
            </a:r>
          </a:p>
          <a:p>
            <a:endParaRPr lang="fr-FR" sz="1600" dirty="0"/>
          </a:p>
          <a:p>
            <a:r>
              <a:rPr lang="fr-FR" sz="1600" dirty="0">
                <a:hlinkClick r:id="rId3" action="ppaction://hlinkfile"/>
              </a:rPr>
              <a:t>IGESR\Interventions\GISGUF octobre 2024\Plan_strategique-20-25_uniQuébec.pdf</a:t>
            </a:r>
            <a:endParaRPr lang="fr-FR" sz="1600" dirty="0"/>
          </a:p>
        </p:txBody>
      </p:sp>
      <p:sp>
        <p:nvSpPr>
          <p:cNvPr id="10" name="ZoneTexte 9"/>
          <p:cNvSpPr txBox="1"/>
          <p:nvPr/>
        </p:nvSpPr>
        <p:spPr>
          <a:xfrm>
            <a:off x="251520" y="3795886"/>
            <a:ext cx="7920880" cy="1323439"/>
          </a:xfrm>
          <a:prstGeom prst="rect">
            <a:avLst/>
          </a:prstGeom>
          <a:noFill/>
        </p:spPr>
        <p:txBody>
          <a:bodyPr wrap="square" rtlCol="0">
            <a:spAutoFit/>
          </a:bodyPr>
          <a:lstStyle/>
          <a:p>
            <a:r>
              <a:rPr lang="fr-FR" sz="1600" b="1" dirty="0"/>
              <a:t>Université de Grenoble Alpes – France</a:t>
            </a:r>
          </a:p>
          <a:p>
            <a:endParaRPr lang="fr-FR" sz="1600" b="1" dirty="0"/>
          </a:p>
          <a:p>
            <a:r>
              <a:rPr lang="fr-FR" sz="1600" dirty="0">
                <a:hlinkClick r:id="rId4" action="ppaction://hlinkfile"/>
              </a:rPr>
              <a:t>IGESR\Interventions\GISGUF octobre 2024\plan </a:t>
            </a:r>
            <a:r>
              <a:rPr lang="fr-FR" sz="1600" dirty="0" err="1">
                <a:hlinkClick r:id="rId4" action="ppaction://hlinkfile"/>
              </a:rPr>
              <a:t>strat</a:t>
            </a:r>
            <a:r>
              <a:rPr lang="fr-FR" sz="1600" dirty="0">
                <a:hlinkClick r:id="rId4" action="ppaction://hlinkfile"/>
              </a:rPr>
              <a:t> 2021_FR_COURT-15avril2021.pdf</a:t>
            </a:r>
            <a:endParaRPr lang="fr-FR" sz="1600" dirty="0"/>
          </a:p>
          <a:p>
            <a:endParaRPr lang="fr-FR" sz="1600" dirty="0"/>
          </a:p>
        </p:txBody>
      </p:sp>
    </p:spTree>
    <p:extLst>
      <p:ext uri="{BB962C8B-B14F-4D97-AF65-F5344CB8AC3E}">
        <p14:creationId xmlns:p14="http://schemas.microsoft.com/office/powerpoint/2010/main" val="92085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539552" y="2067694"/>
            <a:ext cx="8424000" cy="1008112"/>
          </a:xfrm>
        </p:spPr>
        <p:txBody>
          <a:bodyPr/>
          <a:lstStyle/>
          <a:p>
            <a:r>
              <a:rPr lang="fr-FR" sz="3200" dirty="0"/>
              <a:t>3- DEFINITION DES ORIENTATIONS ET OBJECTIFS STRATEGIQUES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25</a:t>
            </a:fld>
            <a:endParaRPr lang="fr-FR" dirty="0"/>
          </a:p>
        </p:txBody>
      </p:sp>
    </p:spTree>
    <p:extLst>
      <p:ext uri="{BB962C8B-B14F-4D97-AF65-F5344CB8AC3E}">
        <p14:creationId xmlns:p14="http://schemas.microsoft.com/office/powerpoint/2010/main" val="123348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2EB86-8F51-4447-8C02-B96D877411A4}"/>
              </a:ext>
            </a:extLst>
          </p:cNvPr>
          <p:cNvSpPr>
            <a:spLocks noGrp="1"/>
          </p:cNvSpPr>
          <p:nvPr>
            <p:ph type="title"/>
          </p:nvPr>
        </p:nvSpPr>
        <p:spPr>
          <a:xfrm>
            <a:off x="1835696" y="195486"/>
            <a:ext cx="6624736" cy="360000"/>
          </a:xfrm>
        </p:spPr>
        <p:txBody>
          <a:bodyPr/>
          <a:lstStyle/>
          <a:p>
            <a:r>
              <a:rPr lang="fr-FR" sz="2000" dirty="0"/>
              <a:t>3. Définition des orientations et objectifs stratégiques</a:t>
            </a:r>
          </a:p>
        </p:txBody>
      </p:sp>
      <p:sp>
        <p:nvSpPr>
          <p:cNvPr id="3" name="Espace réservé du numéro de diapositive 2">
            <a:extLst>
              <a:ext uri="{FF2B5EF4-FFF2-40B4-BE49-F238E27FC236}">
                <a16:creationId xmlns:a16="http://schemas.microsoft.com/office/drawing/2014/main" id="{CD03AF4F-5673-41F7-B17E-300BDAA68CA6}"/>
              </a:ext>
            </a:extLst>
          </p:cNvPr>
          <p:cNvSpPr>
            <a:spLocks noGrp="1"/>
          </p:cNvSpPr>
          <p:nvPr>
            <p:ph type="sldNum" sz="quarter" idx="12"/>
          </p:nvPr>
        </p:nvSpPr>
        <p:spPr/>
        <p:txBody>
          <a:bodyPr/>
          <a:lstStyle/>
          <a:p>
            <a:fld id="{733122C9-A0B9-462F-8757-0847AD287B63}" type="slidenum">
              <a:rPr lang="fr-FR" smtClean="0"/>
              <a:pPr/>
              <a:t>26</a:t>
            </a:fld>
            <a:endParaRPr lang="fr-FR" dirty="0"/>
          </a:p>
        </p:txBody>
      </p:sp>
      <p:sp>
        <p:nvSpPr>
          <p:cNvPr id="4" name="Espace réservé du contenu 3">
            <a:extLst>
              <a:ext uri="{FF2B5EF4-FFF2-40B4-BE49-F238E27FC236}">
                <a16:creationId xmlns:a16="http://schemas.microsoft.com/office/drawing/2014/main" id="{5863BC98-0D55-455D-A30C-133D85C7B59E}"/>
              </a:ext>
            </a:extLst>
          </p:cNvPr>
          <p:cNvSpPr>
            <a:spLocks noGrp="1"/>
          </p:cNvSpPr>
          <p:nvPr>
            <p:ph sz="quarter" idx="14"/>
          </p:nvPr>
        </p:nvSpPr>
        <p:spPr>
          <a:xfrm>
            <a:off x="359999" y="915566"/>
            <a:ext cx="8424000" cy="3600400"/>
          </a:xfrm>
        </p:spPr>
        <p:txBody>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fr-FR" sz="1600" dirty="0">
                <a:latin typeface="+mj-lt"/>
              </a:rPr>
              <a:t>Les </a:t>
            </a:r>
            <a:r>
              <a:rPr lang="fr-FR" sz="1600" b="1" dirty="0">
                <a:latin typeface="+mj-lt"/>
              </a:rPr>
              <a:t>orientations stratégiques </a:t>
            </a:r>
            <a:r>
              <a:rPr lang="fr-FR" sz="1600" dirty="0">
                <a:latin typeface="+mj-lt"/>
              </a:rPr>
              <a:t>constituent le cadre au sein duquel s'inscrivent les objectifs et nos actions. Elles permettent de mettre en place les mécanismes concrets pour atteindre les ambitions</a:t>
            </a:r>
          </a:p>
          <a:p>
            <a:pPr marL="342900" lvl="0" indent="-342900" algn="just">
              <a:lnSpc>
                <a:spcPct val="107000"/>
              </a:lnSpc>
              <a:spcAft>
                <a:spcPts val="800"/>
              </a:spcAft>
              <a:buSzPts val="1000"/>
              <a:buFont typeface="Symbol" panose="05050102010706020507" pitchFamily="18" charset="2"/>
              <a:buChar char=""/>
              <a:tabLst>
                <a:tab pos="457200" algn="l"/>
              </a:tabLst>
            </a:pPr>
            <a:endParaRPr lang="fr-FR" sz="1600" dirty="0">
              <a:latin typeface="+mj-lt"/>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600" dirty="0">
                <a:latin typeface="+mj-lt"/>
              </a:rPr>
              <a:t>La phase du choix </a:t>
            </a:r>
            <a:r>
              <a:rPr lang="fr-FR" sz="1600" b="1" dirty="0">
                <a:latin typeface="+mj-lt"/>
              </a:rPr>
              <a:t>des objectifs stratégiques </a:t>
            </a:r>
            <a:r>
              <a:rPr lang="fr-FR" sz="1600" dirty="0">
                <a:latin typeface="+mj-lt"/>
              </a:rPr>
              <a:t>dans une démarche de planification à long terme est très importante. Ce sont eux qui vont relier la réflexion et l'action</a:t>
            </a:r>
          </a:p>
          <a:p>
            <a:pPr marL="342900" lvl="0" indent="-342900" algn="just">
              <a:lnSpc>
                <a:spcPct val="107000"/>
              </a:lnSpc>
              <a:spcAft>
                <a:spcPts val="800"/>
              </a:spcAft>
              <a:buSzPts val="1000"/>
              <a:buFont typeface="Symbol" panose="05050102010706020507" pitchFamily="18" charset="2"/>
              <a:buChar char=""/>
              <a:tabLst>
                <a:tab pos="457200" algn="l"/>
              </a:tabLst>
            </a:pPr>
            <a:endParaRPr lang="fr-FR" sz="1600" dirty="0">
              <a:latin typeface="+mj-lt"/>
            </a:endParaRPr>
          </a:p>
          <a:p>
            <a:pPr marL="342900" indent="-342900" algn="just">
              <a:lnSpc>
                <a:spcPct val="107000"/>
              </a:lnSpc>
              <a:spcAft>
                <a:spcPts val="800"/>
              </a:spcAft>
              <a:buSzPts val="1000"/>
              <a:buFont typeface="Symbol" panose="05050102010706020507" pitchFamily="18" charset="2"/>
              <a:buChar char=""/>
              <a:tabLst>
                <a:tab pos="457200" algn="l"/>
              </a:tabLst>
            </a:pPr>
            <a:r>
              <a:rPr lang="fr-FR" sz="1600" dirty="0"/>
              <a:t>Un objectif stratégique est une cible concrète à atteindre à moyen et à long terme.  Il contribue à matérialiser la réalisation de la finalité stratégique globale</a:t>
            </a:r>
          </a:p>
          <a:p>
            <a:pPr marL="342900" indent="-342900" algn="just">
              <a:lnSpc>
                <a:spcPct val="107000"/>
              </a:lnSpc>
              <a:spcAft>
                <a:spcPts val="800"/>
              </a:spcAft>
              <a:buSzPts val="1000"/>
              <a:buFont typeface="Symbol" panose="05050102010706020507" pitchFamily="18" charset="2"/>
              <a:buChar char=""/>
              <a:tabLst>
                <a:tab pos="457200" algn="l"/>
              </a:tabLst>
            </a:pPr>
            <a:endParaRPr lang="fr-FR" sz="1600" dirty="0"/>
          </a:p>
          <a:p>
            <a:pPr marL="342900" lvl="0" indent="-342900" algn="just">
              <a:lnSpc>
                <a:spcPct val="107000"/>
              </a:lnSpc>
              <a:spcAft>
                <a:spcPts val="800"/>
              </a:spcAft>
              <a:buSzPts val="1000"/>
              <a:buFont typeface="Symbol" panose="05050102010706020507" pitchFamily="18" charset="2"/>
              <a:buChar char=""/>
              <a:tabLst>
                <a:tab pos="457200" algn="l"/>
              </a:tabLst>
            </a:pPr>
            <a:endParaRPr lang="fr-FR" sz="16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7280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2EB86-8F51-4447-8C02-B96D877411A4}"/>
              </a:ext>
            </a:extLst>
          </p:cNvPr>
          <p:cNvSpPr>
            <a:spLocks noGrp="1"/>
          </p:cNvSpPr>
          <p:nvPr>
            <p:ph type="title"/>
          </p:nvPr>
        </p:nvSpPr>
        <p:spPr>
          <a:xfrm>
            <a:off x="1835696" y="195486"/>
            <a:ext cx="6768752" cy="360000"/>
          </a:xfrm>
        </p:spPr>
        <p:txBody>
          <a:bodyPr/>
          <a:lstStyle/>
          <a:p>
            <a:r>
              <a:rPr lang="fr-FR" sz="2000" dirty="0"/>
              <a:t>3. Définition des orientations et objectifs stratégiques</a:t>
            </a:r>
          </a:p>
        </p:txBody>
      </p:sp>
      <p:sp>
        <p:nvSpPr>
          <p:cNvPr id="3" name="Espace réservé du numéro de diapositive 2">
            <a:extLst>
              <a:ext uri="{FF2B5EF4-FFF2-40B4-BE49-F238E27FC236}">
                <a16:creationId xmlns:a16="http://schemas.microsoft.com/office/drawing/2014/main" id="{CD03AF4F-5673-41F7-B17E-300BDAA68CA6}"/>
              </a:ext>
            </a:extLst>
          </p:cNvPr>
          <p:cNvSpPr>
            <a:spLocks noGrp="1"/>
          </p:cNvSpPr>
          <p:nvPr>
            <p:ph type="sldNum" sz="quarter" idx="12"/>
          </p:nvPr>
        </p:nvSpPr>
        <p:spPr/>
        <p:txBody>
          <a:bodyPr/>
          <a:lstStyle/>
          <a:p>
            <a:fld id="{733122C9-A0B9-462F-8757-0847AD287B63}" type="slidenum">
              <a:rPr lang="fr-FR" smtClean="0"/>
              <a:pPr/>
              <a:t>27</a:t>
            </a:fld>
            <a:endParaRPr lang="fr-FR" dirty="0"/>
          </a:p>
        </p:txBody>
      </p:sp>
      <p:sp>
        <p:nvSpPr>
          <p:cNvPr id="4" name="Espace réservé du contenu 3">
            <a:extLst>
              <a:ext uri="{FF2B5EF4-FFF2-40B4-BE49-F238E27FC236}">
                <a16:creationId xmlns:a16="http://schemas.microsoft.com/office/drawing/2014/main" id="{5863BC98-0D55-455D-A30C-133D85C7B59E}"/>
              </a:ext>
            </a:extLst>
          </p:cNvPr>
          <p:cNvSpPr>
            <a:spLocks noGrp="1"/>
          </p:cNvSpPr>
          <p:nvPr>
            <p:ph sz="quarter" idx="14"/>
          </p:nvPr>
        </p:nvSpPr>
        <p:spPr>
          <a:xfrm>
            <a:off x="323527" y="699542"/>
            <a:ext cx="8460471" cy="4083958"/>
          </a:xfrm>
        </p:spPr>
        <p:txBody>
          <a:bodyPr/>
          <a:lstStyle/>
          <a:p>
            <a:pPr marL="285750" indent="-285750" algn="just">
              <a:buFont typeface="Arial" panose="020B0604020202020204" pitchFamily="34" charset="0"/>
              <a:buChar char="•"/>
              <a:defRPr/>
            </a:pPr>
            <a:r>
              <a:rPr lang="fr-FR" sz="1600" dirty="0">
                <a:latin typeface="+mj-lt"/>
              </a:rPr>
              <a:t>La méthode </a:t>
            </a:r>
            <a:r>
              <a:rPr lang="fr-FR" sz="1600" b="1" dirty="0">
                <a:latin typeface="+mj-lt"/>
              </a:rPr>
              <a:t>SMART </a:t>
            </a:r>
            <a:r>
              <a:rPr lang="fr-FR" sz="1600" dirty="0">
                <a:latin typeface="+mj-lt"/>
              </a:rPr>
              <a:t>est souvent </a:t>
            </a:r>
            <a:r>
              <a:rPr lang="fr-FR" sz="1600" dirty="0" smtClean="0">
                <a:latin typeface="+mj-lt"/>
              </a:rPr>
              <a:t>préconisée. Elle consiste à définir des objectifs et indicateurs  :</a:t>
            </a:r>
            <a:endParaRPr lang="fr-FR" sz="1600" dirty="0">
              <a:latin typeface="+mj-lt"/>
            </a:endParaRPr>
          </a:p>
          <a:p>
            <a:pPr lvl="2" algn="just">
              <a:buClr>
                <a:schemeClr val="accent6">
                  <a:lumMod val="50000"/>
                </a:schemeClr>
              </a:buClr>
              <a:defRPr/>
            </a:pPr>
            <a:r>
              <a:rPr lang="fr-FR" sz="1600" b="1" dirty="0">
                <a:latin typeface="+mj-lt"/>
              </a:rPr>
              <a:t> </a:t>
            </a:r>
            <a:r>
              <a:rPr lang="fr-FR" sz="1600" b="1" dirty="0" smtClean="0">
                <a:latin typeface="+mj-lt"/>
              </a:rPr>
              <a:t>Spécifiques</a:t>
            </a:r>
            <a:r>
              <a:rPr lang="fr-FR" sz="1600" b="1" dirty="0">
                <a:latin typeface="+mj-lt"/>
              </a:rPr>
              <a:t> </a:t>
            </a:r>
            <a:r>
              <a:rPr lang="fr-FR" sz="1600" dirty="0" smtClean="0">
                <a:latin typeface="+mj-lt"/>
              </a:rPr>
              <a:t>(</a:t>
            </a:r>
            <a:r>
              <a:rPr lang="fr-FR" sz="1600" dirty="0">
                <a:latin typeface="+mj-lt"/>
              </a:rPr>
              <a:t>clair, compréhensible, sans ambiguïté)</a:t>
            </a:r>
          </a:p>
          <a:p>
            <a:pPr lvl="2" algn="just">
              <a:buClr>
                <a:schemeClr val="accent6">
                  <a:lumMod val="50000"/>
                </a:schemeClr>
              </a:buClr>
              <a:defRPr/>
            </a:pPr>
            <a:r>
              <a:rPr lang="fr-FR" sz="1600" b="1" dirty="0">
                <a:latin typeface="+mj-lt"/>
              </a:rPr>
              <a:t> </a:t>
            </a:r>
            <a:r>
              <a:rPr lang="fr-FR" sz="1600" b="1" dirty="0" smtClean="0">
                <a:latin typeface="+mj-lt"/>
              </a:rPr>
              <a:t>Mesurables</a:t>
            </a:r>
            <a:r>
              <a:rPr lang="fr-FR" sz="1600" dirty="0">
                <a:latin typeface="+mj-lt"/>
              </a:rPr>
              <a:t> (pourra-t-on mesurer facilement si l’objectif est atteint ?)</a:t>
            </a:r>
          </a:p>
          <a:p>
            <a:pPr lvl="2" algn="just">
              <a:buClr>
                <a:schemeClr val="accent6">
                  <a:lumMod val="50000"/>
                </a:schemeClr>
              </a:buClr>
              <a:defRPr/>
            </a:pPr>
            <a:r>
              <a:rPr lang="fr-FR" sz="1600" b="1" dirty="0">
                <a:latin typeface="+mj-lt"/>
              </a:rPr>
              <a:t> </a:t>
            </a:r>
            <a:r>
              <a:rPr lang="fr-FR" sz="1600" b="1" dirty="0" smtClean="0">
                <a:latin typeface="+mj-lt"/>
              </a:rPr>
              <a:t>Accessibles</a:t>
            </a:r>
            <a:r>
              <a:rPr lang="fr-FR" sz="1600" dirty="0">
                <a:latin typeface="+mj-lt"/>
              </a:rPr>
              <a:t> (Vérifier que l’objectif n’est pas trop ambitieux )</a:t>
            </a:r>
          </a:p>
          <a:p>
            <a:pPr lvl="2" algn="just">
              <a:buClr>
                <a:schemeClr val="accent6">
                  <a:lumMod val="50000"/>
                </a:schemeClr>
              </a:buClr>
              <a:defRPr/>
            </a:pPr>
            <a:r>
              <a:rPr lang="fr-FR" sz="1600" b="1" dirty="0">
                <a:latin typeface="+mj-lt"/>
              </a:rPr>
              <a:t> </a:t>
            </a:r>
            <a:r>
              <a:rPr lang="fr-FR" sz="1600" b="1" dirty="0" smtClean="0">
                <a:latin typeface="+mj-lt"/>
              </a:rPr>
              <a:t>Réalistes</a:t>
            </a:r>
            <a:r>
              <a:rPr lang="fr-FR" sz="1600" b="1" dirty="0">
                <a:latin typeface="+mj-lt"/>
              </a:rPr>
              <a:t> </a:t>
            </a:r>
            <a:r>
              <a:rPr lang="fr-FR" sz="1600" dirty="0">
                <a:latin typeface="+mj-lt"/>
              </a:rPr>
              <a:t>(l’université a t-elle les moyens humains et matériels suffisants et/ou les moyens de les acquérir? )</a:t>
            </a:r>
          </a:p>
          <a:p>
            <a:pPr lvl="2" algn="just">
              <a:buClr>
                <a:schemeClr val="accent6">
                  <a:lumMod val="50000"/>
                </a:schemeClr>
              </a:buClr>
              <a:defRPr/>
            </a:pPr>
            <a:r>
              <a:rPr lang="fr-FR" sz="1600" b="1" dirty="0">
                <a:latin typeface="+mj-lt"/>
              </a:rPr>
              <a:t> Temporellement </a:t>
            </a:r>
            <a:r>
              <a:rPr lang="fr-FR" sz="1600" b="1" dirty="0" smtClean="0">
                <a:latin typeface="+mj-lt"/>
              </a:rPr>
              <a:t>définis</a:t>
            </a:r>
            <a:r>
              <a:rPr lang="fr-FR" sz="1600" b="1" dirty="0">
                <a:latin typeface="+mj-lt"/>
              </a:rPr>
              <a:t> </a:t>
            </a:r>
            <a:r>
              <a:rPr lang="fr-FR" sz="1600" dirty="0" smtClean="0">
                <a:latin typeface="+mj-lt"/>
              </a:rPr>
              <a:t>(</a:t>
            </a:r>
            <a:r>
              <a:rPr lang="fr-FR" sz="1600" dirty="0">
                <a:latin typeface="+mj-lt"/>
              </a:rPr>
              <a:t>y </a:t>
            </a:r>
            <a:r>
              <a:rPr lang="fr-FR" sz="1600" dirty="0" err="1">
                <a:latin typeface="+mj-lt"/>
              </a:rPr>
              <a:t>a-t-il</a:t>
            </a:r>
            <a:r>
              <a:rPr lang="fr-FR" sz="1600" dirty="0">
                <a:latin typeface="+mj-lt"/>
              </a:rPr>
              <a:t> une date de début et une date de fin clairement définie ?)</a:t>
            </a:r>
          </a:p>
          <a:p>
            <a:pPr algn="just">
              <a:buClr>
                <a:schemeClr val="accent6">
                  <a:lumMod val="50000"/>
                </a:schemeClr>
              </a:buClr>
              <a:buFont typeface="Wingdings" panose="05000000000000000000" pitchFamily="2" charset="2"/>
              <a:buChar char="§"/>
              <a:defRPr/>
            </a:pPr>
            <a:endParaRPr lang="fr-FR" sz="1600" dirty="0">
              <a:latin typeface="+mj-lt"/>
            </a:endParaRPr>
          </a:p>
          <a:p>
            <a:pPr marL="285750" indent="-285750" algn="just">
              <a:buFont typeface="Arial" panose="020B0604020202020204" pitchFamily="34" charset="0"/>
              <a:buChar char="•"/>
            </a:pPr>
            <a:r>
              <a:rPr lang="fr-FR" sz="1600" dirty="0">
                <a:latin typeface="+mj-lt"/>
              </a:rPr>
              <a:t>La description de l’objectif doit être claire afin que la communauté en comprenne le sens</a:t>
            </a:r>
          </a:p>
          <a:p>
            <a:pPr marL="285750" indent="-285750" algn="just">
              <a:buFont typeface="Arial" panose="020B0604020202020204" pitchFamily="34" charset="0"/>
              <a:buChar char="•"/>
            </a:pPr>
            <a:endParaRPr lang="fr-FR" sz="1600" dirty="0">
              <a:latin typeface="+mj-lt"/>
            </a:endParaRPr>
          </a:p>
          <a:p>
            <a:pPr marL="285750" indent="-285750" algn="just">
              <a:buFont typeface="Arial" panose="020B0604020202020204" pitchFamily="34" charset="0"/>
              <a:buChar char="•"/>
            </a:pPr>
            <a:r>
              <a:rPr lang="fr-FR" sz="1600" dirty="0">
                <a:latin typeface="+mj-lt"/>
              </a:rPr>
              <a:t>Elle est accompagnée d'un ou plusieurs indicateurs de performance pour en mesurer le succès</a:t>
            </a:r>
            <a:endParaRPr lang="fr-FR" sz="1600" dirty="0">
              <a:effectLst/>
              <a:latin typeface="+mj-lt"/>
              <a:ea typeface="Calibri" panose="020F0502020204030204" pitchFamily="34" charset="0"/>
              <a:cs typeface="Times New Roman" panose="02020603050405020304" pitchFamily="18" charset="0"/>
            </a:endParaRPr>
          </a:p>
          <a:p>
            <a:pPr algn="just"/>
            <a:endParaRPr lang="fr-FR" sz="1600" dirty="0">
              <a:latin typeface="+mj-lt"/>
            </a:endParaRPr>
          </a:p>
        </p:txBody>
      </p:sp>
    </p:spTree>
    <p:extLst>
      <p:ext uri="{BB962C8B-B14F-4D97-AF65-F5344CB8AC3E}">
        <p14:creationId xmlns:p14="http://schemas.microsoft.com/office/powerpoint/2010/main" val="1154580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72EB86-8F51-4447-8C02-B96D877411A4}"/>
              </a:ext>
            </a:extLst>
          </p:cNvPr>
          <p:cNvSpPr>
            <a:spLocks noGrp="1"/>
          </p:cNvSpPr>
          <p:nvPr>
            <p:ph type="title"/>
          </p:nvPr>
        </p:nvSpPr>
        <p:spPr>
          <a:xfrm>
            <a:off x="1835696" y="195486"/>
            <a:ext cx="6696744" cy="360000"/>
          </a:xfrm>
        </p:spPr>
        <p:txBody>
          <a:bodyPr/>
          <a:lstStyle/>
          <a:p>
            <a:r>
              <a:rPr lang="fr-FR" sz="2000" dirty="0"/>
              <a:t>3. Définition des orientations et objectifs stratégiques</a:t>
            </a:r>
          </a:p>
        </p:txBody>
      </p:sp>
      <p:sp>
        <p:nvSpPr>
          <p:cNvPr id="3" name="Espace réservé du numéro de diapositive 2">
            <a:extLst>
              <a:ext uri="{FF2B5EF4-FFF2-40B4-BE49-F238E27FC236}">
                <a16:creationId xmlns:a16="http://schemas.microsoft.com/office/drawing/2014/main" id="{CD03AF4F-5673-41F7-B17E-300BDAA68CA6}"/>
              </a:ext>
            </a:extLst>
          </p:cNvPr>
          <p:cNvSpPr>
            <a:spLocks noGrp="1"/>
          </p:cNvSpPr>
          <p:nvPr>
            <p:ph type="sldNum" sz="quarter" idx="12"/>
          </p:nvPr>
        </p:nvSpPr>
        <p:spPr/>
        <p:txBody>
          <a:bodyPr/>
          <a:lstStyle/>
          <a:p>
            <a:fld id="{733122C9-A0B9-462F-8757-0847AD287B63}" type="slidenum">
              <a:rPr lang="fr-FR" smtClean="0"/>
              <a:pPr/>
              <a:t>28</a:t>
            </a:fld>
            <a:endParaRPr lang="fr-FR" dirty="0"/>
          </a:p>
        </p:txBody>
      </p:sp>
      <p:sp>
        <p:nvSpPr>
          <p:cNvPr id="4" name="Espace réservé du contenu 3">
            <a:extLst>
              <a:ext uri="{FF2B5EF4-FFF2-40B4-BE49-F238E27FC236}">
                <a16:creationId xmlns:a16="http://schemas.microsoft.com/office/drawing/2014/main" id="{5863BC98-0D55-455D-A30C-133D85C7B59E}"/>
              </a:ext>
            </a:extLst>
          </p:cNvPr>
          <p:cNvSpPr>
            <a:spLocks noGrp="1"/>
          </p:cNvSpPr>
          <p:nvPr>
            <p:ph sz="quarter" idx="14"/>
          </p:nvPr>
        </p:nvSpPr>
        <p:spPr>
          <a:xfrm>
            <a:off x="359999" y="915566"/>
            <a:ext cx="8424000" cy="3600400"/>
          </a:xfrm>
        </p:spPr>
        <p:txBody>
          <a:bodyPr/>
          <a:lstStyle/>
          <a:p>
            <a:r>
              <a:rPr lang="fr-FR" sz="1600" b="1" dirty="0"/>
              <a:t>Université du Québec – Canada</a:t>
            </a:r>
          </a:p>
          <a:p>
            <a:endParaRPr lang="fr-FR" sz="1600" dirty="0"/>
          </a:p>
          <a:p>
            <a:r>
              <a:rPr lang="fr-FR" sz="1600" dirty="0">
                <a:hlinkClick r:id="rId2" action="ppaction://hlinkfile"/>
              </a:rPr>
              <a:t>IGESR\Interventions\GISGUF octobre 2024\Plan_strategique-20-25_uniQuébec.pdf</a:t>
            </a:r>
            <a:endParaRPr lang="fr-FR" sz="1600" dirty="0"/>
          </a:p>
          <a:p>
            <a:endParaRPr lang="fr-FR" sz="1600" dirty="0">
              <a:latin typeface="+mj-lt"/>
            </a:endParaRPr>
          </a:p>
          <a:p>
            <a:endParaRPr lang="fr-FR" sz="1600" dirty="0">
              <a:latin typeface="+mj-lt"/>
            </a:endParaRPr>
          </a:p>
        </p:txBody>
      </p:sp>
    </p:spTree>
    <p:extLst>
      <p:ext uri="{BB962C8B-B14F-4D97-AF65-F5344CB8AC3E}">
        <p14:creationId xmlns:p14="http://schemas.microsoft.com/office/powerpoint/2010/main" val="1699020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539552" y="2067694"/>
            <a:ext cx="8424000" cy="1008112"/>
          </a:xfrm>
        </p:spPr>
        <p:txBody>
          <a:bodyPr/>
          <a:lstStyle/>
          <a:p>
            <a:r>
              <a:rPr lang="fr-FR" sz="3200" dirty="0"/>
              <a:t>4- RESSOURCES NECESSAIRES ET ALLOCATION</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29</a:t>
            </a:fld>
            <a:endParaRPr lang="fr-FR" dirty="0"/>
          </a:p>
        </p:txBody>
      </p:sp>
    </p:spTree>
    <p:extLst>
      <p:ext uri="{BB962C8B-B14F-4D97-AF65-F5344CB8AC3E}">
        <p14:creationId xmlns:p14="http://schemas.microsoft.com/office/powerpoint/2010/main" val="415306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907704" y="195486"/>
            <a:ext cx="7128792" cy="647992"/>
          </a:xfrm>
        </p:spPr>
        <p:txBody>
          <a:bodyPr/>
          <a:lstStyle/>
          <a:p>
            <a:r>
              <a:rPr lang="fr-FR" dirty="0"/>
              <a:t>Introduction</a:t>
            </a:r>
          </a:p>
        </p:txBody>
      </p:sp>
      <p:sp>
        <p:nvSpPr>
          <p:cNvPr id="12" name="Espace réservé du contenu 11"/>
          <p:cNvSpPr>
            <a:spLocks noGrp="1"/>
          </p:cNvSpPr>
          <p:nvPr>
            <p:ph sz="quarter" idx="14"/>
          </p:nvPr>
        </p:nvSpPr>
        <p:spPr>
          <a:xfrm>
            <a:off x="323528" y="845900"/>
            <a:ext cx="8604489" cy="3937600"/>
          </a:xfrm>
        </p:spPr>
        <p:txBody>
          <a:bodyPr/>
          <a:lstStyle/>
          <a:p>
            <a:pPr algn="just"/>
            <a:r>
              <a:rPr lang="fr-FR" sz="1800" i="1" dirty="0">
                <a:latin typeface="+mj-lt"/>
              </a:rPr>
              <a:t>« Comment peut-on définir la stratégie d’une université ? La stratégie d’une université peut-elle être unique pour l’ensemble de ses activités ou est-elle obligatoirement multiple et spécifique à chacune de ses activités ? »</a:t>
            </a:r>
            <a:r>
              <a:rPr lang="fr-FR" sz="1800" b="1" dirty="0">
                <a:latin typeface="+mj-lt"/>
              </a:rPr>
              <a:t> </a:t>
            </a:r>
          </a:p>
          <a:p>
            <a:pPr algn="just"/>
            <a:r>
              <a:rPr lang="fr-FR" sz="1600" dirty="0">
                <a:latin typeface="+mj-lt"/>
              </a:rPr>
              <a:t>(B. </a:t>
            </a:r>
            <a:r>
              <a:rPr lang="fr-FR" sz="1600" dirty="0" err="1">
                <a:latin typeface="+mj-lt"/>
              </a:rPr>
              <a:t>Dizambourg</a:t>
            </a:r>
            <a:r>
              <a:rPr lang="fr-FR" sz="1600" dirty="0">
                <a:latin typeface="+mj-lt"/>
              </a:rPr>
              <a:t> dans « les spécificités de la stratégie des universités »)</a:t>
            </a:r>
          </a:p>
          <a:p>
            <a:pPr algn="just"/>
            <a:endParaRPr lang="fr-FR" sz="1800" i="1" dirty="0">
              <a:latin typeface="+mj-lt"/>
            </a:endParaRPr>
          </a:p>
          <a:p>
            <a:pPr algn="just"/>
            <a:r>
              <a:rPr lang="fr-FR" sz="1800" b="1" dirty="0">
                <a:latin typeface="+mj-lt"/>
              </a:rPr>
              <a:t>1/ Les universités sont des organisations spécifiques </a:t>
            </a:r>
          </a:p>
          <a:p>
            <a:pPr marL="285750" indent="-285750" algn="just">
              <a:buFont typeface="Arial" panose="020B0604020202020204" pitchFamily="34" charset="0"/>
              <a:buChar char="•"/>
            </a:pPr>
            <a:r>
              <a:rPr lang="fr-FR" sz="1800" dirty="0">
                <a:latin typeface="+mj-lt"/>
              </a:rPr>
              <a:t>L’université relève plus de la catégorie des organisations en réseau que d’une organisation classique, ce qui peut rendre difficile une stratégie dite « unique » à l’échelle d’un établissement</a:t>
            </a:r>
          </a:p>
          <a:p>
            <a:pPr marL="285750" indent="-285750" algn="just">
              <a:buFont typeface="Arial" panose="020B0604020202020204" pitchFamily="34" charset="0"/>
              <a:buChar char="•"/>
            </a:pPr>
            <a:r>
              <a:rPr lang="fr-FR" sz="1800" dirty="0">
                <a:latin typeface="+mj-lt"/>
              </a:rPr>
              <a:t>Les conditions stratégiques de l’activité universitaire sont donc non seulement très variables entre universités mais aussi au sein même de l’université </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2866771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938311-7084-434A-8A56-BB45F866C589}"/>
              </a:ext>
            </a:extLst>
          </p:cNvPr>
          <p:cNvSpPr>
            <a:spLocks noGrp="1"/>
          </p:cNvSpPr>
          <p:nvPr>
            <p:ph type="title"/>
          </p:nvPr>
        </p:nvSpPr>
        <p:spPr>
          <a:xfrm>
            <a:off x="1763688" y="195486"/>
            <a:ext cx="6264696" cy="288032"/>
          </a:xfrm>
        </p:spPr>
        <p:txBody>
          <a:bodyPr/>
          <a:lstStyle/>
          <a:p>
            <a:r>
              <a:rPr lang="fr-FR" sz="2400" dirty="0"/>
              <a:t>4. Ressources nécessaires et allocation</a:t>
            </a:r>
          </a:p>
        </p:txBody>
      </p:sp>
      <p:sp>
        <p:nvSpPr>
          <p:cNvPr id="3" name="Espace réservé du numéro de diapositive 2">
            <a:extLst>
              <a:ext uri="{FF2B5EF4-FFF2-40B4-BE49-F238E27FC236}">
                <a16:creationId xmlns:a16="http://schemas.microsoft.com/office/drawing/2014/main" id="{D689D6D2-F6DE-4B07-85A0-6BB9D2BA5E49}"/>
              </a:ext>
            </a:extLst>
          </p:cNvPr>
          <p:cNvSpPr>
            <a:spLocks noGrp="1"/>
          </p:cNvSpPr>
          <p:nvPr>
            <p:ph type="sldNum" sz="quarter" idx="12"/>
          </p:nvPr>
        </p:nvSpPr>
        <p:spPr/>
        <p:txBody>
          <a:bodyPr/>
          <a:lstStyle/>
          <a:p>
            <a:fld id="{733122C9-A0B9-462F-8757-0847AD287B63}" type="slidenum">
              <a:rPr lang="fr-FR" smtClean="0"/>
              <a:pPr/>
              <a:t>30</a:t>
            </a:fld>
            <a:endParaRPr lang="fr-FR" dirty="0"/>
          </a:p>
        </p:txBody>
      </p:sp>
      <p:sp>
        <p:nvSpPr>
          <p:cNvPr id="4" name="Espace réservé du contenu 3">
            <a:extLst>
              <a:ext uri="{FF2B5EF4-FFF2-40B4-BE49-F238E27FC236}">
                <a16:creationId xmlns:a16="http://schemas.microsoft.com/office/drawing/2014/main" id="{DCE94859-6FF9-445B-B54D-65584791B70A}"/>
              </a:ext>
            </a:extLst>
          </p:cNvPr>
          <p:cNvSpPr>
            <a:spLocks noGrp="1"/>
          </p:cNvSpPr>
          <p:nvPr>
            <p:ph sz="quarter" idx="14"/>
          </p:nvPr>
        </p:nvSpPr>
        <p:spPr>
          <a:xfrm>
            <a:off x="251520" y="627534"/>
            <a:ext cx="8424000" cy="4392488"/>
          </a:xfrm>
        </p:spPr>
        <p:txBody>
          <a:bodyPr/>
          <a:lstStyle/>
          <a:p>
            <a:r>
              <a:rPr lang="fr-FR" sz="1200" dirty="0">
                <a:latin typeface="+mj-lt"/>
              </a:rPr>
              <a:t>Primordial d’évaluer les </a:t>
            </a:r>
            <a:r>
              <a:rPr lang="fr-FR" sz="1200" b="1" dirty="0">
                <a:latin typeface="+mj-lt"/>
              </a:rPr>
              <a:t>ressources clés </a:t>
            </a:r>
            <a:r>
              <a:rPr lang="fr-FR" sz="1200" dirty="0">
                <a:latin typeface="+mj-lt"/>
              </a:rPr>
              <a:t>pour les aligner sur les objectifs stratégiques :</a:t>
            </a:r>
          </a:p>
          <a:p>
            <a:endParaRPr lang="fr-FR" sz="1200" dirty="0">
              <a:latin typeface="+mj-lt"/>
              <a:cs typeface="Times New Roman" panose="02020603050405020304" pitchFamily="18" charset="0"/>
            </a:endParaRPr>
          </a:p>
          <a:p>
            <a:pPr algn="just"/>
            <a:r>
              <a:rPr lang="fr-FR" sz="1200" b="1" dirty="0">
                <a:latin typeface="+mj-lt"/>
                <a:cs typeface="Times New Roman" panose="02020603050405020304" pitchFamily="18" charset="0"/>
              </a:rPr>
              <a:t>Financières : </a:t>
            </a:r>
            <a:r>
              <a:rPr lang="fr-FR" sz="1200" dirty="0">
                <a:latin typeface="+mj-lt"/>
                <a:ea typeface="Times New Roman" panose="02020603050405020304" pitchFamily="18" charset="0"/>
                <a:cs typeface="Times New Roman" panose="02020603050405020304" pitchFamily="18" charset="0"/>
              </a:rPr>
              <a:t>e</a:t>
            </a:r>
            <a:r>
              <a:rPr lang="fr-FR" sz="1200" dirty="0">
                <a:effectLst/>
                <a:latin typeface="+mj-lt"/>
                <a:ea typeface="Times New Roman" panose="02020603050405020304" pitchFamily="18" charset="0"/>
                <a:cs typeface="Times New Roman" panose="02020603050405020304" pitchFamily="18" charset="0"/>
              </a:rPr>
              <a:t>stimer </a:t>
            </a:r>
            <a:r>
              <a:rPr lang="fr-FR" sz="1200" dirty="0">
                <a:latin typeface="+mj-lt"/>
                <a:ea typeface="Times New Roman" panose="02020603050405020304" pitchFamily="18" charset="0"/>
                <a:cs typeface="Times New Roman" panose="02020603050405020304" pitchFamily="18" charset="0"/>
              </a:rPr>
              <a:t>l</a:t>
            </a:r>
            <a:r>
              <a:rPr lang="fr-FR" sz="1200" dirty="0">
                <a:effectLst/>
                <a:latin typeface="+mj-lt"/>
                <a:ea typeface="Times New Roman" panose="02020603050405020304" pitchFamily="18" charset="0"/>
                <a:cs typeface="Times New Roman" panose="02020603050405020304" pitchFamily="18" charset="0"/>
              </a:rPr>
              <a:t>es coûts associés </a:t>
            </a:r>
            <a:r>
              <a:rPr lang="fr-FR" sz="1200" u="sng" dirty="0">
                <a:effectLst/>
                <a:latin typeface="+mj-lt"/>
                <a:ea typeface="Times New Roman" panose="02020603050405020304" pitchFamily="18" charset="0"/>
                <a:cs typeface="Times New Roman" panose="02020603050405020304" pitchFamily="18" charset="0"/>
              </a:rPr>
              <a:t>à chaque axe</a:t>
            </a:r>
            <a:r>
              <a:rPr lang="fr-FR" sz="1200" dirty="0">
                <a:effectLst/>
                <a:latin typeface="+mj-lt"/>
                <a:ea typeface="Times New Roman" panose="02020603050405020304" pitchFamily="18" charset="0"/>
                <a:cs typeface="Times New Roman" panose="02020603050405020304" pitchFamily="18" charset="0"/>
              </a:rPr>
              <a:t> stratégique et les sources de financement possibles.</a:t>
            </a:r>
            <a:endParaRPr lang="fr-FR" sz="1200" dirty="0">
              <a:effectLst/>
              <a:latin typeface="+mj-lt"/>
              <a:ea typeface="Calibri" panose="020F0502020204030204" pitchFamily="34" charset="0"/>
              <a:cs typeface="Times New Roman" panose="02020603050405020304" pitchFamily="18" charset="0"/>
            </a:endParaRPr>
          </a:p>
          <a:p>
            <a:pPr marL="423450" lvl="1" indent="-171450" algn="just">
              <a:buFont typeface="Wingdings" panose="05000000000000000000" pitchFamily="2" charset="2"/>
              <a:buChar char="ü"/>
            </a:pPr>
            <a:r>
              <a:rPr lang="fr-FR" sz="1200" dirty="0">
                <a:latin typeface="+mj-lt"/>
                <a:cs typeface="Times New Roman" panose="02020603050405020304" pitchFamily="18" charset="0"/>
              </a:rPr>
              <a:t>Budget fonctionnement : pour les dépenses courantes (salaires, maintenance des infrastructures, fournitures).</a:t>
            </a:r>
          </a:p>
          <a:p>
            <a:pPr marL="423450" lvl="1" indent="-171450" algn="just">
              <a:buFont typeface="Wingdings" panose="05000000000000000000" pitchFamily="2" charset="2"/>
              <a:buChar char="ü"/>
            </a:pPr>
            <a:r>
              <a:rPr lang="fr-FR" sz="1200" dirty="0">
                <a:latin typeface="+mj-lt"/>
                <a:cs typeface="Times New Roman" panose="02020603050405020304" pitchFamily="18" charset="0"/>
              </a:rPr>
              <a:t>Budget investissement : pour les nouveaux projets (constructions, équipements, nouvelles technologies).</a:t>
            </a:r>
          </a:p>
          <a:p>
            <a:pPr marL="423450" lvl="1" indent="-171450" algn="just">
              <a:buFont typeface="Wingdings" panose="05000000000000000000" pitchFamily="2" charset="2"/>
              <a:buChar char="ü"/>
            </a:pPr>
            <a:r>
              <a:rPr lang="fr-FR" sz="1200" dirty="0">
                <a:latin typeface="+mj-lt"/>
                <a:cs typeface="Times New Roman" panose="02020603050405020304" pitchFamily="18" charset="0"/>
              </a:rPr>
              <a:t>Fonds innovation : pour financer les initiatives stratégiques (projets de recherche, partenariats, innovations pédagogiques).</a:t>
            </a:r>
          </a:p>
          <a:p>
            <a:pPr marL="423450" lvl="1" indent="-171450" algn="just">
              <a:buFont typeface="Wingdings" panose="05000000000000000000" pitchFamily="2" charset="2"/>
              <a:buChar char="ü"/>
            </a:pPr>
            <a:r>
              <a:rPr lang="fr-FR" sz="1200" dirty="0">
                <a:latin typeface="+mj-lt"/>
                <a:cs typeface="Times New Roman" panose="02020603050405020304" pitchFamily="18" charset="0"/>
              </a:rPr>
              <a:t>Subventions et partenariats : recherche de financements externes (gouvernementaux, européens, privés) pour soutenir les grands projets dans la recherche et pédagogie.</a:t>
            </a:r>
          </a:p>
          <a:p>
            <a:pPr marL="423450" lvl="1" indent="-171450" algn="just">
              <a:buFont typeface="Wingdings" panose="05000000000000000000" pitchFamily="2" charset="2"/>
              <a:buChar char="ü"/>
            </a:pPr>
            <a:r>
              <a:rPr lang="fr-FR" sz="1200" dirty="0">
                <a:latin typeface="+mj-lt"/>
                <a:cs typeface="Times New Roman" panose="02020603050405020304" pitchFamily="18" charset="0"/>
              </a:rPr>
              <a:t>Priorisation des investissements : affecter les ressources aux projets ayant un impact direct sur les objectifs du plan (développement de nouvelles formations, création de laboratoires).</a:t>
            </a:r>
          </a:p>
          <a:p>
            <a:pPr marL="423450" lvl="1" indent="-171450" algn="just">
              <a:buFont typeface="Wingdings" panose="05000000000000000000" pitchFamily="2" charset="2"/>
              <a:buChar char="ü"/>
            </a:pPr>
            <a:endParaRPr lang="fr-FR" sz="1200" dirty="0">
              <a:latin typeface="+mj-lt"/>
              <a:cs typeface="Times New Roman" panose="02020603050405020304" pitchFamily="18" charset="0"/>
            </a:endParaRPr>
          </a:p>
          <a:p>
            <a:pPr lvl="1" indent="0" algn="just">
              <a:buNone/>
            </a:pPr>
            <a:r>
              <a:rPr lang="fr-FR" sz="1200" i="1" dirty="0">
                <a:latin typeface="+mj-lt"/>
                <a:cs typeface="Times New Roman" panose="02020603050405020304" pitchFamily="18" charset="0"/>
              </a:rPr>
              <a:t>Budget flexible : prévoir une marge et ajuster les priorités en cours de route.</a:t>
            </a:r>
          </a:p>
          <a:p>
            <a:pPr lvl="1" indent="0" algn="just">
              <a:buNone/>
            </a:pPr>
            <a:r>
              <a:rPr lang="fr-FR" sz="1200" i="1" dirty="0">
                <a:latin typeface="+mj-lt"/>
                <a:cs typeface="Times New Roman" panose="02020603050405020304" pitchFamily="18" charset="0"/>
              </a:rPr>
              <a:t>Suivi budgétaire rigoureux : outils de suivi pour s’assurer de l’efficience des dépenses et de l’atteinte des résultats.</a:t>
            </a:r>
          </a:p>
          <a:p>
            <a:pPr lvl="1" indent="0" algn="just">
              <a:buNone/>
            </a:pPr>
            <a:endParaRPr lang="fr-FR" sz="1500" dirty="0">
              <a:latin typeface="+mj-lt"/>
              <a:cs typeface="Times New Roman" panose="02020603050405020304" pitchFamily="18" charset="0"/>
            </a:endParaRPr>
          </a:p>
        </p:txBody>
      </p:sp>
    </p:spTree>
    <p:extLst>
      <p:ext uri="{BB962C8B-B14F-4D97-AF65-F5344CB8AC3E}">
        <p14:creationId xmlns:p14="http://schemas.microsoft.com/office/powerpoint/2010/main" val="1089952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89542F-6753-4EC9-8781-47C5DE93E790}"/>
              </a:ext>
            </a:extLst>
          </p:cNvPr>
          <p:cNvSpPr>
            <a:spLocks noGrp="1"/>
          </p:cNvSpPr>
          <p:nvPr>
            <p:ph type="title"/>
          </p:nvPr>
        </p:nvSpPr>
        <p:spPr>
          <a:xfrm>
            <a:off x="1835696" y="296768"/>
            <a:ext cx="8424000" cy="288032"/>
          </a:xfrm>
        </p:spPr>
        <p:txBody>
          <a:bodyPr/>
          <a:lstStyle/>
          <a:p>
            <a:r>
              <a:rPr lang="fr-FR" sz="2400" dirty="0"/>
              <a:t>4. Ressources nécessaires et allocation</a:t>
            </a:r>
          </a:p>
        </p:txBody>
      </p:sp>
      <p:sp>
        <p:nvSpPr>
          <p:cNvPr id="3" name="Espace réservé du numéro de diapositive 2">
            <a:extLst>
              <a:ext uri="{FF2B5EF4-FFF2-40B4-BE49-F238E27FC236}">
                <a16:creationId xmlns:a16="http://schemas.microsoft.com/office/drawing/2014/main" id="{0980EC1B-E05D-4AC1-9308-48DED18946BE}"/>
              </a:ext>
            </a:extLst>
          </p:cNvPr>
          <p:cNvSpPr>
            <a:spLocks noGrp="1"/>
          </p:cNvSpPr>
          <p:nvPr>
            <p:ph type="sldNum" sz="quarter" idx="12"/>
          </p:nvPr>
        </p:nvSpPr>
        <p:spPr/>
        <p:txBody>
          <a:bodyPr/>
          <a:lstStyle/>
          <a:p>
            <a:fld id="{733122C9-A0B9-462F-8757-0847AD287B63}" type="slidenum">
              <a:rPr lang="fr-FR" smtClean="0"/>
              <a:pPr/>
              <a:t>31</a:t>
            </a:fld>
            <a:endParaRPr lang="fr-FR" dirty="0"/>
          </a:p>
        </p:txBody>
      </p:sp>
      <p:sp>
        <p:nvSpPr>
          <p:cNvPr id="4" name="Espace réservé du contenu 3">
            <a:extLst>
              <a:ext uri="{FF2B5EF4-FFF2-40B4-BE49-F238E27FC236}">
                <a16:creationId xmlns:a16="http://schemas.microsoft.com/office/drawing/2014/main" id="{9B9EFB15-5604-4E7E-89C6-D4E1DBC7A775}"/>
              </a:ext>
            </a:extLst>
          </p:cNvPr>
          <p:cNvSpPr>
            <a:spLocks noGrp="1"/>
          </p:cNvSpPr>
          <p:nvPr>
            <p:ph sz="quarter" idx="14"/>
          </p:nvPr>
        </p:nvSpPr>
        <p:spPr>
          <a:xfrm>
            <a:off x="359998" y="915566"/>
            <a:ext cx="8424000" cy="3494434"/>
          </a:xfrm>
        </p:spPr>
        <p:txBody>
          <a:bodyPr/>
          <a:lstStyle/>
          <a:p>
            <a:pPr marL="285750" lvl="0" indent="-285750" algn="just">
              <a:lnSpc>
                <a:spcPct val="107000"/>
              </a:lnSpc>
              <a:spcAft>
                <a:spcPts val="800"/>
              </a:spcAft>
              <a:buSzPts val="1000"/>
              <a:buFont typeface="Arial" panose="020B0604020202020204" pitchFamily="34" charset="0"/>
              <a:buChar char="•"/>
              <a:tabLst>
                <a:tab pos="457200" algn="l"/>
              </a:tabLst>
            </a:pPr>
            <a:r>
              <a:rPr lang="fr-FR" sz="1600" b="1" dirty="0">
                <a:effectLst/>
                <a:latin typeface="+mj-lt"/>
                <a:ea typeface="Times New Roman" panose="02020603050405020304" pitchFamily="18" charset="0"/>
                <a:cs typeface="Times New Roman" panose="02020603050405020304" pitchFamily="18" charset="0"/>
              </a:rPr>
              <a:t>R</a:t>
            </a:r>
            <a:r>
              <a:rPr lang="fr-FR" sz="1600" b="1" dirty="0">
                <a:latin typeface="+mj-lt"/>
                <a:ea typeface="Times New Roman" panose="02020603050405020304" pitchFamily="18" charset="0"/>
                <a:cs typeface="Times New Roman" panose="02020603050405020304" pitchFamily="18" charset="0"/>
              </a:rPr>
              <a:t>H</a:t>
            </a:r>
            <a:r>
              <a:rPr lang="fr-FR" sz="1600" b="1" dirty="0">
                <a:effectLst/>
                <a:latin typeface="+mj-lt"/>
                <a:ea typeface="Times New Roman" panose="02020603050405020304" pitchFamily="18" charset="0"/>
                <a:cs typeface="Times New Roman" panose="02020603050405020304" pitchFamily="18" charset="0"/>
              </a:rPr>
              <a:t> :</a:t>
            </a:r>
            <a:r>
              <a:rPr lang="fr-FR" sz="1600" dirty="0">
                <a:effectLst/>
                <a:latin typeface="+mj-lt"/>
                <a:ea typeface="Times New Roman" panose="02020603050405020304" pitchFamily="18" charset="0"/>
                <a:cs typeface="Times New Roman" panose="02020603050405020304" pitchFamily="18" charset="0"/>
              </a:rPr>
              <a:t> identifier les compétences requises et les besoins en recrutement, en formation/développement, redistribution des tâches, encadrement et soutien via mise en place d’une </a:t>
            </a:r>
            <a:r>
              <a:rPr lang="fr-FR" sz="1600" i="1" dirty="0">
                <a:effectLst/>
                <a:latin typeface="+mj-lt"/>
                <a:ea typeface="Times New Roman" panose="02020603050405020304" pitchFamily="18" charset="0"/>
                <a:cs typeface="Times New Roman" panose="02020603050405020304" pitchFamily="18" charset="0"/>
              </a:rPr>
              <a:t>équipe de pilotage = responsables par axe stratégique + consultants/experts externes.</a:t>
            </a:r>
          </a:p>
          <a:p>
            <a:pPr lvl="0" algn="just">
              <a:lnSpc>
                <a:spcPct val="107000"/>
              </a:lnSpc>
              <a:spcAft>
                <a:spcPts val="800"/>
              </a:spcAft>
              <a:buSzPts val="1000"/>
              <a:tabLst>
                <a:tab pos="457200" algn="l"/>
              </a:tabLst>
            </a:pPr>
            <a:endParaRPr lang="fr-FR" sz="1600" i="1" dirty="0">
              <a:effectLst/>
              <a:latin typeface="+mj-lt"/>
              <a:ea typeface="Calibri" panose="020F0502020204030204" pitchFamily="34" charset="0"/>
              <a:cs typeface="Times New Roman" panose="02020603050405020304" pitchFamily="18" charset="0"/>
            </a:endParaRPr>
          </a:p>
          <a:p>
            <a:pPr marL="285750" lvl="0" indent="-285750" algn="just">
              <a:lnSpc>
                <a:spcPct val="107000"/>
              </a:lnSpc>
              <a:spcAft>
                <a:spcPts val="800"/>
              </a:spcAft>
              <a:buSzPts val="1000"/>
              <a:buFont typeface="Arial" panose="020B0604020202020204" pitchFamily="34" charset="0"/>
              <a:buChar char="•"/>
              <a:tabLst>
                <a:tab pos="457200" algn="l"/>
              </a:tabLst>
            </a:pPr>
            <a:r>
              <a:rPr lang="fr-FR" sz="1600" b="1" dirty="0">
                <a:latin typeface="+mj-lt"/>
                <a:cs typeface="Times New Roman" panose="02020603050405020304" pitchFamily="18" charset="0"/>
              </a:rPr>
              <a:t>Matérielles et infrastructurelles : </a:t>
            </a:r>
            <a:r>
              <a:rPr lang="fr-FR" sz="1600" dirty="0">
                <a:latin typeface="+mj-lt"/>
                <a:cs typeface="Times New Roman" panose="02020603050405020304" pitchFamily="18" charset="0"/>
              </a:rPr>
              <a:t>bâtiments, équipement et ressources mat adaptés au besoin (optimisation des espaces, achat/rénovation des équipements, maintenir bâtiment en favorisant les pratiques durables (éco d’énergie, gestion des déchets).</a:t>
            </a:r>
          </a:p>
          <a:p>
            <a:pPr lvl="0" algn="just">
              <a:lnSpc>
                <a:spcPct val="107000"/>
              </a:lnSpc>
              <a:spcAft>
                <a:spcPts val="800"/>
              </a:spcAft>
              <a:buSzPts val="1000"/>
              <a:tabLst>
                <a:tab pos="457200" algn="l"/>
              </a:tabLst>
            </a:pPr>
            <a:endParaRPr lang="fr-FR" sz="1600" dirty="0">
              <a:latin typeface="+mj-lt"/>
              <a:cs typeface="Times New Roman" panose="02020603050405020304" pitchFamily="18" charset="0"/>
            </a:endParaRPr>
          </a:p>
          <a:p>
            <a:pPr marL="285750" lvl="0" indent="-285750" algn="just">
              <a:lnSpc>
                <a:spcPct val="107000"/>
              </a:lnSpc>
              <a:spcAft>
                <a:spcPts val="800"/>
              </a:spcAft>
              <a:buSzPts val="1000"/>
              <a:buFont typeface="Arial" panose="020B0604020202020204" pitchFamily="34" charset="0"/>
              <a:buChar char="•"/>
              <a:tabLst>
                <a:tab pos="457200" algn="l"/>
              </a:tabLst>
            </a:pPr>
            <a:r>
              <a:rPr lang="fr-FR" sz="1600" b="1" dirty="0">
                <a:latin typeface="+mj-lt"/>
                <a:cs typeface="Times New Roman" panose="02020603050405020304" pitchFamily="18" charset="0"/>
              </a:rPr>
              <a:t>Informationnelles et intellectuelles : </a:t>
            </a:r>
            <a:r>
              <a:rPr lang="fr-FR" sz="1600" dirty="0">
                <a:latin typeface="+mj-lt"/>
                <a:cs typeface="Times New Roman" panose="02020603050405020304" pitchFamily="18" charset="0"/>
              </a:rPr>
              <a:t>données et savoir-faire fondamentales dans la prise de décision et l’évaluation.</a:t>
            </a:r>
          </a:p>
        </p:txBody>
      </p:sp>
    </p:spTree>
    <p:extLst>
      <p:ext uri="{BB962C8B-B14F-4D97-AF65-F5344CB8AC3E}">
        <p14:creationId xmlns:p14="http://schemas.microsoft.com/office/powerpoint/2010/main" val="2833905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33BEE-4805-406E-A028-56368043F075}"/>
              </a:ext>
            </a:extLst>
          </p:cNvPr>
          <p:cNvSpPr>
            <a:spLocks noGrp="1"/>
          </p:cNvSpPr>
          <p:nvPr>
            <p:ph type="title"/>
          </p:nvPr>
        </p:nvSpPr>
        <p:spPr>
          <a:xfrm>
            <a:off x="1835696" y="254034"/>
            <a:ext cx="8424000" cy="288032"/>
          </a:xfrm>
        </p:spPr>
        <p:txBody>
          <a:bodyPr/>
          <a:lstStyle/>
          <a:p>
            <a:r>
              <a:rPr lang="fr-FR" sz="2400" dirty="0"/>
              <a:t>4. Ressources nécessaires et allocation</a:t>
            </a:r>
          </a:p>
        </p:txBody>
      </p:sp>
      <p:sp>
        <p:nvSpPr>
          <p:cNvPr id="3" name="Espace réservé du numéro de diapositive 2">
            <a:extLst>
              <a:ext uri="{FF2B5EF4-FFF2-40B4-BE49-F238E27FC236}">
                <a16:creationId xmlns:a16="http://schemas.microsoft.com/office/drawing/2014/main" id="{0A4D548C-D9C9-472C-87EC-B49B8102CD99}"/>
              </a:ext>
            </a:extLst>
          </p:cNvPr>
          <p:cNvSpPr>
            <a:spLocks noGrp="1"/>
          </p:cNvSpPr>
          <p:nvPr>
            <p:ph type="sldNum" sz="quarter" idx="12"/>
          </p:nvPr>
        </p:nvSpPr>
        <p:spPr/>
        <p:txBody>
          <a:bodyPr/>
          <a:lstStyle/>
          <a:p>
            <a:fld id="{733122C9-A0B9-462F-8757-0847AD287B63}" type="slidenum">
              <a:rPr lang="fr-FR" smtClean="0"/>
              <a:pPr/>
              <a:t>32</a:t>
            </a:fld>
            <a:endParaRPr lang="fr-FR" dirty="0"/>
          </a:p>
        </p:txBody>
      </p:sp>
      <p:sp>
        <p:nvSpPr>
          <p:cNvPr id="4" name="Espace réservé du contenu 3">
            <a:extLst>
              <a:ext uri="{FF2B5EF4-FFF2-40B4-BE49-F238E27FC236}">
                <a16:creationId xmlns:a16="http://schemas.microsoft.com/office/drawing/2014/main" id="{A4010D68-C02A-44BE-BA81-E78DF30A90C1}"/>
              </a:ext>
            </a:extLst>
          </p:cNvPr>
          <p:cNvSpPr>
            <a:spLocks noGrp="1"/>
          </p:cNvSpPr>
          <p:nvPr>
            <p:ph sz="quarter" idx="14"/>
          </p:nvPr>
        </p:nvSpPr>
        <p:spPr>
          <a:xfrm>
            <a:off x="359998" y="915566"/>
            <a:ext cx="8424000" cy="3494434"/>
          </a:xfrm>
        </p:spPr>
        <p:txBody>
          <a:bodyPr/>
          <a:lstStyle/>
          <a:p>
            <a:pPr marL="285750" indent="-285750">
              <a:buFont typeface="Arial" panose="020B0604020202020204" pitchFamily="34" charset="0"/>
              <a:buChar char="•"/>
            </a:pPr>
            <a:r>
              <a:rPr lang="fr-FR" sz="1600" b="1" dirty="0">
                <a:latin typeface="+mj-lt"/>
                <a:cs typeface="Times New Roman" panose="02020603050405020304" pitchFamily="18" charset="0"/>
              </a:rPr>
              <a:t>Technologie et infrastructure : essentielles pour soutenir les actions du plan.</a:t>
            </a:r>
          </a:p>
          <a:p>
            <a:pPr marL="285750" indent="-285750">
              <a:buFont typeface="Arial" panose="020B0604020202020204" pitchFamily="34" charset="0"/>
              <a:buChar char="•"/>
            </a:pPr>
            <a:endParaRPr lang="fr-FR" sz="1600" b="1" dirty="0">
              <a:latin typeface="+mj-lt"/>
              <a:cs typeface="Times New Roman" panose="02020603050405020304" pitchFamily="18" charset="0"/>
            </a:endParaRPr>
          </a:p>
          <a:p>
            <a:pPr marL="171450" indent="-171450" algn="just">
              <a:buFont typeface="Wingdings" panose="05000000000000000000" pitchFamily="2" charset="2"/>
              <a:buChar char="ü"/>
            </a:pPr>
            <a:r>
              <a:rPr lang="fr-FR" sz="1600" dirty="0">
                <a:latin typeface="+mj-lt"/>
                <a:cs typeface="Times New Roman" panose="02020603050405020304" pitchFamily="18" charset="0"/>
              </a:rPr>
              <a:t>Infrastructures informatiques : serveurs, systèmes de gestion des données, plateformes d’e-learning.</a:t>
            </a:r>
          </a:p>
          <a:p>
            <a:pPr marL="171450" indent="-171450" algn="just">
              <a:buFont typeface="Wingdings" panose="05000000000000000000" pitchFamily="2" charset="2"/>
              <a:buChar char="ü"/>
            </a:pPr>
            <a:endParaRPr lang="fr-FR" sz="1600" dirty="0">
              <a:latin typeface="+mj-lt"/>
              <a:cs typeface="Times New Roman" panose="02020603050405020304" pitchFamily="18" charset="0"/>
            </a:endParaRPr>
          </a:p>
          <a:p>
            <a:pPr marL="171450" indent="-171450" algn="just">
              <a:buFont typeface="Wingdings" panose="05000000000000000000" pitchFamily="2" charset="2"/>
              <a:buChar char="ü"/>
            </a:pPr>
            <a:r>
              <a:rPr lang="fr-FR" sz="1600" dirty="0">
                <a:latin typeface="+mj-lt"/>
                <a:cs typeface="Times New Roman" panose="02020603050405020304" pitchFamily="18" charset="0"/>
              </a:rPr>
              <a:t>Logiciels spécialisés : outils de gestion universitaire (inscriptions, finances), outils collaboratifs, logiciels d’analyse de données.</a:t>
            </a:r>
          </a:p>
          <a:p>
            <a:pPr marL="171450" indent="-171450" algn="just">
              <a:buFont typeface="Wingdings" panose="05000000000000000000" pitchFamily="2" charset="2"/>
              <a:buChar char="ü"/>
            </a:pPr>
            <a:endParaRPr lang="fr-FR" sz="1600" dirty="0">
              <a:latin typeface="+mj-lt"/>
              <a:cs typeface="Times New Roman" panose="02020603050405020304" pitchFamily="18" charset="0"/>
            </a:endParaRPr>
          </a:p>
          <a:p>
            <a:pPr marL="171450" indent="-171450" algn="just">
              <a:buFont typeface="Wingdings" panose="05000000000000000000" pitchFamily="2" charset="2"/>
              <a:buChar char="ü"/>
            </a:pPr>
            <a:r>
              <a:rPr lang="fr-FR" sz="1600" dirty="0">
                <a:latin typeface="+mj-lt"/>
                <a:cs typeface="Times New Roman" panose="02020603050405020304" pitchFamily="18" charset="0"/>
              </a:rPr>
              <a:t>Outils de communication et collaboration : visioconférences, messageries instantanées, gestion de projets collaboratifs.</a:t>
            </a:r>
          </a:p>
          <a:p>
            <a:pPr algn="just">
              <a:buFont typeface="Arial" panose="020B0604020202020204" pitchFamily="34" charset="0"/>
              <a:buChar char="•"/>
            </a:pPr>
            <a:endParaRPr lang="fr-FR" sz="1600" dirty="0">
              <a:latin typeface="+mj-lt"/>
              <a:cs typeface="Times New Roman" panose="02020603050405020304" pitchFamily="18" charset="0"/>
            </a:endParaRPr>
          </a:p>
        </p:txBody>
      </p:sp>
    </p:spTree>
    <p:extLst>
      <p:ext uri="{BB962C8B-B14F-4D97-AF65-F5344CB8AC3E}">
        <p14:creationId xmlns:p14="http://schemas.microsoft.com/office/powerpoint/2010/main" val="156558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539552" y="2067694"/>
            <a:ext cx="8424000" cy="1008112"/>
          </a:xfrm>
        </p:spPr>
        <p:txBody>
          <a:bodyPr/>
          <a:lstStyle/>
          <a:p>
            <a:r>
              <a:rPr lang="fr-FR" sz="3200" dirty="0"/>
              <a:t>5- GOUVERNANCE ET SUIVI</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33</a:t>
            </a:fld>
            <a:endParaRPr lang="fr-FR" dirty="0"/>
          </a:p>
        </p:txBody>
      </p:sp>
    </p:spTree>
    <p:extLst>
      <p:ext uri="{BB962C8B-B14F-4D97-AF65-F5344CB8AC3E}">
        <p14:creationId xmlns:p14="http://schemas.microsoft.com/office/powerpoint/2010/main" val="2434350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AF6EE9-6ABC-42B1-8CCB-717C291A8612}"/>
              </a:ext>
            </a:extLst>
          </p:cNvPr>
          <p:cNvSpPr>
            <a:spLocks noGrp="1"/>
          </p:cNvSpPr>
          <p:nvPr>
            <p:ph type="title"/>
          </p:nvPr>
        </p:nvSpPr>
        <p:spPr>
          <a:xfrm>
            <a:off x="372688" y="699542"/>
            <a:ext cx="8437325" cy="1080120"/>
          </a:xfrm>
        </p:spPr>
        <p:txBody>
          <a:bodyPr/>
          <a:lstStyle/>
          <a:p>
            <a:r>
              <a:rPr lang="fr-FR" sz="1600" b="0" dirty="0"/>
              <a:t>Le suivi d’un plan stratégique implique une </a:t>
            </a:r>
            <a:r>
              <a:rPr lang="fr-FR" sz="1600" b="0" u="sng" dirty="0"/>
              <a:t>gouvernance dédiée</a:t>
            </a:r>
            <a:r>
              <a:rPr lang="fr-FR" sz="1600" b="0" dirty="0"/>
              <a:t>, claire, organisée, impliquant des niveaux de responsabilité et décisionnels et des </a:t>
            </a:r>
            <a:r>
              <a:rPr lang="fr-FR" sz="1600" b="0" u="sng" dirty="0"/>
              <a:t>instances collégiales </a:t>
            </a:r>
            <a:r>
              <a:rPr lang="fr-FR" sz="1600" b="0" dirty="0"/>
              <a:t>qui assurent le suivi régulier de la stratégie. Les actions concrètes et réalisables du plan d’actions sont affectées à des personnes identifiées avec un </a:t>
            </a:r>
            <a:r>
              <a:rPr lang="fr-FR" sz="1600" b="0" u="sng" dirty="0"/>
              <a:t>échéancier</a:t>
            </a:r>
            <a:r>
              <a:rPr lang="fr-FR" sz="1600" b="0" dirty="0"/>
              <a:t>.</a:t>
            </a:r>
            <a:r>
              <a:rPr lang="fr-FR" sz="1600" dirty="0"/>
              <a:t/>
            </a:r>
            <a:br>
              <a:rPr lang="fr-FR" sz="1600" dirty="0"/>
            </a:br>
            <a:r>
              <a:rPr lang="fr-FR" sz="1600" b="0" dirty="0"/>
              <a:t/>
            </a:r>
            <a:br>
              <a:rPr lang="fr-FR" sz="1600" b="0" dirty="0"/>
            </a:br>
            <a:endParaRPr lang="fr-FR" sz="1600" b="0" dirty="0"/>
          </a:p>
        </p:txBody>
      </p:sp>
      <p:sp>
        <p:nvSpPr>
          <p:cNvPr id="3" name="Espace réservé du numéro de diapositive 2">
            <a:extLst>
              <a:ext uri="{FF2B5EF4-FFF2-40B4-BE49-F238E27FC236}">
                <a16:creationId xmlns:a16="http://schemas.microsoft.com/office/drawing/2014/main" id="{734EDE61-3163-4E76-A8C8-2B914A09E0B0}"/>
              </a:ext>
            </a:extLst>
          </p:cNvPr>
          <p:cNvSpPr>
            <a:spLocks noGrp="1"/>
          </p:cNvSpPr>
          <p:nvPr>
            <p:ph type="sldNum" sz="quarter" idx="12"/>
          </p:nvPr>
        </p:nvSpPr>
        <p:spPr/>
        <p:txBody>
          <a:bodyPr/>
          <a:lstStyle/>
          <a:p>
            <a:fld id="{733122C9-A0B9-462F-8757-0847AD287B63}" type="slidenum">
              <a:rPr lang="fr-FR" smtClean="0"/>
              <a:pPr/>
              <a:t>34</a:t>
            </a:fld>
            <a:endParaRPr lang="fr-FR" dirty="0"/>
          </a:p>
        </p:txBody>
      </p:sp>
      <p:sp>
        <p:nvSpPr>
          <p:cNvPr id="4" name="Espace réservé du contenu 3">
            <a:extLst>
              <a:ext uri="{FF2B5EF4-FFF2-40B4-BE49-F238E27FC236}">
                <a16:creationId xmlns:a16="http://schemas.microsoft.com/office/drawing/2014/main" id="{4D68843E-3AE2-473A-B679-A237CC6DAA1A}"/>
              </a:ext>
            </a:extLst>
          </p:cNvPr>
          <p:cNvSpPr>
            <a:spLocks noGrp="1"/>
          </p:cNvSpPr>
          <p:nvPr>
            <p:ph type="body" sz="quarter" idx="14"/>
          </p:nvPr>
        </p:nvSpPr>
        <p:spPr>
          <a:xfrm>
            <a:off x="359999" y="2049708"/>
            <a:ext cx="2520000" cy="2970314"/>
          </a:xfrm>
          <a:ln>
            <a:solidFill>
              <a:schemeClr val="accent1"/>
            </a:solidFill>
          </a:ln>
        </p:spPr>
        <p:txBody>
          <a:bodyPr/>
          <a:lstStyle/>
          <a:p>
            <a:pPr algn="just">
              <a:lnSpc>
                <a:spcPct val="107000"/>
              </a:lnSpc>
              <a:spcAft>
                <a:spcPts val="800"/>
              </a:spcAft>
            </a:pPr>
            <a:r>
              <a:rPr lang="fr-FR" sz="1400" b="1" dirty="0">
                <a:solidFill>
                  <a:srgbClr val="0070C0"/>
                </a:solidFill>
                <a:latin typeface="+mj-lt"/>
                <a:cs typeface="Times New Roman" panose="02020603050405020304" pitchFamily="18" charset="0"/>
              </a:rPr>
              <a:t>COPIL </a:t>
            </a:r>
          </a:p>
          <a:p>
            <a:pPr algn="just">
              <a:lnSpc>
                <a:spcPct val="107000"/>
              </a:lnSpc>
              <a:spcAft>
                <a:spcPts val="800"/>
              </a:spcAft>
            </a:pPr>
            <a:r>
              <a:rPr lang="fr-FR" sz="1400" dirty="0">
                <a:effectLst/>
                <a:latin typeface="+mj-lt"/>
                <a:ea typeface="Times New Roman" panose="02020603050405020304" pitchFamily="18" charset="0"/>
                <a:cs typeface="Times New Roman" panose="02020603050405020304" pitchFamily="18" charset="0"/>
              </a:rPr>
              <a:t>Direction, responsables clés.</a:t>
            </a:r>
            <a:endParaRPr lang="fr-FR" sz="1400" dirty="0">
              <a:latin typeface="+mj-lt"/>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q"/>
            </a:pPr>
            <a:r>
              <a:rPr lang="fr-FR" sz="1400" dirty="0">
                <a:effectLst/>
                <a:latin typeface="+mj-lt"/>
                <a:ea typeface="Times New Roman" panose="02020603050405020304" pitchFamily="18" charset="0"/>
                <a:cs typeface="Times New Roman" panose="02020603050405020304" pitchFamily="18" charset="0"/>
              </a:rPr>
              <a:t>Valider la stratégie, les priorités et les grandes orientations.</a:t>
            </a:r>
            <a:endParaRPr lang="fr-FR" sz="1400" dirty="0">
              <a:latin typeface="+mj-lt"/>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q"/>
            </a:pPr>
            <a:r>
              <a:rPr lang="fr-FR" sz="1400" dirty="0">
                <a:effectLst/>
                <a:latin typeface="+mj-lt"/>
                <a:ea typeface="Times New Roman" panose="02020603050405020304" pitchFamily="18" charset="0"/>
                <a:cs typeface="Times New Roman" panose="02020603050405020304" pitchFamily="18" charset="0"/>
              </a:rPr>
              <a:t>Superviser l’avancement du plan stratégique.</a:t>
            </a:r>
            <a:endParaRPr lang="fr-FR" sz="1400" dirty="0">
              <a:latin typeface="+mj-lt"/>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q"/>
            </a:pPr>
            <a:r>
              <a:rPr lang="fr-FR" sz="1400" dirty="0">
                <a:effectLst/>
                <a:latin typeface="+mj-lt"/>
                <a:ea typeface="Times New Roman" panose="02020603050405020304" pitchFamily="18" charset="0"/>
                <a:cs typeface="Times New Roman" panose="02020603050405020304" pitchFamily="18" charset="0"/>
              </a:rPr>
              <a:t>Arbitrer les décisions stratégiques majeures et les réallocations de ressources.</a:t>
            </a:r>
            <a:endParaRPr lang="fr-FR" sz="1400" dirty="0">
              <a:effectLst/>
              <a:latin typeface="+mj-lt"/>
              <a:ea typeface="Calibri" panose="020F0502020204030204" pitchFamily="34" charset="0"/>
              <a:cs typeface="Times New Roman" panose="02020603050405020304" pitchFamily="18" charset="0"/>
            </a:endParaRPr>
          </a:p>
          <a:p>
            <a:endParaRPr lang="fr-FR" sz="1400" dirty="0">
              <a:latin typeface="+mj-lt"/>
            </a:endParaRPr>
          </a:p>
        </p:txBody>
      </p:sp>
      <p:sp>
        <p:nvSpPr>
          <p:cNvPr id="5" name="Espace réservé du texte 4">
            <a:extLst>
              <a:ext uri="{FF2B5EF4-FFF2-40B4-BE49-F238E27FC236}">
                <a16:creationId xmlns:a16="http://schemas.microsoft.com/office/drawing/2014/main" id="{B52D337F-A381-4140-8C8C-FD48F2B6605A}"/>
              </a:ext>
            </a:extLst>
          </p:cNvPr>
          <p:cNvSpPr>
            <a:spLocks noGrp="1"/>
          </p:cNvSpPr>
          <p:nvPr>
            <p:ph type="body" sz="quarter" idx="15"/>
          </p:nvPr>
        </p:nvSpPr>
        <p:spPr>
          <a:xfrm>
            <a:off x="3312000" y="2049708"/>
            <a:ext cx="2700160" cy="2970314"/>
          </a:xfrm>
          <a:ln>
            <a:solidFill>
              <a:schemeClr val="accent1"/>
            </a:solidFill>
          </a:ln>
        </p:spPr>
        <p:txBody>
          <a:bodyPr/>
          <a:lstStyle/>
          <a:p>
            <a:pPr algn="just">
              <a:lnSpc>
                <a:spcPct val="107000"/>
              </a:lnSpc>
              <a:spcAft>
                <a:spcPts val="800"/>
              </a:spcAft>
            </a:pPr>
            <a:r>
              <a:rPr lang="fr-FR" sz="1400" b="1" dirty="0">
                <a:solidFill>
                  <a:srgbClr val="0070C0"/>
                </a:solidFill>
                <a:latin typeface="+mj-lt"/>
                <a:cs typeface="Times New Roman" panose="02020603050405020304" pitchFamily="18" charset="0"/>
              </a:rPr>
              <a:t>COTEC</a:t>
            </a:r>
            <a:r>
              <a:rPr lang="fr-FR" sz="1400" b="1" dirty="0">
                <a:solidFill>
                  <a:srgbClr val="0070C0"/>
                </a:solidFill>
                <a:effectLst/>
                <a:latin typeface="+mj-lt"/>
                <a:ea typeface="Times New Roman" panose="02020603050405020304" pitchFamily="18" charset="0"/>
                <a:cs typeface="Times New Roman" panose="02020603050405020304" pitchFamily="18" charset="0"/>
              </a:rPr>
              <a:t> </a:t>
            </a:r>
          </a:p>
          <a:p>
            <a:pPr algn="just">
              <a:lnSpc>
                <a:spcPct val="107000"/>
              </a:lnSpc>
              <a:spcAft>
                <a:spcPts val="800"/>
              </a:spcAft>
            </a:pPr>
            <a:r>
              <a:rPr lang="fr-FR" sz="1400" b="1" dirty="0">
                <a:effectLst/>
                <a:latin typeface="+mj-lt"/>
                <a:ea typeface="Times New Roman" panose="02020603050405020304" pitchFamily="18" charset="0"/>
                <a:cs typeface="Times New Roman" panose="02020603050405020304" pitchFamily="18" charset="0"/>
              </a:rPr>
              <a:t> </a:t>
            </a:r>
            <a:r>
              <a:rPr lang="fr-FR" sz="1400" dirty="0">
                <a:latin typeface="+mj-lt"/>
                <a:ea typeface="Times New Roman" panose="02020603050405020304" pitchFamily="18" charset="0"/>
                <a:cs typeface="Times New Roman" panose="02020603050405020304" pitchFamily="18" charset="0"/>
              </a:rPr>
              <a:t>R</a:t>
            </a:r>
            <a:r>
              <a:rPr lang="fr-FR" sz="1400" dirty="0">
                <a:effectLst/>
                <a:latin typeface="+mj-lt"/>
                <a:ea typeface="Times New Roman" panose="02020603050405020304" pitchFamily="18" charset="0"/>
                <a:cs typeface="Times New Roman" panose="02020603050405020304" pitchFamily="18" charset="0"/>
              </a:rPr>
              <a:t>esponsables, chefs de projets,  coordinateurs.</a:t>
            </a:r>
            <a:endParaRPr lang="fr-FR" sz="1400" dirty="0">
              <a:latin typeface="+mj-lt"/>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q"/>
            </a:pPr>
            <a:r>
              <a:rPr lang="fr-FR" sz="1400" dirty="0">
                <a:latin typeface="+mj-lt"/>
                <a:cs typeface="Times New Roman" panose="02020603050405020304" pitchFamily="18" charset="0"/>
              </a:rPr>
              <a:t>Assurer le suivi des actions stratégiques au niveau opérationnel.</a:t>
            </a:r>
          </a:p>
          <a:p>
            <a:pPr marL="171450" indent="-171450" algn="just">
              <a:lnSpc>
                <a:spcPct val="107000"/>
              </a:lnSpc>
              <a:spcAft>
                <a:spcPts val="800"/>
              </a:spcAft>
              <a:buFont typeface="Wingdings" panose="05000000000000000000" pitchFamily="2" charset="2"/>
              <a:buChar char="q"/>
            </a:pPr>
            <a:r>
              <a:rPr lang="fr-FR" sz="1400" dirty="0">
                <a:latin typeface="+mj-lt"/>
                <a:cs typeface="Times New Roman" panose="02020603050405020304" pitchFamily="18" charset="0"/>
              </a:rPr>
              <a:t>Veiller à la coordination.</a:t>
            </a:r>
          </a:p>
          <a:p>
            <a:pPr marL="171450" indent="-171450" algn="just">
              <a:lnSpc>
                <a:spcPct val="107000"/>
              </a:lnSpc>
              <a:spcAft>
                <a:spcPts val="800"/>
              </a:spcAft>
              <a:buFont typeface="Wingdings" panose="05000000000000000000" pitchFamily="2" charset="2"/>
              <a:buChar char="q"/>
            </a:pPr>
            <a:r>
              <a:rPr lang="fr-FR" sz="1400" dirty="0">
                <a:latin typeface="+mj-lt"/>
                <a:cs typeface="Times New Roman" panose="02020603050405020304" pitchFamily="18" charset="0"/>
              </a:rPr>
              <a:t>Assurer la remontée des informations et proposer des ajustements si des écarts sont constatés.</a:t>
            </a:r>
          </a:p>
        </p:txBody>
      </p:sp>
      <p:sp>
        <p:nvSpPr>
          <p:cNvPr id="6" name="Espace réservé du texte 5">
            <a:extLst>
              <a:ext uri="{FF2B5EF4-FFF2-40B4-BE49-F238E27FC236}">
                <a16:creationId xmlns:a16="http://schemas.microsoft.com/office/drawing/2014/main" id="{570C81A9-CFDF-4B3E-B8ED-51BA0D4079DC}"/>
              </a:ext>
            </a:extLst>
          </p:cNvPr>
          <p:cNvSpPr>
            <a:spLocks noGrp="1"/>
          </p:cNvSpPr>
          <p:nvPr>
            <p:ph type="body" sz="quarter" idx="16"/>
          </p:nvPr>
        </p:nvSpPr>
        <p:spPr>
          <a:xfrm>
            <a:off x="6277324" y="2035404"/>
            <a:ext cx="2520000" cy="2982302"/>
          </a:xfrm>
          <a:ln>
            <a:solidFill>
              <a:schemeClr val="accent1"/>
            </a:solidFill>
          </a:ln>
        </p:spPr>
        <p:txBody>
          <a:bodyPr/>
          <a:lstStyle/>
          <a:p>
            <a:pPr lvl="0" algn="just">
              <a:lnSpc>
                <a:spcPct val="107000"/>
              </a:lnSpc>
              <a:spcAft>
                <a:spcPts val="800"/>
              </a:spcAft>
              <a:buSzPts val="1000"/>
              <a:tabLst>
                <a:tab pos="457200" algn="l"/>
              </a:tabLst>
            </a:pPr>
            <a:r>
              <a:rPr lang="fr-FR" sz="1400" b="1" dirty="0">
                <a:solidFill>
                  <a:srgbClr val="0070C0"/>
                </a:solidFill>
                <a:effectLst/>
                <a:latin typeface="+mj-lt"/>
                <a:ea typeface="Times New Roman" panose="02020603050405020304" pitchFamily="18" charset="0"/>
                <a:cs typeface="Times New Roman" panose="02020603050405020304" pitchFamily="18" charset="0"/>
              </a:rPr>
              <a:t>GT THEMATIQUES</a:t>
            </a:r>
            <a:endParaRPr lang="fr-FR" sz="1400" dirty="0">
              <a:solidFill>
                <a:srgbClr val="0070C0"/>
              </a:solidFill>
              <a:effectLst/>
              <a:latin typeface="+mj-lt"/>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r>
              <a:rPr lang="fr-FR" sz="1400" dirty="0">
                <a:latin typeface="+mj-lt"/>
                <a:ea typeface="Times New Roman" panose="02020603050405020304" pitchFamily="18" charset="0"/>
                <a:cs typeface="Times New Roman" panose="02020603050405020304" pitchFamily="18" charset="0"/>
              </a:rPr>
              <a:t>E</a:t>
            </a:r>
            <a:r>
              <a:rPr lang="fr-FR" sz="1400" dirty="0">
                <a:effectLst/>
                <a:latin typeface="+mj-lt"/>
                <a:ea typeface="Times New Roman" panose="02020603050405020304" pitchFamily="18" charset="0"/>
                <a:cs typeface="Times New Roman" panose="02020603050405020304" pitchFamily="18" charset="0"/>
              </a:rPr>
              <a:t>xperts métiers, collaborateurs, externes.</a:t>
            </a:r>
            <a:endParaRPr lang="fr-FR" sz="1400" dirty="0">
              <a:effectLst/>
              <a:latin typeface="+mj-lt"/>
              <a:ea typeface="Calibri" panose="020F0502020204030204" pitchFamily="34" charset="0"/>
              <a:cs typeface="Times New Roman" panose="02020603050405020304" pitchFamily="18" charset="0"/>
            </a:endParaRPr>
          </a:p>
          <a:p>
            <a:pPr marL="171450" lvl="0" indent="-171450" algn="just">
              <a:lnSpc>
                <a:spcPct val="107000"/>
              </a:lnSpc>
              <a:spcAft>
                <a:spcPts val="800"/>
              </a:spcAft>
              <a:buSzPts val="1000"/>
              <a:buFont typeface="Wingdings" panose="05000000000000000000" pitchFamily="2" charset="2"/>
              <a:buChar char="q"/>
              <a:tabLst>
                <a:tab pos="457200" algn="l"/>
              </a:tabLst>
            </a:pPr>
            <a:r>
              <a:rPr lang="fr-FR" sz="1400" dirty="0">
                <a:latin typeface="+mj-lt"/>
                <a:ea typeface="Times New Roman" panose="02020603050405020304" pitchFamily="18" charset="0"/>
                <a:cs typeface="Times New Roman" panose="02020603050405020304" pitchFamily="18" charset="0"/>
              </a:rPr>
              <a:t>G</a:t>
            </a:r>
            <a:r>
              <a:rPr lang="fr-FR" sz="1400" dirty="0">
                <a:effectLst/>
                <a:latin typeface="+mj-lt"/>
                <a:ea typeface="Times New Roman" panose="02020603050405020304" pitchFamily="18" charset="0"/>
                <a:cs typeface="Times New Roman" panose="02020603050405020304" pitchFamily="18" charset="0"/>
              </a:rPr>
              <a:t>érer des projets spécifiques et transversaux liés à des objectifs stratégiques particuliers.</a:t>
            </a:r>
            <a:endParaRPr lang="fr-FR" sz="1400" dirty="0">
              <a:effectLst/>
              <a:latin typeface="+mj-lt"/>
              <a:ea typeface="Calibri" panose="020F0502020204030204" pitchFamily="34" charset="0"/>
              <a:cs typeface="Times New Roman" panose="02020603050405020304" pitchFamily="18" charset="0"/>
            </a:endParaRPr>
          </a:p>
          <a:p>
            <a:pPr marL="171450" lvl="0" indent="-171450" algn="just">
              <a:lnSpc>
                <a:spcPct val="107000"/>
              </a:lnSpc>
              <a:spcAft>
                <a:spcPts val="800"/>
              </a:spcAft>
              <a:buSzPts val="1000"/>
              <a:buFont typeface="Wingdings" panose="05000000000000000000" pitchFamily="2" charset="2"/>
              <a:buChar char="q"/>
              <a:tabLst>
                <a:tab pos="457200" algn="l"/>
              </a:tabLst>
            </a:pPr>
            <a:r>
              <a:rPr lang="fr-FR" sz="1400" dirty="0">
                <a:latin typeface="+mj-lt"/>
                <a:ea typeface="Times New Roman" panose="02020603050405020304" pitchFamily="18" charset="0"/>
                <a:cs typeface="Times New Roman" panose="02020603050405020304" pitchFamily="18" charset="0"/>
              </a:rPr>
              <a:t>P</a:t>
            </a:r>
            <a:r>
              <a:rPr lang="fr-FR" sz="1400" dirty="0">
                <a:effectLst/>
                <a:latin typeface="+mj-lt"/>
                <a:ea typeface="Times New Roman" panose="02020603050405020304" pitchFamily="18" charset="0"/>
                <a:cs typeface="Times New Roman" panose="02020603050405020304" pitchFamily="18" charset="0"/>
              </a:rPr>
              <a:t>roposer des solutions, mettre en œuvre des actions, faire des retours réguliers aux comités.</a:t>
            </a:r>
            <a:endParaRPr lang="fr-FR" sz="1400" dirty="0">
              <a:effectLst/>
              <a:latin typeface="+mj-lt"/>
              <a:ea typeface="Calibri" panose="020F0502020204030204" pitchFamily="34" charset="0"/>
              <a:cs typeface="Times New Roman" panose="02020603050405020304" pitchFamily="18" charset="0"/>
            </a:endParaRPr>
          </a:p>
          <a:p>
            <a:endParaRPr lang="fr-FR" sz="1400" dirty="0">
              <a:latin typeface="+mj-lt"/>
            </a:endParaRPr>
          </a:p>
        </p:txBody>
      </p:sp>
      <p:sp>
        <p:nvSpPr>
          <p:cNvPr id="7" name="Titre 1">
            <a:extLst>
              <a:ext uri="{FF2B5EF4-FFF2-40B4-BE49-F238E27FC236}">
                <a16:creationId xmlns:a16="http://schemas.microsoft.com/office/drawing/2014/main" id="{2389542F-6753-4EC9-8781-47C5DE93E790}"/>
              </a:ext>
            </a:extLst>
          </p:cNvPr>
          <p:cNvSpPr txBox="1">
            <a:spLocks/>
          </p:cNvSpPr>
          <p:nvPr/>
        </p:nvSpPr>
        <p:spPr bwMode="gray">
          <a:xfrm>
            <a:off x="1907704" y="195486"/>
            <a:ext cx="5040560"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a:t>5. Gouvernance et suivi</a:t>
            </a:r>
          </a:p>
        </p:txBody>
      </p:sp>
    </p:spTree>
    <p:extLst>
      <p:ext uri="{BB962C8B-B14F-4D97-AF65-F5344CB8AC3E}">
        <p14:creationId xmlns:p14="http://schemas.microsoft.com/office/powerpoint/2010/main" val="3248416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813EC-57A1-47BD-B62D-A202E150176D}"/>
              </a:ext>
            </a:extLst>
          </p:cNvPr>
          <p:cNvSpPr>
            <a:spLocks noGrp="1"/>
          </p:cNvSpPr>
          <p:nvPr>
            <p:ph type="title"/>
          </p:nvPr>
        </p:nvSpPr>
        <p:spPr>
          <a:xfrm>
            <a:off x="359998" y="771550"/>
            <a:ext cx="8532481" cy="504056"/>
          </a:xfrm>
        </p:spPr>
        <p:txBody>
          <a:bodyPr/>
          <a:lstStyle/>
          <a:p>
            <a:r>
              <a:rPr lang="fr-FR" sz="1400" dirty="0"/>
              <a:t>Une stratégie de communication</a:t>
            </a:r>
            <a:r>
              <a:rPr lang="fr-FR" sz="1400" b="1" dirty="0">
                <a:solidFill>
                  <a:srgbClr val="0070C0"/>
                </a:solidFill>
              </a:rPr>
              <a:t> </a:t>
            </a:r>
            <a:r>
              <a:rPr lang="fr-FR" sz="1400" b="1" dirty="0"/>
              <a:t>: </a:t>
            </a:r>
            <a:r>
              <a:rPr lang="fr-FR" sz="1400" b="0" dirty="0"/>
              <a:t>la réussite d’un plan stratégique dépend d’une communication </a:t>
            </a:r>
            <a:r>
              <a:rPr lang="fr-FR" sz="1400" b="0" i="1" dirty="0"/>
              <a:t>efficace, claire, proactive, inclusive</a:t>
            </a:r>
          </a:p>
        </p:txBody>
      </p:sp>
      <p:sp>
        <p:nvSpPr>
          <p:cNvPr id="3" name="Espace réservé du numéro de diapositive 2">
            <a:extLst>
              <a:ext uri="{FF2B5EF4-FFF2-40B4-BE49-F238E27FC236}">
                <a16:creationId xmlns:a16="http://schemas.microsoft.com/office/drawing/2014/main" id="{EEDC6FE3-406B-4147-86FF-B50D1D1F2AFB}"/>
              </a:ext>
            </a:extLst>
          </p:cNvPr>
          <p:cNvSpPr>
            <a:spLocks noGrp="1"/>
          </p:cNvSpPr>
          <p:nvPr>
            <p:ph type="sldNum" sz="quarter" idx="12"/>
          </p:nvPr>
        </p:nvSpPr>
        <p:spPr/>
        <p:txBody>
          <a:bodyPr/>
          <a:lstStyle/>
          <a:p>
            <a:fld id="{733122C9-A0B9-462F-8757-0847AD287B63}" type="slidenum">
              <a:rPr lang="fr-FR" smtClean="0"/>
              <a:pPr/>
              <a:t>35</a:t>
            </a:fld>
            <a:endParaRPr lang="fr-FR" dirty="0"/>
          </a:p>
        </p:txBody>
      </p:sp>
      <p:sp>
        <p:nvSpPr>
          <p:cNvPr id="4" name="Espace réservé du contenu 3">
            <a:extLst>
              <a:ext uri="{FF2B5EF4-FFF2-40B4-BE49-F238E27FC236}">
                <a16:creationId xmlns:a16="http://schemas.microsoft.com/office/drawing/2014/main" id="{A8E7A0A2-3499-4644-8DCB-ABCEF4C5763C}"/>
              </a:ext>
            </a:extLst>
          </p:cNvPr>
          <p:cNvSpPr>
            <a:spLocks noGrp="1"/>
          </p:cNvSpPr>
          <p:nvPr>
            <p:ph sz="quarter" idx="14"/>
          </p:nvPr>
        </p:nvSpPr>
        <p:spPr>
          <a:xfrm>
            <a:off x="380828" y="1563638"/>
            <a:ext cx="8424000" cy="3384376"/>
          </a:xfrm>
        </p:spPr>
        <p:txBody>
          <a:bodyPr/>
          <a:lstStyle/>
          <a:p>
            <a:r>
              <a:rPr lang="fr-FR" sz="1400" b="1" dirty="0"/>
              <a:t>1. Objectifs </a:t>
            </a:r>
          </a:p>
          <a:p>
            <a:pPr marL="171450" indent="-171450">
              <a:buFont typeface="Wingdings" panose="05000000000000000000" pitchFamily="2" charset="2"/>
              <a:buChar char="Ø"/>
            </a:pPr>
            <a:r>
              <a:rPr lang="fr-FR" sz="1400" dirty="0"/>
              <a:t>Informer : vision, mission, objectifs, actions.</a:t>
            </a:r>
          </a:p>
          <a:p>
            <a:pPr marL="171450" indent="-171450">
              <a:buFont typeface="Wingdings" panose="05000000000000000000" pitchFamily="2" charset="2"/>
              <a:buChar char="Ø"/>
            </a:pPr>
            <a:r>
              <a:rPr lang="fr-FR" sz="1400" dirty="0"/>
              <a:t>Utiliser les bons canaux, en segmentant correctement les parties prenantes.</a:t>
            </a:r>
          </a:p>
          <a:p>
            <a:pPr marL="171450" indent="-171450">
              <a:buFont typeface="Wingdings" panose="05000000000000000000" pitchFamily="2" charset="2"/>
              <a:buChar char="Ø"/>
            </a:pPr>
            <a:r>
              <a:rPr lang="fr-FR" sz="1400" dirty="0"/>
              <a:t>Mobiliser/fédérer : encourager l'adhésion et l’engagement, sentiment d’appartenance de </a:t>
            </a:r>
            <a:r>
              <a:rPr lang="fr-FR" sz="1400" i="1" dirty="0"/>
              <a:t>tous les acteurs/chaque étape. </a:t>
            </a:r>
          </a:p>
          <a:p>
            <a:pPr marL="171450" indent="-171450">
              <a:buFont typeface="Wingdings" panose="05000000000000000000" pitchFamily="2" charset="2"/>
              <a:buChar char="Ø"/>
            </a:pPr>
            <a:r>
              <a:rPr lang="fr-FR" sz="1400" dirty="0"/>
              <a:t>Suivre, évaluer l’efficacité des actions, ajuster les stratégies/actions : retours d’information réguliers,</a:t>
            </a:r>
          </a:p>
          <a:p>
            <a:pPr marL="171450" indent="-171450">
              <a:buFont typeface="Wingdings" panose="05000000000000000000" pitchFamily="2" charset="2"/>
              <a:buChar char="Ø"/>
            </a:pPr>
            <a:r>
              <a:rPr lang="fr-FR" sz="1400" dirty="0"/>
              <a:t>Maximiser les chances de succès.</a:t>
            </a:r>
          </a:p>
          <a:p>
            <a:pPr>
              <a:buFont typeface="Arial" panose="020B0604020202020204" pitchFamily="34" charset="0"/>
              <a:buChar char="•"/>
            </a:pPr>
            <a:endParaRPr lang="fr-FR" sz="1400" dirty="0"/>
          </a:p>
          <a:p>
            <a:endParaRPr lang="fr-FR" sz="1400" dirty="0"/>
          </a:p>
        </p:txBody>
      </p:sp>
      <p:sp>
        <p:nvSpPr>
          <p:cNvPr id="5" name="Titre 1">
            <a:extLst>
              <a:ext uri="{FF2B5EF4-FFF2-40B4-BE49-F238E27FC236}">
                <a16:creationId xmlns:a16="http://schemas.microsoft.com/office/drawing/2014/main" id="{2389542F-6753-4EC9-8781-47C5DE93E790}"/>
              </a:ext>
            </a:extLst>
          </p:cNvPr>
          <p:cNvSpPr txBox="1">
            <a:spLocks/>
          </p:cNvSpPr>
          <p:nvPr/>
        </p:nvSpPr>
        <p:spPr bwMode="gray">
          <a:xfrm>
            <a:off x="1907704" y="195486"/>
            <a:ext cx="5040560"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a:t>5. Gouvernance et suivi</a:t>
            </a:r>
          </a:p>
        </p:txBody>
      </p:sp>
    </p:spTree>
    <p:extLst>
      <p:ext uri="{BB962C8B-B14F-4D97-AF65-F5344CB8AC3E}">
        <p14:creationId xmlns:p14="http://schemas.microsoft.com/office/powerpoint/2010/main" val="2498626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EDC6FE3-406B-4147-86FF-B50D1D1F2AFB}"/>
              </a:ext>
            </a:extLst>
          </p:cNvPr>
          <p:cNvSpPr>
            <a:spLocks noGrp="1"/>
          </p:cNvSpPr>
          <p:nvPr>
            <p:ph type="sldNum" sz="quarter" idx="12"/>
          </p:nvPr>
        </p:nvSpPr>
        <p:spPr/>
        <p:txBody>
          <a:bodyPr/>
          <a:lstStyle/>
          <a:p>
            <a:fld id="{733122C9-A0B9-462F-8757-0847AD287B63}" type="slidenum">
              <a:rPr lang="fr-FR" smtClean="0"/>
              <a:pPr/>
              <a:t>36</a:t>
            </a:fld>
            <a:endParaRPr lang="fr-FR" dirty="0"/>
          </a:p>
        </p:txBody>
      </p:sp>
      <p:sp>
        <p:nvSpPr>
          <p:cNvPr id="4" name="Espace réservé du contenu 3">
            <a:extLst>
              <a:ext uri="{FF2B5EF4-FFF2-40B4-BE49-F238E27FC236}">
                <a16:creationId xmlns:a16="http://schemas.microsoft.com/office/drawing/2014/main" id="{A8E7A0A2-3499-4644-8DCB-ABCEF4C5763C}"/>
              </a:ext>
            </a:extLst>
          </p:cNvPr>
          <p:cNvSpPr>
            <a:spLocks noGrp="1"/>
          </p:cNvSpPr>
          <p:nvPr>
            <p:ph sz="quarter" idx="14"/>
          </p:nvPr>
        </p:nvSpPr>
        <p:spPr>
          <a:xfrm>
            <a:off x="359999" y="1021133"/>
            <a:ext cx="8424000" cy="3795926"/>
          </a:xfrm>
        </p:spPr>
        <p:txBody>
          <a:bodyPr/>
          <a:lstStyle/>
          <a:p>
            <a:pPr algn="just"/>
            <a:r>
              <a:rPr lang="fr-FR" sz="1600" b="1" dirty="0"/>
              <a:t>2. Analyse des parties prenantes</a:t>
            </a:r>
          </a:p>
          <a:p>
            <a:pPr marL="171450" indent="-171450" algn="just">
              <a:buFont typeface="Wingdings" panose="05000000000000000000" pitchFamily="2" charset="2"/>
              <a:buChar char="Ø"/>
            </a:pPr>
            <a:r>
              <a:rPr lang="fr-FR" sz="1600" dirty="0"/>
              <a:t>Identification des parties prenantes : qui doit être informé ? (dirigeants, employés, syndicats, partenaires, étudiants, média).</a:t>
            </a:r>
          </a:p>
          <a:p>
            <a:pPr marL="171450" indent="-171450" algn="just">
              <a:buFont typeface="Wingdings" panose="05000000000000000000" pitchFamily="2" charset="2"/>
              <a:buChar char="Ø"/>
            </a:pPr>
            <a:r>
              <a:rPr lang="fr-FR" sz="1600" dirty="0"/>
              <a:t>Analyse des besoins/attentes : comprendre les préoccupations, les intérêts et les niveaux de pouvoir/influence de chaque groupe.</a:t>
            </a:r>
          </a:p>
          <a:p>
            <a:pPr algn="just"/>
            <a:endParaRPr lang="fr-FR" sz="1600" b="1" dirty="0"/>
          </a:p>
          <a:p>
            <a:pPr algn="just"/>
            <a:r>
              <a:rPr lang="fr-FR" sz="1600" b="1" dirty="0"/>
              <a:t> 3. Messages </a:t>
            </a:r>
          </a:p>
          <a:p>
            <a:pPr marL="171450" indent="-171450" algn="just">
              <a:buFont typeface="Wingdings" panose="05000000000000000000" pitchFamily="2" charset="2"/>
              <a:buChar char="Ø"/>
            </a:pPr>
            <a:r>
              <a:rPr lang="fr-FR" sz="1600" dirty="0"/>
              <a:t>Diffusion efficace des messages clés.</a:t>
            </a:r>
          </a:p>
          <a:p>
            <a:pPr marL="171450" indent="-171450" algn="just">
              <a:buFont typeface="Wingdings" panose="05000000000000000000" pitchFamily="2" charset="2"/>
              <a:buChar char="Ø"/>
            </a:pPr>
            <a:r>
              <a:rPr lang="fr-FR" sz="1600" dirty="0"/>
              <a:t>Clarifier la vision et mission de l'organisation.</a:t>
            </a:r>
          </a:p>
          <a:p>
            <a:pPr marL="171450" indent="-171450" algn="just">
              <a:buFont typeface="Wingdings" panose="05000000000000000000" pitchFamily="2" charset="2"/>
              <a:buChar char="Ø"/>
            </a:pPr>
            <a:r>
              <a:rPr lang="fr-FR" sz="1600" dirty="0"/>
              <a:t>Expliquer les objectifs à atteindre et pourquoi ils sont essentiels.</a:t>
            </a:r>
          </a:p>
          <a:p>
            <a:pPr marL="171450" indent="-171450" algn="just">
              <a:buFont typeface="Wingdings" panose="05000000000000000000" pitchFamily="2" charset="2"/>
              <a:buChar char="Ø"/>
            </a:pPr>
            <a:r>
              <a:rPr lang="fr-FR" sz="1600" dirty="0"/>
              <a:t>Bénéfices pour les parties prenantes.</a:t>
            </a:r>
          </a:p>
          <a:p>
            <a:pPr marL="171450" indent="-171450" algn="just">
              <a:buFont typeface="Wingdings" panose="05000000000000000000" pitchFamily="2" charset="2"/>
              <a:buChar char="Ø"/>
            </a:pPr>
            <a:r>
              <a:rPr lang="fr-FR" sz="1600" dirty="0"/>
              <a:t>Encourager la participation active des parties prenantes dans le processus (ateliers de travail, groupe de discussion, feedback).</a:t>
            </a:r>
          </a:p>
          <a:p>
            <a:endParaRPr lang="fr-FR" sz="1600" dirty="0"/>
          </a:p>
        </p:txBody>
      </p:sp>
      <p:sp>
        <p:nvSpPr>
          <p:cNvPr id="5" name="Titre 1">
            <a:extLst>
              <a:ext uri="{FF2B5EF4-FFF2-40B4-BE49-F238E27FC236}">
                <a16:creationId xmlns:a16="http://schemas.microsoft.com/office/drawing/2014/main" id="{2389542F-6753-4EC9-8781-47C5DE93E790}"/>
              </a:ext>
            </a:extLst>
          </p:cNvPr>
          <p:cNvSpPr txBox="1">
            <a:spLocks/>
          </p:cNvSpPr>
          <p:nvPr/>
        </p:nvSpPr>
        <p:spPr bwMode="gray">
          <a:xfrm>
            <a:off x="1907704" y="195486"/>
            <a:ext cx="5040560"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a:t>5. Gouvernance et suivi</a:t>
            </a:r>
          </a:p>
        </p:txBody>
      </p:sp>
    </p:spTree>
    <p:extLst>
      <p:ext uri="{BB962C8B-B14F-4D97-AF65-F5344CB8AC3E}">
        <p14:creationId xmlns:p14="http://schemas.microsoft.com/office/powerpoint/2010/main" val="3471394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4D6B8C-1EE3-4546-A724-CF33CF404619}"/>
              </a:ext>
            </a:extLst>
          </p:cNvPr>
          <p:cNvSpPr>
            <a:spLocks noGrp="1"/>
          </p:cNvSpPr>
          <p:nvPr>
            <p:ph type="title"/>
          </p:nvPr>
        </p:nvSpPr>
        <p:spPr>
          <a:xfrm>
            <a:off x="374699" y="664492"/>
            <a:ext cx="8424000" cy="179066"/>
          </a:xfrm>
        </p:spPr>
        <p:txBody>
          <a:bodyPr/>
          <a:lstStyle/>
          <a:p>
            <a:r>
              <a:rPr lang="fr-FR" sz="1600" b="0" i="1" dirty="0"/>
              <a:t>Canaux de communication</a:t>
            </a:r>
          </a:p>
        </p:txBody>
      </p:sp>
      <p:sp>
        <p:nvSpPr>
          <p:cNvPr id="3" name="Espace réservé du numéro de diapositive 2">
            <a:extLst>
              <a:ext uri="{FF2B5EF4-FFF2-40B4-BE49-F238E27FC236}">
                <a16:creationId xmlns:a16="http://schemas.microsoft.com/office/drawing/2014/main" id="{93AEC978-312E-474B-BF45-221145CCD6F9}"/>
              </a:ext>
            </a:extLst>
          </p:cNvPr>
          <p:cNvSpPr>
            <a:spLocks noGrp="1"/>
          </p:cNvSpPr>
          <p:nvPr>
            <p:ph type="sldNum" sz="quarter" idx="12"/>
          </p:nvPr>
        </p:nvSpPr>
        <p:spPr/>
        <p:txBody>
          <a:bodyPr/>
          <a:lstStyle/>
          <a:p>
            <a:fld id="{733122C9-A0B9-462F-8757-0847AD287B63}" type="slidenum">
              <a:rPr lang="fr-FR" smtClean="0"/>
              <a:pPr/>
              <a:t>37</a:t>
            </a:fld>
            <a:endParaRPr lang="fr-FR" dirty="0"/>
          </a:p>
        </p:txBody>
      </p:sp>
      <p:sp>
        <p:nvSpPr>
          <p:cNvPr id="4" name="Espace réservé du contenu 3">
            <a:extLst>
              <a:ext uri="{FF2B5EF4-FFF2-40B4-BE49-F238E27FC236}">
                <a16:creationId xmlns:a16="http://schemas.microsoft.com/office/drawing/2014/main" id="{DD41BF42-CCD7-415D-9472-F848C867F984}"/>
              </a:ext>
            </a:extLst>
          </p:cNvPr>
          <p:cNvSpPr>
            <a:spLocks noGrp="1"/>
          </p:cNvSpPr>
          <p:nvPr>
            <p:ph sz="quarter" idx="14"/>
          </p:nvPr>
        </p:nvSpPr>
        <p:spPr>
          <a:xfrm>
            <a:off x="374699" y="1024492"/>
            <a:ext cx="8424000" cy="4067538"/>
          </a:xfrm>
        </p:spPr>
        <p:txBody>
          <a:bodyPr/>
          <a:lstStyle/>
          <a:p>
            <a:pPr algn="just"/>
            <a:r>
              <a:rPr lang="fr-FR" sz="1400" dirty="0">
                <a:effectLst>
                  <a:outerShdw blurRad="38100" dist="38100" dir="2700000" algn="tl">
                    <a:srgbClr val="000000">
                      <a:alpha val="43137"/>
                    </a:srgbClr>
                  </a:outerShdw>
                </a:effectLst>
              </a:rPr>
              <a:t>Interne</a:t>
            </a:r>
            <a:r>
              <a:rPr lang="fr-FR" sz="1400" b="1" dirty="0">
                <a:solidFill>
                  <a:srgbClr val="0070C0"/>
                </a:solidFill>
                <a:effectLst>
                  <a:outerShdw blurRad="38100" dist="38100" dir="2700000" algn="tl">
                    <a:srgbClr val="000000">
                      <a:alpha val="43137"/>
                    </a:srgbClr>
                  </a:outerShdw>
                </a:effectLst>
              </a:rPr>
              <a:t> </a:t>
            </a:r>
            <a:endParaRPr lang="fr-FR" sz="1400" dirty="0">
              <a:solidFill>
                <a:srgbClr val="0070C0"/>
              </a:solidFill>
              <a:effectLst>
                <a:outerShdw blurRad="38100" dist="38100" dir="2700000" algn="tl">
                  <a:srgbClr val="000000">
                    <a:alpha val="43137"/>
                  </a:srgbClr>
                </a:outerShdw>
              </a:effectLst>
            </a:endParaRPr>
          </a:p>
          <a:p>
            <a:pPr marL="742950" lvl="1" indent="-285750" algn="just">
              <a:buFont typeface="Arial" panose="020B0604020202020204" pitchFamily="34" charset="0"/>
              <a:buChar char="•"/>
            </a:pPr>
            <a:r>
              <a:rPr lang="fr-FR" sz="1400" b="1" dirty="0"/>
              <a:t>Réunions de présentation :</a:t>
            </a:r>
            <a:r>
              <a:rPr lang="fr-FR" sz="1400" dirty="0"/>
              <a:t> sessions d'info/événements pour équipes/leaders.</a:t>
            </a:r>
          </a:p>
          <a:p>
            <a:pPr marL="742950" lvl="1" indent="-285750" algn="just">
              <a:buFont typeface="Arial" panose="020B0604020202020204" pitchFamily="34" charset="0"/>
              <a:buChar char="•"/>
            </a:pPr>
            <a:r>
              <a:rPr lang="fr-FR" sz="1400" b="1" dirty="0"/>
              <a:t>Newsletters et emails :</a:t>
            </a:r>
            <a:r>
              <a:rPr lang="fr-FR" sz="1400" dirty="0"/>
              <a:t> régulières avec MAJ sur l’avancement du plan.</a:t>
            </a:r>
          </a:p>
          <a:p>
            <a:pPr marL="742950" lvl="1" indent="-285750" algn="just">
              <a:buFont typeface="Arial" panose="020B0604020202020204" pitchFamily="34" charset="0"/>
              <a:buChar char="•"/>
            </a:pPr>
            <a:r>
              <a:rPr lang="fr-FR" sz="1400" b="1" dirty="0"/>
              <a:t>Intranet/plateformes collaboratives :</a:t>
            </a:r>
            <a:r>
              <a:rPr lang="fr-FR" sz="1400" dirty="0"/>
              <a:t> diffusion des documents stratégiques, partage des retours d’info et des succès.</a:t>
            </a:r>
          </a:p>
          <a:p>
            <a:pPr marL="742950" lvl="1" indent="-285750" algn="just">
              <a:buFont typeface="Arial" panose="020B0604020202020204" pitchFamily="34" charset="0"/>
              <a:buChar char="•"/>
            </a:pPr>
            <a:r>
              <a:rPr lang="fr-FR" sz="1400" b="1" dirty="0"/>
              <a:t>Webinaires et ateliers :</a:t>
            </a:r>
            <a:r>
              <a:rPr lang="fr-FR" sz="1400" dirty="0"/>
              <a:t> espaces de dialogue et de clarification.</a:t>
            </a:r>
          </a:p>
          <a:p>
            <a:pPr algn="just"/>
            <a:r>
              <a:rPr lang="fr-FR" sz="1400" dirty="0">
                <a:effectLst>
                  <a:outerShdw blurRad="38100" dist="38100" dir="2700000" algn="tl">
                    <a:srgbClr val="000000">
                      <a:alpha val="43137"/>
                    </a:srgbClr>
                  </a:outerShdw>
                </a:effectLst>
              </a:rPr>
              <a:t>Externe</a:t>
            </a:r>
          </a:p>
          <a:p>
            <a:pPr marL="742950" lvl="1" indent="-285750" algn="just">
              <a:buFont typeface="Arial" panose="020B0604020202020204" pitchFamily="34" charset="0"/>
              <a:buChar char="•"/>
            </a:pPr>
            <a:r>
              <a:rPr lang="fr-FR" sz="1400" b="1" dirty="0"/>
              <a:t>Communiqués de presse/réseaux sociaux/site web :</a:t>
            </a:r>
            <a:r>
              <a:rPr lang="fr-FR" sz="1400" dirty="0"/>
              <a:t> couverture médiatique </a:t>
            </a:r>
            <a:r>
              <a:rPr lang="fr-FR" sz="1400" dirty="0">
                <a:ln w="0"/>
                <a:solidFill>
                  <a:schemeClr val="accent1"/>
                </a:solidFill>
                <a:effectLst>
                  <a:outerShdw blurRad="38100" dist="25400" dir="5400000" algn="ctr" rotWithShape="0">
                    <a:srgbClr val="6E747A">
                      <a:alpha val="43000"/>
                    </a:srgbClr>
                  </a:outerShdw>
                </a:effectLst>
              </a:rPr>
              <a:t>positive</a:t>
            </a:r>
            <a:r>
              <a:rPr lang="fr-FR" sz="1400" dirty="0"/>
              <a:t>.</a:t>
            </a:r>
          </a:p>
          <a:p>
            <a:pPr marL="742950" lvl="1" indent="-285750" algn="just">
              <a:buFont typeface="Arial" panose="020B0604020202020204" pitchFamily="34" charset="0"/>
              <a:buChar char="•"/>
            </a:pPr>
            <a:r>
              <a:rPr lang="fr-FR" sz="1400" b="1" dirty="0"/>
              <a:t>Partenaires socio-éco.</a:t>
            </a:r>
          </a:p>
          <a:p>
            <a:pPr marL="742950" lvl="1" indent="-285750" algn="just">
              <a:buFont typeface="Arial" panose="020B0604020202020204" pitchFamily="34" charset="0"/>
              <a:buChar char="•"/>
            </a:pPr>
            <a:r>
              <a:rPr lang="fr-FR" sz="1400" b="1" dirty="0"/>
              <a:t>Manifestation de lancement </a:t>
            </a:r>
            <a:r>
              <a:rPr lang="fr-FR" sz="1400" dirty="0"/>
              <a:t>pour assurer grande visibilité.</a:t>
            </a:r>
          </a:p>
          <a:p>
            <a:pPr marL="637200" lvl="2" indent="0" algn="just">
              <a:buNone/>
            </a:pPr>
            <a:endParaRPr lang="fr-FR" sz="1600" dirty="0">
              <a:effectLst>
                <a:outerShdw blurRad="38100" dist="38100" dir="2700000" algn="tl">
                  <a:srgbClr val="000000">
                    <a:alpha val="43137"/>
                  </a:srgbClr>
                </a:outerShdw>
              </a:effectLst>
            </a:endParaRPr>
          </a:p>
          <a:p>
            <a:pPr marL="637200" lvl="2" indent="0" algn="just">
              <a:buNone/>
            </a:pPr>
            <a:r>
              <a:rPr lang="fr-FR" sz="1200" dirty="0">
                <a:effectLst>
                  <a:outerShdw blurRad="38100" dist="38100" dir="2700000" algn="tl">
                    <a:srgbClr val="000000">
                      <a:alpha val="43137"/>
                    </a:srgbClr>
                  </a:outerShdw>
                </a:effectLst>
              </a:rPr>
              <a:t>Communiquer </a:t>
            </a:r>
            <a:r>
              <a:rPr lang="fr-FR" sz="1200">
                <a:effectLst>
                  <a:outerShdw blurRad="38100" dist="38100" dir="2700000" algn="tl">
                    <a:srgbClr val="000000">
                      <a:alpha val="43137"/>
                    </a:srgbClr>
                  </a:outerShdw>
                </a:effectLst>
              </a:rPr>
              <a:t>= renforcer </a:t>
            </a:r>
            <a:r>
              <a:rPr lang="fr-FR" sz="1200" dirty="0">
                <a:effectLst>
                  <a:outerShdw blurRad="38100" dist="38100" dir="2700000" algn="tl">
                    <a:srgbClr val="000000">
                      <a:alpha val="43137"/>
                    </a:srgbClr>
                  </a:outerShdw>
                </a:effectLst>
              </a:rPr>
              <a:t>la motivation des personnes impliquées, la confiance des partenaires et susciter l’adhésion des parties prenantes.</a:t>
            </a:r>
            <a:r>
              <a:rPr lang="fr-FR" sz="1600" b="1" dirty="0"/>
              <a:t>				</a:t>
            </a:r>
            <a:endParaRPr lang="fr-FR" sz="1600" b="1" dirty="0">
              <a:solidFill>
                <a:srgbClr val="0070C0"/>
              </a:solidFill>
            </a:endParaRPr>
          </a:p>
          <a:p>
            <a:pPr marL="637200" lvl="2" indent="0" algn="just">
              <a:buNone/>
            </a:pPr>
            <a:endParaRPr lang="fr-FR" sz="1600" dirty="0"/>
          </a:p>
        </p:txBody>
      </p:sp>
      <p:sp>
        <p:nvSpPr>
          <p:cNvPr id="6" name="Titre 1">
            <a:extLst>
              <a:ext uri="{FF2B5EF4-FFF2-40B4-BE49-F238E27FC236}">
                <a16:creationId xmlns:a16="http://schemas.microsoft.com/office/drawing/2014/main" id="{2389542F-6753-4EC9-8781-47C5DE93E790}"/>
              </a:ext>
            </a:extLst>
          </p:cNvPr>
          <p:cNvSpPr txBox="1">
            <a:spLocks/>
          </p:cNvSpPr>
          <p:nvPr/>
        </p:nvSpPr>
        <p:spPr bwMode="gray">
          <a:xfrm>
            <a:off x="1907704" y="195486"/>
            <a:ext cx="5040560"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a:t>5. Gouvernance et suivi</a:t>
            </a:r>
          </a:p>
        </p:txBody>
      </p:sp>
    </p:spTree>
    <p:extLst>
      <p:ext uri="{BB962C8B-B14F-4D97-AF65-F5344CB8AC3E}">
        <p14:creationId xmlns:p14="http://schemas.microsoft.com/office/powerpoint/2010/main" val="35155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DFB923-1DD3-404F-A02F-53C2118CD590}"/>
              </a:ext>
            </a:extLst>
          </p:cNvPr>
          <p:cNvSpPr>
            <a:spLocks noGrp="1"/>
          </p:cNvSpPr>
          <p:nvPr>
            <p:ph type="title"/>
          </p:nvPr>
        </p:nvSpPr>
        <p:spPr>
          <a:xfrm>
            <a:off x="359998" y="699542"/>
            <a:ext cx="8424000" cy="216024"/>
          </a:xfrm>
        </p:spPr>
        <p:txBody>
          <a:bodyPr/>
          <a:lstStyle/>
          <a:p>
            <a:r>
              <a:rPr lang="fr-FR" sz="1600" dirty="0"/>
              <a:t>Une stratégie de communication </a:t>
            </a:r>
          </a:p>
        </p:txBody>
      </p:sp>
      <p:sp>
        <p:nvSpPr>
          <p:cNvPr id="3" name="Espace réservé du numéro de diapositive 2">
            <a:extLst>
              <a:ext uri="{FF2B5EF4-FFF2-40B4-BE49-F238E27FC236}">
                <a16:creationId xmlns:a16="http://schemas.microsoft.com/office/drawing/2014/main" id="{27EB4950-ACA6-42AA-B123-5FD75AC8A2AD}"/>
              </a:ext>
            </a:extLst>
          </p:cNvPr>
          <p:cNvSpPr>
            <a:spLocks noGrp="1"/>
          </p:cNvSpPr>
          <p:nvPr>
            <p:ph type="sldNum" sz="quarter" idx="12"/>
          </p:nvPr>
        </p:nvSpPr>
        <p:spPr/>
        <p:txBody>
          <a:bodyPr/>
          <a:lstStyle/>
          <a:p>
            <a:fld id="{733122C9-A0B9-462F-8757-0847AD287B63}" type="slidenum">
              <a:rPr lang="fr-FR" smtClean="0"/>
              <a:pPr/>
              <a:t>38</a:t>
            </a:fld>
            <a:endParaRPr lang="fr-FR" dirty="0"/>
          </a:p>
        </p:txBody>
      </p:sp>
      <p:sp>
        <p:nvSpPr>
          <p:cNvPr id="4" name="Espace réservé du contenu 3">
            <a:extLst>
              <a:ext uri="{FF2B5EF4-FFF2-40B4-BE49-F238E27FC236}">
                <a16:creationId xmlns:a16="http://schemas.microsoft.com/office/drawing/2014/main" id="{59296A24-93AD-4BE2-A957-38ABF88BBACC}"/>
              </a:ext>
            </a:extLst>
          </p:cNvPr>
          <p:cNvSpPr>
            <a:spLocks noGrp="1"/>
          </p:cNvSpPr>
          <p:nvPr>
            <p:ph sz="quarter" idx="14"/>
          </p:nvPr>
        </p:nvSpPr>
        <p:spPr>
          <a:xfrm>
            <a:off x="359998" y="1131590"/>
            <a:ext cx="8424000" cy="3651910"/>
          </a:xfrm>
        </p:spPr>
        <p:txBody>
          <a:bodyPr/>
          <a:lstStyle/>
          <a:p>
            <a:pPr algn="just"/>
            <a:r>
              <a:rPr lang="fr-FR" sz="1600" b="1" dirty="0"/>
              <a:t>Plan d’actions </a:t>
            </a:r>
          </a:p>
          <a:p>
            <a:pPr marL="171450" indent="-171450" algn="just">
              <a:buFont typeface="Wingdings" panose="05000000000000000000" pitchFamily="2" charset="2"/>
              <a:buChar char="Ø"/>
            </a:pPr>
            <a:r>
              <a:rPr lang="fr-FR" sz="1600" dirty="0"/>
              <a:t>Calendrier : moments clés (lancement du plan, étapes majeures, revue annuelle).</a:t>
            </a:r>
          </a:p>
          <a:p>
            <a:pPr marL="171450" indent="-171450" algn="just">
              <a:buFont typeface="Wingdings" panose="05000000000000000000" pitchFamily="2" charset="2"/>
              <a:buChar char="Ø"/>
            </a:pPr>
            <a:r>
              <a:rPr lang="fr-FR" sz="1600" dirty="0"/>
              <a:t>Responsabilités : définir les rôles/responsabilités pour chaque canal et action de communication (qui fait quoi).</a:t>
            </a:r>
          </a:p>
          <a:p>
            <a:pPr marL="171450" indent="-171450" algn="just">
              <a:buFont typeface="Wingdings" panose="05000000000000000000" pitchFamily="2" charset="2"/>
              <a:buChar char="Ø"/>
            </a:pPr>
            <a:r>
              <a:rPr lang="fr-FR" sz="1600" dirty="0"/>
              <a:t>Fréquence : maintenir l'engagement sans surcharger l'audience.</a:t>
            </a:r>
          </a:p>
          <a:p>
            <a:pPr algn="just">
              <a:buFont typeface="Arial" panose="020B0604020202020204" pitchFamily="34" charset="0"/>
              <a:buChar char="•"/>
            </a:pPr>
            <a:endParaRPr lang="fr-FR" sz="1600" dirty="0"/>
          </a:p>
          <a:p>
            <a:pPr algn="just"/>
            <a:r>
              <a:rPr lang="fr-FR" sz="1600" b="1" dirty="0"/>
              <a:t>KPI : </a:t>
            </a:r>
            <a:r>
              <a:rPr lang="fr-FR" sz="1600" dirty="0"/>
              <a:t>taux ouverture emails/newsletters, likes/partages sur réseaux sociaux, taux participation réunions/ateliers, feedback enquêtes/sondages. </a:t>
            </a:r>
          </a:p>
          <a:p>
            <a:pPr algn="just"/>
            <a:endParaRPr lang="fr-FR" sz="1600" b="1" dirty="0"/>
          </a:p>
          <a:p>
            <a:pPr algn="just"/>
            <a:r>
              <a:rPr lang="fr-FR" sz="1600" b="1" dirty="0"/>
              <a:t>Risques et crises : </a:t>
            </a:r>
            <a:r>
              <a:rPr lang="fr-FR" sz="1600" dirty="0"/>
              <a:t>identifier les potentiels points de friction/résistance (en interne, critiques médiatiques) pour préparer des réponses appropriées.</a:t>
            </a:r>
            <a:r>
              <a:rPr lang="fr-FR" sz="1600" b="1" dirty="0"/>
              <a:t>	</a:t>
            </a:r>
            <a:endParaRPr lang="fr-FR" sz="1600" dirty="0">
              <a:solidFill>
                <a:srgbClr val="0070C0"/>
              </a:solidFill>
            </a:endParaRPr>
          </a:p>
        </p:txBody>
      </p:sp>
      <p:sp>
        <p:nvSpPr>
          <p:cNvPr id="5" name="Titre 1">
            <a:extLst>
              <a:ext uri="{FF2B5EF4-FFF2-40B4-BE49-F238E27FC236}">
                <a16:creationId xmlns:a16="http://schemas.microsoft.com/office/drawing/2014/main" id="{2389542F-6753-4EC9-8781-47C5DE93E790}"/>
              </a:ext>
            </a:extLst>
          </p:cNvPr>
          <p:cNvSpPr txBox="1">
            <a:spLocks/>
          </p:cNvSpPr>
          <p:nvPr/>
        </p:nvSpPr>
        <p:spPr bwMode="gray">
          <a:xfrm>
            <a:off x="1907704" y="195486"/>
            <a:ext cx="5040560"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a:t>5. Gouvernance et suivi</a:t>
            </a:r>
          </a:p>
        </p:txBody>
      </p:sp>
    </p:spTree>
    <p:extLst>
      <p:ext uri="{BB962C8B-B14F-4D97-AF65-F5344CB8AC3E}">
        <p14:creationId xmlns:p14="http://schemas.microsoft.com/office/powerpoint/2010/main" val="3939895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52E90-39D8-4435-B181-4937B6556E6F}"/>
              </a:ext>
            </a:extLst>
          </p:cNvPr>
          <p:cNvSpPr>
            <a:spLocks noGrp="1"/>
          </p:cNvSpPr>
          <p:nvPr>
            <p:ph type="title"/>
          </p:nvPr>
        </p:nvSpPr>
        <p:spPr>
          <a:xfrm>
            <a:off x="359999" y="699542"/>
            <a:ext cx="8424000" cy="295701"/>
          </a:xfrm>
        </p:spPr>
        <p:txBody>
          <a:bodyPr/>
          <a:lstStyle/>
          <a:p>
            <a:r>
              <a:rPr lang="fr-FR" sz="1600" dirty="0"/>
              <a:t>Des outils de suivi et d’évaluation</a:t>
            </a:r>
          </a:p>
        </p:txBody>
      </p:sp>
      <p:sp>
        <p:nvSpPr>
          <p:cNvPr id="3" name="Espace réservé du numéro de diapositive 2">
            <a:extLst>
              <a:ext uri="{FF2B5EF4-FFF2-40B4-BE49-F238E27FC236}">
                <a16:creationId xmlns:a16="http://schemas.microsoft.com/office/drawing/2014/main" id="{E24CB965-B8CB-4046-BC99-FA79165F860C}"/>
              </a:ext>
            </a:extLst>
          </p:cNvPr>
          <p:cNvSpPr>
            <a:spLocks noGrp="1"/>
          </p:cNvSpPr>
          <p:nvPr>
            <p:ph type="sldNum" sz="quarter" idx="12"/>
          </p:nvPr>
        </p:nvSpPr>
        <p:spPr/>
        <p:txBody>
          <a:bodyPr/>
          <a:lstStyle/>
          <a:p>
            <a:fld id="{733122C9-A0B9-462F-8757-0847AD287B63}" type="slidenum">
              <a:rPr lang="fr-FR" smtClean="0"/>
              <a:pPr/>
              <a:t>39</a:t>
            </a:fld>
            <a:endParaRPr lang="fr-FR" dirty="0"/>
          </a:p>
        </p:txBody>
      </p:sp>
      <p:sp>
        <p:nvSpPr>
          <p:cNvPr id="4" name="Espace réservé du contenu 3">
            <a:extLst>
              <a:ext uri="{FF2B5EF4-FFF2-40B4-BE49-F238E27FC236}">
                <a16:creationId xmlns:a16="http://schemas.microsoft.com/office/drawing/2014/main" id="{6AD074C4-A527-40E1-9707-2BCD0EDF1F58}"/>
              </a:ext>
            </a:extLst>
          </p:cNvPr>
          <p:cNvSpPr>
            <a:spLocks noGrp="1"/>
          </p:cNvSpPr>
          <p:nvPr>
            <p:ph sz="quarter" idx="14"/>
          </p:nvPr>
        </p:nvSpPr>
        <p:spPr>
          <a:xfrm>
            <a:off x="342906" y="1134779"/>
            <a:ext cx="8424000" cy="3741227"/>
          </a:xfrm>
        </p:spPr>
        <p:txBody>
          <a:bodyPr/>
          <a:lstStyle/>
          <a:p>
            <a:pPr algn="just"/>
            <a:r>
              <a:rPr lang="fr-FR" sz="1400" dirty="0"/>
              <a:t>Le </a:t>
            </a:r>
            <a:r>
              <a:rPr lang="fr-FR" sz="1400" dirty="0" err="1"/>
              <a:t>TdB</a:t>
            </a:r>
            <a:r>
              <a:rPr lang="fr-FR" sz="1400" dirty="0"/>
              <a:t> stratégique permet de mesurer la performance, vérifier l’atteinte des objectifs, déclencher des actions correctives si nécessaire, d’ajuster les objectifs et trajectoires en accord avec les parties prenantes.</a:t>
            </a:r>
          </a:p>
          <a:p>
            <a:pPr algn="just"/>
            <a:endParaRPr lang="fr-FR" sz="1400" dirty="0"/>
          </a:p>
          <a:p>
            <a:pPr marL="342900" lvl="0" indent="-342900">
              <a:lnSpc>
                <a:spcPct val="107000"/>
              </a:lnSpc>
              <a:spcAft>
                <a:spcPts val="800"/>
              </a:spcAft>
              <a:buSzPts val="1000"/>
              <a:buFont typeface="Symbol" panose="05050102010706020507" pitchFamily="18" charset="2"/>
              <a:buChar char=""/>
              <a:tabLst>
                <a:tab pos="457200" algn="l"/>
              </a:tabLst>
            </a:pPr>
            <a:r>
              <a:rPr lang="fr-FR" sz="1400" b="1" dirty="0">
                <a:latin typeface="+mj-lt"/>
                <a:ea typeface="Times New Roman" panose="02020603050405020304" pitchFamily="18" charset="0"/>
                <a:cs typeface="Times New Roman" panose="02020603050405020304" pitchFamily="18" charset="0"/>
              </a:rPr>
              <a:t>Qualitatifs et quantitatifs : </a:t>
            </a:r>
            <a:r>
              <a:rPr lang="fr-FR" sz="1400" dirty="0">
                <a:latin typeface="+mj-lt"/>
                <a:ea typeface="Times New Roman" panose="02020603050405020304" pitchFamily="18" charset="0"/>
                <a:cs typeface="Times New Roman" panose="02020603050405020304" pitchFamily="18" charset="0"/>
              </a:rPr>
              <a:t>KPIs doivent mesurer à la fois les résultats chiffrés (croissance des RP, réduction des coûts structurels) et les progrès qualitatifs (amélioration des processus internes).</a:t>
            </a:r>
          </a:p>
          <a:p>
            <a:pPr marL="342900" lvl="0" indent="-342900">
              <a:lnSpc>
                <a:spcPct val="107000"/>
              </a:lnSpc>
              <a:spcAft>
                <a:spcPts val="800"/>
              </a:spcAft>
              <a:buSzPts val="1000"/>
              <a:buFont typeface="Symbol" panose="05050102010706020507" pitchFamily="18" charset="2"/>
              <a:buChar char=""/>
              <a:tabLst>
                <a:tab pos="457200" algn="l"/>
              </a:tabLst>
            </a:pPr>
            <a:r>
              <a:rPr lang="fr-FR" sz="1400" b="1" dirty="0">
                <a:latin typeface="+mj-lt"/>
                <a:ea typeface="Times New Roman" panose="02020603050405020304" pitchFamily="18" charset="0"/>
                <a:cs typeface="Times New Roman" panose="02020603050405020304" pitchFamily="18" charset="0"/>
              </a:rPr>
              <a:t>Définir des objectifs clairs : </a:t>
            </a:r>
            <a:r>
              <a:rPr lang="fr-FR" sz="1400" dirty="0">
                <a:latin typeface="+mj-lt"/>
                <a:ea typeface="Times New Roman" panose="02020603050405020304" pitchFamily="18" charset="0"/>
                <a:cs typeface="Times New Roman" panose="02020603050405020304" pitchFamily="18" charset="0"/>
              </a:rPr>
              <a:t>1 KPI = 1 objectif précis du plan.</a:t>
            </a:r>
          </a:p>
          <a:p>
            <a:pPr marL="342900" lvl="0" indent="-342900">
              <a:lnSpc>
                <a:spcPct val="107000"/>
              </a:lnSpc>
              <a:spcAft>
                <a:spcPts val="800"/>
              </a:spcAft>
              <a:buSzPts val="1000"/>
              <a:buFont typeface="Symbol" panose="05050102010706020507" pitchFamily="18" charset="2"/>
              <a:buChar char=""/>
              <a:tabLst>
                <a:tab pos="457200" algn="l"/>
              </a:tabLst>
            </a:pPr>
            <a:r>
              <a:rPr lang="fr-FR" sz="1400" b="1" dirty="0">
                <a:latin typeface="+mj-lt"/>
                <a:ea typeface="Times New Roman" panose="02020603050405020304" pitchFamily="18" charset="0"/>
                <a:cs typeface="Times New Roman" panose="02020603050405020304" pitchFamily="18" charset="0"/>
              </a:rPr>
              <a:t>SMART :</a:t>
            </a:r>
            <a:r>
              <a:rPr lang="fr-FR" sz="1400" dirty="0">
                <a:latin typeface="+mj-lt"/>
                <a:ea typeface="Times New Roman" panose="02020603050405020304" pitchFamily="18" charset="0"/>
                <a:cs typeface="Times New Roman" panose="02020603050405020304" pitchFamily="18" charset="0"/>
              </a:rPr>
              <a:t> indicateurs Spécifiques, Mesurables, Atteignables, Réalistes et Temporellement définis.</a:t>
            </a:r>
          </a:p>
          <a:p>
            <a:pPr marL="342900" lvl="0" indent="-342900">
              <a:lnSpc>
                <a:spcPct val="107000"/>
              </a:lnSpc>
              <a:spcAft>
                <a:spcPts val="800"/>
              </a:spcAft>
              <a:buSzPts val="1000"/>
              <a:buFont typeface="Symbol" panose="05050102010706020507" pitchFamily="18" charset="2"/>
              <a:buChar char=""/>
              <a:tabLst>
                <a:tab pos="457200" algn="l"/>
              </a:tabLst>
            </a:pPr>
            <a:r>
              <a:rPr lang="fr-FR" sz="1400" b="1" dirty="0" err="1">
                <a:effectLst/>
                <a:latin typeface="+mj-lt"/>
                <a:ea typeface="Times New Roman" panose="02020603050405020304" pitchFamily="18" charset="0"/>
                <a:cs typeface="Times New Roman" panose="02020603050405020304" pitchFamily="18" charset="0"/>
              </a:rPr>
              <a:t>TdB</a:t>
            </a:r>
            <a:r>
              <a:rPr lang="fr-FR" sz="1400" b="1" dirty="0">
                <a:effectLst/>
                <a:latin typeface="+mj-lt"/>
                <a:ea typeface="Times New Roman" panose="02020603050405020304" pitchFamily="18" charset="0"/>
                <a:cs typeface="Times New Roman" panose="02020603050405020304" pitchFamily="18" charset="0"/>
              </a:rPr>
              <a:t> :</a:t>
            </a:r>
            <a:r>
              <a:rPr lang="fr-FR" sz="1400" dirty="0">
                <a:effectLst/>
                <a:latin typeface="+mj-lt"/>
                <a:ea typeface="Times New Roman" panose="02020603050405020304" pitchFamily="18" charset="0"/>
                <a:cs typeface="Times New Roman" panose="02020603050405020304" pitchFamily="18" charset="0"/>
              </a:rPr>
              <a:t> </a:t>
            </a:r>
            <a:r>
              <a:rPr lang="fr-FR" sz="1400" dirty="0">
                <a:latin typeface="+mj-lt"/>
                <a:ea typeface="Times New Roman" panose="02020603050405020304" pitchFamily="18" charset="0"/>
                <a:cs typeface="Times New Roman" panose="02020603050405020304" pitchFamily="18" charset="0"/>
              </a:rPr>
              <a:t>o</a:t>
            </a:r>
            <a:r>
              <a:rPr lang="fr-FR" sz="1400" dirty="0">
                <a:effectLst/>
                <a:latin typeface="+mj-lt"/>
                <a:ea typeface="Times New Roman" panose="02020603050405020304" pitchFamily="18" charset="0"/>
                <a:cs typeface="Times New Roman" panose="02020603050405020304" pitchFamily="18" charset="0"/>
              </a:rPr>
              <a:t>utils visuels pour surveiller les KPI et faciliter la prise de décision.</a:t>
            </a:r>
          </a:p>
          <a:p>
            <a:pPr marL="342900" lvl="0" indent="-342900">
              <a:lnSpc>
                <a:spcPct val="107000"/>
              </a:lnSpc>
              <a:spcAft>
                <a:spcPts val="800"/>
              </a:spcAft>
              <a:buSzPts val="1000"/>
              <a:buFont typeface="Symbol" panose="05050102010706020507" pitchFamily="18" charset="2"/>
              <a:buChar char=""/>
              <a:tabLst>
                <a:tab pos="457200" algn="l"/>
              </a:tabLst>
            </a:pPr>
            <a:r>
              <a:rPr lang="fr-FR" sz="1400" b="1" dirty="0">
                <a:effectLst/>
                <a:latin typeface="+mj-lt"/>
                <a:ea typeface="Times New Roman" panose="02020603050405020304" pitchFamily="18" charset="0"/>
                <a:cs typeface="Times New Roman" panose="02020603050405020304" pitchFamily="18" charset="0"/>
              </a:rPr>
              <a:t>Rapports de suivi</a:t>
            </a:r>
            <a:r>
              <a:rPr lang="fr-FR" sz="1400" dirty="0">
                <a:effectLst/>
                <a:latin typeface="+mj-lt"/>
                <a:ea typeface="Times New Roman" panose="02020603050405020304" pitchFamily="18" charset="0"/>
                <a:cs typeface="Times New Roman" panose="02020603050405020304" pitchFamily="18" charset="0"/>
              </a:rPr>
              <a:t>  : réguliers (mensuels/trimestriels) fournissant les analyses détaillées sur l’avancement des actions, les résultats obtenus et les écarts par rapport aux </a:t>
            </a:r>
            <a:r>
              <a:rPr lang="fr-FR" sz="1400" dirty="0" err="1">
                <a:effectLst/>
                <a:latin typeface="+mj-lt"/>
                <a:ea typeface="Times New Roman" panose="02020603050405020304" pitchFamily="18" charset="0"/>
                <a:cs typeface="Times New Roman" panose="02020603050405020304" pitchFamily="18" charset="0"/>
              </a:rPr>
              <a:t>obj</a:t>
            </a:r>
            <a:r>
              <a:rPr lang="fr-FR" sz="1400" dirty="0">
                <a:effectLst/>
                <a:latin typeface="+mj-lt"/>
                <a:ea typeface="Times New Roman" panose="02020603050405020304" pitchFamily="18" charset="0"/>
                <a:cs typeface="Times New Roman" panose="02020603050405020304" pitchFamily="18" charset="0"/>
              </a:rPr>
              <a:t> initiaux.</a:t>
            </a:r>
          </a:p>
          <a:p>
            <a:endParaRPr lang="fr-FR" sz="1400" dirty="0">
              <a:latin typeface="+mj-lt"/>
            </a:endParaRPr>
          </a:p>
        </p:txBody>
      </p:sp>
      <p:sp>
        <p:nvSpPr>
          <p:cNvPr id="6" name="Titre 1">
            <a:extLst>
              <a:ext uri="{FF2B5EF4-FFF2-40B4-BE49-F238E27FC236}">
                <a16:creationId xmlns:a16="http://schemas.microsoft.com/office/drawing/2014/main" id="{2389542F-6753-4EC9-8781-47C5DE93E790}"/>
              </a:ext>
            </a:extLst>
          </p:cNvPr>
          <p:cNvSpPr txBox="1">
            <a:spLocks/>
          </p:cNvSpPr>
          <p:nvPr/>
        </p:nvSpPr>
        <p:spPr bwMode="gray">
          <a:xfrm>
            <a:off x="1907704" y="195486"/>
            <a:ext cx="5040560"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a:t>5. Gouvernance et suivi</a:t>
            </a:r>
          </a:p>
        </p:txBody>
      </p:sp>
    </p:spTree>
    <p:extLst>
      <p:ext uri="{BB962C8B-B14F-4D97-AF65-F5344CB8AC3E}">
        <p14:creationId xmlns:p14="http://schemas.microsoft.com/office/powerpoint/2010/main" val="54672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907704" y="195486"/>
            <a:ext cx="7128792" cy="647992"/>
          </a:xfrm>
        </p:spPr>
        <p:txBody>
          <a:bodyPr/>
          <a:lstStyle/>
          <a:p>
            <a:r>
              <a:rPr lang="fr-FR" dirty="0"/>
              <a:t>Introduction</a:t>
            </a:r>
          </a:p>
        </p:txBody>
      </p:sp>
      <p:sp>
        <p:nvSpPr>
          <p:cNvPr id="12" name="Espace réservé du contenu 11"/>
          <p:cNvSpPr>
            <a:spLocks noGrp="1"/>
          </p:cNvSpPr>
          <p:nvPr>
            <p:ph sz="quarter" idx="14"/>
          </p:nvPr>
        </p:nvSpPr>
        <p:spPr>
          <a:xfrm>
            <a:off x="251520" y="991491"/>
            <a:ext cx="8604489" cy="3937600"/>
          </a:xfrm>
        </p:spPr>
        <p:txBody>
          <a:bodyPr/>
          <a:lstStyle/>
          <a:p>
            <a:pPr algn="just"/>
            <a:r>
              <a:rPr lang="fr-FR" sz="1800" b="1" dirty="0"/>
              <a:t>2/ Les universités cherchant à diversifier leurs ressources, elles s’organisent pour financer des segments stratégiques de leurs activités</a:t>
            </a:r>
          </a:p>
          <a:p>
            <a:pPr marL="537750" lvl="1" indent="-285750" algn="just"/>
            <a:r>
              <a:rPr lang="fr-FR" sz="1700" dirty="0"/>
              <a:t>Stratégie de développement économique (AAP ASDESR)</a:t>
            </a:r>
          </a:p>
          <a:p>
            <a:pPr marL="537750" lvl="1" indent="-285750" algn="just"/>
            <a:r>
              <a:rPr lang="fr-FR" sz="1700" dirty="0"/>
              <a:t>Transformation de l’offre de formation et réussite étudiante (AAP NCU)</a:t>
            </a:r>
          </a:p>
          <a:p>
            <a:pPr marL="537750" lvl="1" indent="-285750" algn="just"/>
            <a:r>
              <a:rPr lang="fr-FR" sz="1700" dirty="0"/>
              <a:t>Stratégie du rôle sociétal (AAP IDEES)</a:t>
            </a:r>
          </a:p>
          <a:p>
            <a:pPr marL="537750" lvl="1" indent="-285750" algn="just"/>
            <a:r>
              <a:rPr lang="fr-FR" sz="1700" dirty="0"/>
              <a:t>Stratégie d’attractivité des formation (AMI-CMA)</a:t>
            </a:r>
          </a:p>
          <a:p>
            <a:pPr marL="537750" lvl="1" indent="-285750" algn="just"/>
            <a:r>
              <a:rPr lang="fr-FR" sz="1700" dirty="0"/>
              <a:t>Trajectoire d’accélération d’innovation scientifique (PEPR)</a:t>
            </a:r>
          </a:p>
          <a:p>
            <a:pPr algn="just"/>
            <a:endParaRPr lang="fr-FR" sz="1800" dirty="0">
              <a:latin typeface="+mj-lt"/>
            </a:endParaRPr>
          </a:p>
          <a:p>
            <a:pPr algn="just"/>
            <a:endParaRPr lang="fr-FR" sz="1800" dirty="0">
              <a:latin typeface="+mj-lt"/>
            </a:endParaRPr>
          </a:p>
          <a:p>
            <a:pPr algn="just"/>
            <a:endParaRPr lang="fr-FR" sz="1800" dirty="0">
              <a:latin typeface="+mj-lt"/>
            </a:endParaRPr>
          </a:p>
          <a:p>
            <a:pPr algn="just"/>
            <a:endParaRPr lang="fr-FR" sz="1800" dirty="0">
              <a:latin typeface="+mj-lt"/>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dirty="0"/>
          </a:p>
        </p:txBody>
      </p:sp>
    </p:spTree>
    <p:extLst>
      <p:ext uri="{BB962C8B-B14F-4D97-AF65-F5344CB8AC3E}">
        <p14:creationId xmlns:p14="http://schemas.microsoft.com/office/powerpoint/2010/main" val="4206331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539552" y="2067694"/>
            <a:ext cx="8424000" cy="1008112"/>
          </a:xfrm>
        </p:spPr>
        <p:txBody>
          <a:bodyPr/>
          <a:lstStyle/>
          <a:p>
            <a:r>
              <a:rPr lang="fr-FR" sz="3200" dirty="0"/>
              <a:t>6- GESTION DU CHANGEMENT</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40</a:t>
            </a:fld>
            <a:endParaRPr lang="fr-FR" dirty="0"/>
          </a:p>
        </p:txBody>
      </p:sp>
    </p:spTree>
    <p:extLst>
      <p:ext uri="{BB962C8B-B14F-4D97-AF65-F5344CB8AC3E}">
        <p14:creationId xmlns:p14="http://schemas.microsoft.com/office/powerpoint/2010/main" val="154955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733F88-BF2A-4449-9982-5EB9B32F4A62}"/>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B0F7F318-27D9-4E3B-9747-DA35406CAE8F}"/>
              </a:ext>
            </a:extLst>
          </p:cNvPr>
          <p:cNvSpPr>
            <a:spLocks noGrp="1"/>
          </p:cNvSpPr>
          <p:nvPr>
            <p:ph type="sldNum" sz="quarter" idx="12"/>
          </p:nvPr>
        </p:nvSpPr>
        <p:spPr/>
        <p:txBody>
          <a:bodyPr/>
          <a:lstStyle/>
          <a:p>
            <a:fld id="{733122C9-A0B9-462F-8757-0847AD287B63}" type="slidenum">
              <a:rPr lang="fr-FR" smtClean="0"/>
              <a:pPr/>
              <a:t>41</a:t>
            </a:fld>
            <a:endParaRPr lang="fr-FR" dirty="0"/>
          </a:p>
        </p:txBody>
      </p:sp>
      <p:pic>
        <p:nvPicPr>
          <p:cNvPr id="6" name="Image 5">
            <a:extLst>
              <a:ext uri="{FF2B5EF4-FFF2-40B4-BE49-F238E27FC236}">
                <a16:creationId xmlns:a16="http://schemas.microsoft.com/office/drawing/2014/main" id="{F7CEF0D8-B558-4AAC-BCFB-0ADD799AE67B}"/>
              </a:ext>
            </a:extLst>
          </p:cNvPr>
          <p:cNvPicPr>
            <a:picLocks noChangeAspect="1"/>
          </p:cNvPicPr>
          <p:nvPr/>
        </p:nvPicPr>
        <p:blipFill>
          <a:blip r:embed="rId2"/>
          <a:stretch>
            <a:fillRect/>
          </a:stretch>
        </p:blipFill>
        <p:spPr>
          <a:xfrm>
            <a:off x="2015917" y="303498"/>
            <a:ext cx="6800306" cy="4536504"/>
          </a:xfrm>
          <a:prstGeom prst="rect">
            <a:avLst/>
          </a:prstGeom>
        </p:spPr>
      </p:pic>
    </p:spTree>
    <p:extLst>
      <p:ext uri="{BB962C8B-B14F-4D97-AF65-F5344CB8AC3E}">
        <p14:creationId xmlns:p14="http://schemas.microsoft.com/office/powerpoint/2010/main" val="641038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0806E-DA06-4C64-B9E3-E6C336862861}"/>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9D31365E-158D-416B-B909-213D7E02CEE1}"/>
              </a:ext>
            </a:extLst>
          </p:cNvPr>
          <p:cNvSpPr>
            <a:spLocks noGrp="1"/>
          </p:cNvSpPr>
          <p:nvPr>
            <p:ph type="sldNum" sz="quarter" idx="12"/>
          </p:nvPr>
        </p:nvSpPr>
        <p:spPr/>
        <p:txBody>
          <a:bodyPr/>
          <a:lstStyle/>
          <a:p>
            <a:fld id="{733122C9-A0B9-462F-8757-0847AD287B63}" type="slidenum">
              <a:rPr lang="fr-FR" smtClean="0"/>
              <a:pPr/>
              <a:t>42</a:t>
            </a:fld>
            <a:endParaRPr lang="fr-FR" dirty="0"/>
          </a:p>
        </p:txBody>
      </p:sp>
      <p:sp>
        <p:nvSpPr>
          <p:cNvPr id="4" name="Espace réservé du texte 3">
            <a:extLst>
              <a:ext uri="{FF2B5EF4-FFF2-40B4-BE49-F238E27FC236}">
                <a16:creationId xmlns:a16="http://schemas.microsoft.com/office/drawing/2014/main" id="{E3C37DA0-EFED-4829-8110-7005377D52BA}"/>
              </a:ext>
            </a:extLst>
          </p:cNvPr>
          <p:cNvSpPr>
            <a:spLocks noGrp="1"/>
          </p:cNvSpPr>
          <p:nvPr>
            <p:ph type="body" sz="quarter" idx="13"/>
          </p:nvPr>
        </p:nvSpPr>
        <p:spPr>
          <a:xfrm>
            <a:off x="180000" y="1563638"/>
            <a:ext cx="13683362" cy="5256872"/>
          </a:xfrm>
        </p:spPr>
        <p:txBody>
          <a:bodyPr/>
          <a:lstStyle/>
          <a:p>
            <a:endParaRPr lang="fr-FR" dirty="0"/>
          </a:p>
        </p:txBody>
      </p:sp>
      <p:pic>
        <p:nvPicPr>
          <p:cNvPr id="4098" name="Picture 2" descr="7 Étapes pour Réussir sa Conduite du Changement en Entreprise">
            <a:extLst>
              <a:ext uri="{FF2B5EF4-FFF2-40B4-BE49-F238E27FC236}">
                <a16:creationId xmlns:a16="http://schemas.microsoft.com/office/drawing/2014/main" id="{2D3513C2-97C5-4719-BFC2-4FDDBD603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 y="1563638"/>
            <a:ext cx="871248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719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EFAFAF-FFC9-4AF0-AFC9-0E49F903FA08}"/>
              </a:ext>
            </a:extLst>
          </p:cNvPr>
          <p:cNvSpPr>
            <a:spLocks noGrp="1"/>
          </p:cNvSpPr>
          <p:nvPr>
            <p:ph type="title"/>
          </p:nvPr>
        </p:nvSpPr>
        <p:spPr>
          <a:xfrm>
            <a:off x="359999" y="900000"/>
            <a:ext cx="8424000" cy="360000"/>
          </a:xfrm>
        </p:spPr>
        <p:txBody>
          <a:bodyPr/>
          <a:lstStyle/>
          <a:p>
            <a:r>
              <a:rPr lang="fr-FR" sz="1600" dirty="0"/>
              <a:t>Etude d’impact des changements associés au projet :</a:t>
            </a:r>
            <a:r>
              <a:rPr lang="fr-FR" dirty="0"/>
              <a:t/>
            </a:r>
            <a:br>
              <a:rPr lang="fr-FR" dirty="0"/>
            </a:br>
            <a:endParaRPr lang="fr-FR" dirty="0"/>
          </a:p>
        </p:txBody>
      </p:sp>
      <p:sp>
        <p:nvSpPr>
          <p:cNvPr id="3" name="Espace réservé du numéro de diapositive 2">
            <a:extLst>
              <a:ext uri="{FF2B5EF4-FFF2-40B4-BE49-F238E27FC236}">
                <a16:creationId xmlns:a16="http://schemas.microsoft.com/office/drawing/2014/main" id="{4DF4FEDA-4606-44E1-AAAF-B4CAEFE30D38}"/>
              </a:ext>
            </a:extLst>
          </p:cNvPr>
          <p:cNvSpPr>
            <a:spLocks noGrp="1"/>
          </p:cNvSpPr>
          <p:nvPr>
            <p:ph type="sldNum" sz="quarter" idx="12"/>
          </p:nvPr>
        </p:nvSpPr>
        <p:spPr/>
        <p:txBody>
          <a:bodyPr/>
          <a:lstStyle/>
          <a:p>
            <a:fld id="{733122C9-A0B9-462F-8757-0847AD287B63}" type="slidenum">
              <a:rPr lang="fr-FR" smtClean="0"/>
              <a:pPr/>
              <a:t>43</a:t>
            </a:fld>
            <a:endParaRPr lang="fr-FR" dirty="0"/>
          </a:p>
        </p:txBody>
      </p:sp>
      <p:sp>
        <p:nvSpPr>
          <p:cNvPr id="4" name="Espace réservé du contenu 3">
            <a:extLst>
              <a:ext uri="{FF2B5EF4-FFF2-40B4-BE49-F238E27FC236}">
                <a16:creationId xmlns:a16="http://schemas.microsoft.com/office/drawing/2014/main" id="{55792428-02D1-42D5-9CF3-3F105E8BD0AA}"/>
              </a:ext>
            </a:extLst>
          </p:cNvPr>
          <p:cNvSpPr>
            <a:spLocks noGrp="1"/>
          </p:cNvSpPr>
          <p:nvPr>
            <p:ph sz="quarter" idx="14"/>
          </p:nvPr>
        </p:nvSpPr>
        <p:spPr>
          <a:xfrm>
            <a:off x="359998" y="1419622"/>
            <a:ext cx="8424000" cy="2990378"/>
          </a:xfrm>
        </p:spPr>
        <p:txBody>
          <a:bodyPr/>
          <a:lstStyle/>
          <a:p>
            <a:pPr marL="171450" indent="-171450" algn="just">
              <a:buFontTx/>
              <a:buChar char="-"/>
            </a:pPr>
            <a:r>
              <a:rPr lang="fr-FR" sz="1600" dirty="0"/>
              <a:t>Qui est impacté ?</a:t>
            </a:r>
          </a:p>
          <a:p>
            <a:pPr marL="171450" indent="-171450" algn="just">
              <a:buFontTx/>
              <a:buChar char="-"/>
            </a:pPr>
            <a:r>
              <a:rPr lang="fr-FR" sz="1600" dirty="0"/>
              <a:t>Qu’est-ce qui est impacté ? Les compétences, les méthodes, les valeurs, les rôles ?</a:t>
            </a:r>
          </a:p>
          <a:p>
            <a:pPr marL="171450" indent="-171450" algn="just">
              <a:buFontTx/>
              <a:buChar char="-"/>
            </a:pPr>
            <a:r>
              <a:rPr lang="fr-FR" sz="1600" dirty="0"/>
              <a:t>Quelle est l’ampleur de ces impacts ?</a:t>
            </a:r>
          </a:p>
          <a:p>
            <a:pPr marL="171450" indent="-171450" algn="just">
              <a:buFontTx/>
              <a:buChar char="-"/>
            </a:pPr>
            <a:r>
              <a:rPr lang="fr-FR" sz="1600" dirty="0"/>
              <a:t>Comment peuvent-ils être perçus ? Menaces ou opportunités ?</a:t>
            </a:r>
          </a:p>
          <a:p>
            <a:pPr marL="171450" indent="-171450" algn="just">
              <a:buFontTx/>
              <a:buChar char="-"/>
            </a:pPr>
            <a:r>
              <a:rPr lang="fr-FR" sz="1600" dirty="0"/>
              <a:t>Qu’est-ce qui ne changera pas/restera stable après ?</a:t>
            </a:r>
          </a:p>
        </p:txBody>
      </p:sp>
      <p:sp>
        <p:nvSpPr>
          <p:cNvPr id="5" name="Titre 1">
            <a:extLst>
              <a:ext uri="{FF2B5EF4-FFF2-40B4-BE49-F238E27FC236}">
                <a16:creationId xmlns:a16="http://schemas.microsoft.com/office/drawing/2014/main" id="{2389542F-6753-4EC9-8781-47C5DE93E790}"/>
              </a:ext>
            </a:extLst>
          </p:cNvPr>
          <p:cNvSpPr txBox="1">
            <a:spLocks/>
          </p:cNvSpPr>
          <p:nvPr/>
        </p:nvSpPr>
        <p:spPr bwMode="gray">
          <a:xfrm>
            <a:off x="1907704" y="195486"/>
            <a:ext cx="5040560"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a:t>6</a:t>
            </a:r>
            <a:r>
              <a:rPr lang="fr-FR" sz="2400" dirty="0" smtClean="0"/>
              <a:t>. Gestion du changement</a:t>
            </a:r>
            <a:endParaRPr lang="fr-FR" sz="2400" dirty="0"/>
          </a:p>
        </p:txBody>
      </p:sp>
    </p:spTree>
    <p:extLst>
      <p:ext uri="{BB962C8B-B14F-4D97-AF65-F5344CB8AC3E}">
        <p14:creationId xmlns:p14="http://schemas.microsoft.com/office/powerpoint/2010/main" val="265475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55D49-1C8C-4B82-9E37-9FB6C902B614}"/>
              </a:ext>
            </a:extLst>
          </p:cNvPr>
          <p:cNvSpPr>
            <a:spLocks noGrp="1"/>
          </p:cNvSpPr>
          <p:nvPr>
            <p:ph type="title"/>
          </p:nvPr>
        </p:nvSpPr>
        <p:spPr>
          <a:xfrm>
            <a:off x="359999" y="627534"/>
            <a:ext cx="8424000" cy="216024"/>
          </a:xfrm>
        </p:spPr>
        <p:txBody>
          <a:bodyPr/>
          <a:lstStyle/>
          <a:p>
            <a:r>
              <a:rPr lang="fr-FR" sz="1200" dirty="0"/>
              <a:t>Méthode de gestion du changement</a:t>
            </a:r>
          </a:p>
        </p:txBody>
      </p:sp>
      <p:sp>
        <p:nvSpPr>
          <p:cNvPr id="3" name="Espace réservé du numéro de diapositive 2">
            <a:extLst>
              <a:ext uri="{FF2B5EF4-FFF2-40B4-BE49-F238E27FC236}">
                <a16:creationId xmlns:a16="http://schemas.microsoft.com/office/drawing/2014/main" id="{34EBA11D-D8F2-4E1E-995B-73581025E515}"/>
              </a:ext>
            </a:extLst>
          </p:cNvPr>
          <p:cNvSpPr>
            <a:spLocks noGrp="1"/>
          </p:cNvSpPr>
          <p:nvPr>
            <p:ph type="sldNum" sz="quarter" idx="12"/>
          </p:nvPr>
        </p:nvSpPr>
        <p:spPr/>
        <p:txBody>
          <a:bodyPr/>
          <a:lstStyle/>
          <a:p>
            <a:fld id="{733122C9-A0B9-462F-8757-0847AD287B63}" type="slidenum">
              <a:rPr lang="fr-FR" smtClean="0"/>
              <a:pPr/>
              <a:t>44</a:t>
            </a:fld>
            <a:endParaRPr lang="fr-FR" dirty="0"/>
          </a:p>
        </p:txBody>
      </p:sp>
      <p:sp>
        <p:nvSpPr>
          <p:cNvPr id="4" name="Espace réservé du contenu 3">
            <a:extLst>
              <a:ext uri="{FF2B5EF4-FFF2-40B4-BE49-F238E27FC236}">
                <a16:creationId xmlns:a16="http://schemas.microsoft.com/office/drawing/2014/main" id="{3F0D0A2E-BCA9-4E5D-A9E4-AEFA3CF6AE74}"/>
              </a:ext>
            </a:extLst>
          </p:cNvPr>
          <p:cNvSpPr>
            <a:spLocks noGrp="1"/>
          </p:cNvSpPr>
          <p:nvPr>
            <p:ph sz="quarter" idx="14"/>
          </p:nvPr>
        </p:nvSpPr>
        <p:spPr>
          <a:xfrm>
            <a:off x="467544" y="843558"/>
            <a:ext cx="8424000" cy="3816423"/>
          </a:xfrm>
        </p:spPr>
        <p:txBody>
          <a:bodyPr/>
          <a:lstStyle/>
          <a:p>
            <a:pPr algn="just"/>
            <a:r>
              <a:rPr lang="fr-FR" sz="1100" i="1" dirty="0">
                <a:solidFill>
                  <a:srgbClr val="0070C0"/>
                </a:solidFill>
              </a:rPr>
              <a:t>Kurt Lewin : </a:t>
            </a:r>
            <a:r>
              <a:rPr lang="fr-FR" sz="1100" i="1" dirty="0"/>
              <a:t>simple et efficace, axé sur la motivation des collaborateurs, création dynamique +</a:t>
            </a:r>
          </a:p>
          <a:p>
            <a:pPr algn="just"/>
            <a:endParaRPr lang="fr-FR" sz="1100" dirty="0">
              <a:solidFill>
                <a:srgbClr val="0070C0"/>
              </a:solidFill>
            </a:endParaRPr>
          </a:p>
          <a:p>
            <a:pPr marL="171450" indent="-171450" algn="just">
              <a:buFont typeface="Wingdings" panose="05000000000000000000" pitchFamily="2" charset="2"/>
              <a:buChar char="q"/>
            </a:pPr>
            <a:r>
              <a:rPr lang="fr-FR" sz="1100" dirty="0" err="1">
                <a:solidFill>
                  <a:srgbClr val="0070C0"/>
                </a:solidFill>
              </a:rPr>
              <a:t>Unfreeze</a:t>
            </a:r>
            <a:r>
              <a:rPr lang="fr-FR" sz="1100" dirty="0">
                <a:solidFill>
                  <a:srgbClr val="0070C0"/>
                </a:solidFill>
              </a:rPr>
              <a:t> : </a:t>
            </a:r>
            <a:r>
              <a:rPr lang="fr-FR" sz="1100" dirty="0"/>
              <a:t>déconstruire pratiques, com transparente dès</a:t>
            </a:r>
          </a:p>
          <a:p>
            <a:pPr algn="just"/>
            <a:r>
              <a:rPr lang="fr-FR" sz="1100" dirty="0"/>
              <a:t>la 1ère étape</a:t>
            </a:r>
          </a:p>
          <a:p>
            <a:pPr marL="171450" indent="-171450" algn="just">
              <a:buFont typeface="Wingdings" panose="05000000000000000000" pitchFamily="2" charset="2"/>
              <a:buChar char="q"/>
            </a:pPr>
            <a:r>
              <a:rPr lang="fr-FR" sz="1100" dirty="0">
                <a:solidFill>
                  <a:srgbClr val="0070C0"/>
                </a:solidFill>
              </a:rPr>
              <a:t>Change : </a:t>
            </a:r>
            <a:r>
              <a:rPr lang="fr-FR" sz="1100" dirty="0"/>
              <a:t>introduire des nouvelles méthodes, processus,</a:t>
            </a:r>
          </a:p>
          <a:p>
            <a:pPr algn="just"/>
            <a:r>
              <a:rPr lang="fr-FR" sz="1100" dirty="0"/>
              <a:t>comportements</a:t>
            </a:r>
          </a:p>
          <a:p>
            <a:pPr algn="just"/>
            <a:endParaRPr lang="fr-FR" sz="1100" dirty="0">
              <a:solidFill>
                <a:srgbClr val="0070C0"/>
              </a:solidFill>
            </a:endParaRPr>
          </a:p>
          <a:p>
            <a:pPr marL="171450" indent="-171450" algn="just">
              <a:buFont typeface="Wingdings" panose="05000000000000000000" pitchFamily="2" charset="2"/>
              <a:buChar char="q"/>
            </a:pPr>
            <a:r>
              <a:rPr lang="fr-FR" sz="1100" dirty="0" err="1">
                <a:solidFill>
                  <a:srgbClr val="0070C0"/>
                </a:solidFill>
              </a:rPr>
              <a:t>Refreeze</a:t>
            </a:r>
            <a:r>
              <a:rPr lang="fr-FR" sz="1100" dirty="0">
                <a:solidFill>
                  <a:srgbClr val="0070C0"/>
                </a:solidFill>
              </a:rPr>
              <a:t> : </a:t>
            </a:r>
            <a:r>
              <a:rPr lang="fr-FR" sz="1100" dirty="0"/>
              <a:t>stabiliser le changement en renforçant les </a:t>
            </a:r>
          </a:p>
          <a:p>
            <a:pPr algn="just"/>
            <a:r>
              <a:rPr lang="fr-FR" sz="1100" dirty="0"/>
              <a:t>nouvelles pratiques en les rendant durables</a:t>
            </a:r>
          </a:p>
          <a:p>
            <a:pPr marL="228600" indent="-228600" algn="just">
              <a:buAutoNum type="arabicPeriod"/>
            </a:pPr>
            <a:endParaRPr lang="fr-FR" sz="1100" dirty="0">
              <a:solidFill>
                <a:srgbClr val="0070C0"/>
              </a:solidFill>
            </a:endParaRPr>
          </a:p>
          <a:p>
            <a:pPr marL="228600" indent="-228600" algn="just">
              <a:buAutoNum type="arabicPeriod"/>
            </a:pPr>
            <a:endParaRPr lang="fr-FR" sz="1100" dirty="0">
              <a:solidFill>
                <a:srgbClr val="0070C0"/>
              </a:solidFill>
            </a:endParaRPr>
          </a:p>
          <a:p>
            <a:pPr algn="just"/>
            <a:r>
              <a:rPr lang="fr-FR" sz="1100" i="1" dirty="0">
                <a:solidFill>
                  <a:srgbClr val="0070C0"/>
                </a:solidFill>
              </a:rPr>
              <a:t>ADKAR</a:t>
            </a:r>
            <a:r>
              <a:rPr lang="fr-FR" sz="1100" dirty="0"/>
              <a:t> : centré sur l’individu, visant à assurer l’adhésion au changement. Suivre les 5 étapes psychologiques/comportementales nécessaires à l’acceptation du changement par individu : conscience, désir, connaissance, capacité et renforcement. </a:t>
            </a:r>
            <a:r>
              <a:rPr lang="fr-FR" sz="1100" dirty="0" err="1"/>
              <a:t>Obj</a:t>
            </a:r>
            <a:r>
              <a:rPr lang="fr-FR" sz="1100" dirty="0"/>
              <a:t> : sensibiliser et expliquer le changement pour embarquer les équipes.</a:t>
            </a:r>
          </a:p>
          <a:p>
            <a:pPr algn="just"/>
            <a:endParaRPr lang="fr-FR" sz="1100" dirty="0"/>
          </a:p>
          <a:p>
            <a:pPr algn="just"/>
            <a:r>
              <a:rPr lang="fr-FR" sz="1100" dirty="0">
                <a:solidFill>
                  <a:srgbClr val="0070C0"/>
                </a:solidFill>
              </a:rPr>
              <a:t>McKinsey</a:t>
            </a:r>
            <a:r>
              <a:rPr lang="fr-FR" sz="1100" dirty="0"/>
              <a:t> : dimension holistique de la structure. 7 étapes clés interdépendants : stratégie, structure, systèmes, style de direction, personnel, compétences et valeurs partagés. </a:t>
            </a:r>
            <a:r>
              <a:rPr lang="fr-FR" sz="1100" dirty="0" err="1"/>
              <a:t>Obj</a:t>
            </a:r>
            <a:r>
              <a:rPr lang="fr-FR" sz="1100" dirty="0"/>
              <a:t> : alignement des 7 s.</a:t>
            </a:r>
          </a:p>
          <a:p>
            <a:pPr marL="228600" indent="-228600" algn="just">
              <a:buFont typeface="Arial" pitchFamily="34" charset="0"/>
              <a:buAutoNum type="arabicPeriod"/>
            </a:pPr>
            <a:endParaRPr lang="fr-FR" dirty="0"/>
          </a:p>
          <a:p>
            <a:pPr algn="just"/>
            <a:endParaRPr lang="fr-FR" dirty="0">
              <a:solidFill>
                <a:srgbClr val="0070C0"/>
              </a:solidFill>
            </a:endParaRPr>
          </a:p>
        </p:txBody>
      </p:sp>
      <p:pic>
        <p:nvPicPr>
          <p:cNvPr id="1029" name="Picture 5" descr="Le modèle de Lewin pour réussir un changement organisationnel.">
            <a:extLst>
              <a:ext uri="{FF2B5EF4-FFF2-40B4-BE49-F238E27FC236}">
                <a16:creationId xmlns:a16="http://schemas.microsoft.com/office/drawing/2014/main" id="{285CFFB8-99AF-4139-AAF9-889F02AB9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203598"/>
            <a:ext cx="4458036" cy="1966714"/>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a:extLst>
              <a:ext uri="{FF2B5EF4-FFF2-40B4-BE49-F238E27FC236}">
                <a16:creationId xmlns:a16="http://schemas.microsoft.com/office/drawing/2014/main" id="{2389542F-6753-4EC9-8781-47C5DE93E790}"/>
              </a:ext>
            </a:extLst>
          </p:cNvPr>
          <p:cNvSpPr txBox="1">
            <a:spLocks/>
          </p:cNvSpPr>
          <p:nvPr/>
        </p:nvSpPr>
        <p:spPr bwMode="gray">
          <a:xfrm>
            <a:off x="1907704" y="195486"/>
            <a:ext cx="5040560"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a:t>6</a:t>
            </a:r>
            <a:r>
              <a:rPr lang="fr-FR" sz="2400" dirty="0" smtClean="0"/>
              <a:t>. Gestion du changement</a:t>
            </a:r>
            <a:endParaRPr lang="fr-FR" sz="2400" dirty="0"/>
          </a:p>
        </p:txBody>
      </p:sp>
    </p:spTree>
    <p:extLst>
      <p:ext uri="{BB962C8B-B14F-4D97-AF65-F5344CB8AC3E}">
        <p14:creationId xmlns:p14="http://schemas.microsoft.com/office/powerpoint/2010/main" val="2166607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66373B-7682-4897-98C4-3DFF0996B72B}"/>
              </a:ext>
            </a:extLst>
          </p:cNvPr>
          <p:cNvSpPr>
            <a:spLocks noGrp="1"/>
          </p:cNvSpPr>
          <p:nvPr>
            <p:ph type="title"/>
          </p:nvPr>
        </p:nvSpPr>
        <p:spPr>
          <a:xfrm>
            <a:off x="359999" y="627534"/>
            <a:ext cx="8424000" cy="360000"/>
          </a:xfrm>
        </p:spPr>
        <p:txBody>
          <a:bodyPr/>
          <a:lstStyle/>
          <a:p>
            <a:r>
              <a:rPr lang="fr-FR" sz="1400" b="0" dirty="0">
                <a:solidFill>
                  <a:srgbClr val="0070C0"/>
                </a:solidFill>
              </a:rPr>
              <a:t>Kotter </a:t>
            </a:r>
            <a:r>
              <a:rPr lang="fr-FR" sz="1400" b="0" dirty="0"/>
              <a:t>: axée sur la gestion stratégique/leadership, vision à long terme.</a:t>
            </a:r>
            <a:r>
              <a:rPr lang="fr-FR" b="0" dirty="0"/>
              <a:t/>
            </a:r>
            <a:br>
              <a:rPr lang="fr-FR" b="0" dirty="0"/>
            </a:br>
            <a:endParaRPr lang="fr-FR" b="0" dirty="0"/>
          </a:p>
        </p:txBody>
      </p:sp>
      <p:sp>
        <p:nvSpPr>
          <p:cNvPr id="3" name="Espace réservé du numéro de diapositive 2">
            <a:extLst>
              <a:ext uri="{FF2B5EF4-FFF2-40B4-BE49-F238E27FC236}">
                <a16:creationId xmlns:a16="http://schemas.microsoft.com/office/drawing/2014/main" id="{2CFC7917-DC64-4038-9A98-9CE1EE059870}"/>
              </a:ext>
            </a:extLst>
          </p:cNvPr>
          <p:cNvSpPr>
            <a:spLocks noGrp="1"/>
          </p:cNvSpPr>
          <p:nvPr>
            <p:ph type="sldNum" sz="quarter" idx="12"/>
          </p:nvPr>
        </p:nvSpPr>
        <p:spPr/>
        <p:txBody>
          <a:bodyPr/>
          <a:lstStyle/>
          <a:p>
            <a:fld id="{733122C9-A0B9-462F-8757-0847AD287B63}" type="slidenum">
              <a:rPr lang="fr-FR" smtClean="0"/>
              <a:pPr/>
              <a:t>45</a:t>
            </a:fld>
            <a:endParaRPr lang="fr-FR" dirty="0"/>
          </a:p>
        </p:txBody>
      </p:sp>
      <p:pic>
        <p:nvPicPr>
          <p:cNvPr id="5" name="Picture 3" descr="Les 8 étapes de Kotter pour accompagner le changement en entreprise.">
            <a:extLst>
              <a:ext uri="{FF2B5EF4-FFF2-40B4-BE49-F238E27FC236}">
                <a16:creationId xmlns:a16="http://schemas.microsoft.com/office/drawing/2014/main" id="{9AD5D001-5C3F-425E-8F4A-4C946E5B805A}"/>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259632" y="958999"/>
            <a:ext cx="5976664" cy="283688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DDA0614-F844-4DD1-89C2-4F26D7A0AC8C}"/>
              </a:ext>
            </a:extLst>
          </p:cNvPr>
          <p:cNvSpPr txBox="1"/>
          <p:nvPr/>
        </p:nvSpPr>
        <p:spPr>
          <a:xfrm>
            <a:off x="683568" y="4083918"/>
            <a:ext cx="7992888" cy="57708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500"/>
              </a:spcAft>
              <a:buClrTx/>
              <a:buSzTx/>
              <a:buFont typeface="Arial" pitchFamily="34" charset="0"/>
              <a:buNone/>
              <a:tabLst/>
              <a:defRPr/>
            </a:pPr>
            <a:r>
              <a:rPr lang="fr-FR" sz="1050" dirty="0">
                <a:solidFill>
                  <a:srgbClr val="000000"/>
                </a:solidFill>
                <a:latin typeface="Arial"/>
              </a:rPr>
              <a:t>C</a:t>
            </a:r>
            <a:r>
              <a:rPr kumimoji="0" lang="fr-FR" sz="1050" b="0" i="0" u="none" strike="noStrike" kern="1200" cap="none" spc="0" normalizeH="0" baseline="0" noProof="0" dirty="0" err="1">
                <a:ln>
                  <a:noFill/>
                </a:ln>
                <a:solidFill>
                  <a:srgbClr val="000000"/>
                </a:solidFill>
                <a:effectLst/>
                <a:uLnTx/>
                <a:uFillTx/>
                <a:latin typeface="Arial"/>
                <a:ea typeface="+mn-ea"/>
                <a:cs typeface="+mn-cs"/>
              </a:rPr>
              <a:t>haque</a:t>
            </a:r>
            <a:r>
              <a:rPr lang="fr-FR" sz="1050" dirty="0">
                <a:solidFill>
                  <a:srgbClr val="000000"/>
                </a:solidFill>
                <a:latin typeface="Arial"/>
              </a:rPr>
              <a:t> </a:t>
            </a:r>
            <a:r>
              <a:rPr kumimoji="0" lang="fr-FR" sz="1050" b="0" i="0" u="none" strike="noStrike" kern="1200" cap="none" spc="0" normalizeH="0" baseline="0" noProof="0" dirty="0">
                <a:ln>
                  <a:noFill/>
                </a:ln>
                <a:solidFill>
                  <a:srgbClr val="000000"/>
                </a:solidFill>
                <a:effectLst/>
                <a:uLnTx/>
                <a:uFillTx/>
                <a:latin typeface="Arial"/>
                <a:ea typeface="+mn-ea"/>
                <a:cs typeface="+mn-cs"/>
              </a:rPr>
              <a:t>méthode de gestion du changement a ses avantages selon : </a:t>
            </a:r>
            <a:r>
              <a:rPr kumimoji="0" lang="fr-FR" sz="1050" b="0" i="1" u="none" strike="noStrike" kern="1200" cap="none" spc="0" normalizeH="0" baseline="0" noProof="0" dirty="0">
                <a:ln>
                  <a:noFill/>
                </a:ln>
                <a:solidFill>
                  <a:srgbClr val="000000"/>
                </a:solidFill>
                <a:effectLst/>
                <a:uLnTx/>
                <a:uFillTx/>
                <a:latin typeface="Arial"/>
                <a:ea typeface="+mn-ea"/>
                <a:cs typeface="+mn-cs"/>
              </a:rPr>
              <a:t>la nature de l’organisation, l’ampleur du changement et la culture interne</a:t>
            </a:r>
            <a:r>
              <a:rPr kumimoji="0" lang="fr-FR" sz="1050" b="0" i="0" u="none" strike="noStrike" kern="1200" cap="none" spc="0" normalizeH="0" baseline="0" noProof="0" dirty="0">
                <a:ln>
                  <a:noFill/>
                </a:ln>
                <a:solidFill>
                  <a:srgbClr val="000000"/>
                </a:solidFill>
                <a:effectLst/>
                <a:uLnTx/>
                <a:uFillTx/>
                <a:latin typeface="Arial"/>
                <a:ea typeface="+mn-ea"/>
                <a:cs typeface="+mn-cs"/>
              </a:rPr>
              <a:t>. L’essentiel est de </a:t>
            </a:r>
            <a:r>
              <a:rPr kumimoji="0" lang="fr-FR" sz="1050" b="0" i="1" u="none" strike="noStrike" kern="1200" cap="none" spc="0" normalizeH="0" baseline="0" noProof="0" dirty="0">
                <a:ln>
                  <a:noFill/>
                </a:ln>
                <a:solidFill>
                  <a:srgbClr val="000000"/>
                </a:solidFill>
                <a:effectLst/>
                <a:uLnTx/>
                <a:uFillTx/>
                <a:latin typeface="Arial"/>
                <a:ea typeface="+mn-ea"/>
                <a:cs typeface="+mn-cs"/>
              </a:rPr>
              <a:t>choisir et/ou combiner </a:t>
            </a:r>
            <a:r>
              <a:rPr kumimoji="0" lang="fr-FR" sz="1050" b="0" i="0" u="none" strike="noStrike" kern="1200" cap="none" spc="0" normalizeH="0" baseline="0" noProof="0" dirty="0">
                <a:ln>
                  <a:noFill/>
                </a:ln>
                <a:solidFill>
                  <a:srgbClr val="000000"/>
                </a:solidFill>
                <a:effectLst/>
                <a:uLnTx/>
                <a:uFillTx/>
                <a:latin typeface="Arial"/>
                <a:ea typeface="+mn-ea"/>
                <a:cs typeface="+mn-cs"/>
              </a:rPr>
              <a:t>des approches pour maximiser les chances de succès et minimiser les résistances.</a:t>
            </a:r>
            <a:endParaRPr kumimoji="0" lang="fr-FR" sz="1050" b="1" i="0" u="none" strike="noStrike" kern="1200" cap="none" spc="0" normalizeH="0" baseline="0" noProof="0" dirty="0">
              <a:ln>
                <a:noFill/>
              </a:ln>
              <a:solidFill>
                <a:srgbClr val="000000"/>
              </a:solidFill>
              <a:effectLst/>
              <a:uLnTx/>
              <a:uFillTx/>
              <a:latin typeface="Arial"/>
              <a:ea typeface="+mn-ea"/>
              <a:cs typeface="+mn-cs"/>
            </a:endParaRPr>
          </a:p>
        </p:txBody>
      </p:sp>
      <p:sp>
        <p:nvSpPr>
          <p:cNvPr id="7" name="Triangle isocèle 6">
            <a:extLst>
              <a:ext uri="{FF2B5EF4-FFF2-40B4-BE49-F238E27FC236}">
                <a16:creationId xmlns:a16="http://schemas.microsoft.com/office/drawing/2014/main" id="{71072238-FC4D-47FF-A6D4-69C276DC38DA}"/>
              </a:ext>
            </a:extLst>
          </p:cNvPr>
          <p:cNvSpPr/>
          <p:nvPr/>
        </p:nvSpPr>
        <p:spPr>
          <a:xfrm>
            <a:off x="359999" y="4132586"/>
            <a:ext cx="333751" cy="2393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2389542F-6753-4EC9-8781-47C5DE93E790}"/>
              </a:ext>
            </a:extLst>
          </p:cNvPr>
          <p:cNvSpPr txBox="1">
            <a:spLocks/>
          </p:cNvSpPr>
          <p:nvPr/>
        </p:nvSpPr>
        <p:spPr bwMode="gray">
          <a:xfrm>
            <a:off x="1907704" y="195486"/>
            <a:ext cx="5040560"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a:t>6</a:t>
            </a:r>
            <a:r>
              <a:rPr lang="fr-FR" sz="2400" dirty="0" smtClean="0"/>
              <a:t>. Gestion du changement</a:t>
            </a:r>
            <a:endParaRPr lang="fr-FR" sz="2400" dirty="0"/>
          </a:p>
        </p:txBody>
      </p:sp>
    </p:spTree>
    <p:extLst>
      <p:ext uri="{BB962C8B-B14F-4D97-AF65-F5344CB8AC3E}">
        <p14:creationId xmlns:p14="http://schemas.microsoft.com/office/powerpoint/2010/main" val="816334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53ACC72-D71C-4827-BA2A-9D5709313048}"/>
              </a:ext>
            </a:extLst>
          </p:cNvPr>
          <p:cNvSpPr>
            <a:spLocks noGrp="1"/>
          </p:cNvSpPr>
          <p:nvPr>
            <p:ph type="sldNum" sz="quarter" idx="12"/>
          </p:nvPr>
        </p:nvSpPr>
        <p:spPr/>
        <p:txBody>
          <a:bodyPr/>
          <a:lstStyle/>
          <a:p>
            <a:fld id="{733122C9-A0B9-462F-8757-0847AD287B63}" type="slidenum">
              <a:rPr lang="fr-FR" smtClean="0"/>
              <a:pPr/>
              <a:t>46</a:t>
            </a:fld>
            <a:endParaRPr lang="fr-FR" dirty="0"/>
          </a:p>
        </p:txBody>
      </p:sp>
      <p:sp>
        <p:nvSpPr>
          <p:cNvPr id="4" name="Espace réservé du contenu 3">
            <a:extLst>
              <a:ext uri="{FF2B5EF4-FFF2-40B4-BE49-F238E27FC236}">
                <a16:creationId xmlns:a16="http://schemas.microsoft.com/office/drawing/2014/main" id="{04E2AD88-B369-40D8-B28C-B1CEB7030686}"/>
              </a:ext>
            </a:extLst>
          </p:cNvPr>
          <p:cNvSpPr>
            <a:spLocks noGrp="1"/>
          </p:cNvSpPr>
          <p:nvPr>
            <p:ph sz="quarter" idx="14"/>
          </p:nvPr>
        </p:nvSpPr>
        <p:spPr>
          <a:xfrm>
            <a:off x="359998" y="843558"/>
            <a:ext cx="8424000" cy="4608512"/>
          </a:xfrm>
        </p:spPr>
        <p:txBody>
          <a:bodyPr/>
          <a:lstStyle/>
          <a:p>
            <a:pPr algn="ctr"/>
            <a:r>
              <a:rPr lang="fr-FR" sz="1100" dirty="0"/>
              <a:t>Aider les équipes à comprendre, accepter, s’adapter aux nouvelles dynamiques : environnement de confiance, minimiser les résistances, améliorer l'efficacité du processus de transformation, transition fluide.</a:t>
            </a:r>
          </a:p>
          <a:p>
            <a:pPr algn="ctr"/>
            <a:endParaRPr lang="fr-FR" sz="1100" dirty="0"/>
          </a:p>
          <a:p>
            <a:pPr algn="just"/>
            <a:r>
              <a:rPr lang="fr-FR" sz="1100" b="1" dirty="0">
                <a:solidFill>
                  <a:srgbClr val="0070C0"/>
                </a:solidFill>
              </a:rPr>
              <a:t>1. Communication transparente et continue</a:t>
            </a:r>
          </a:p>
          <a:p>
            <a:pPr algn="just">
              <a:buFont typeface="Arial" panose="020B0604020202020204" pitchFamily="34" charset="0"/>
              <a:buChar char="•"/>
            </a:pPr>
            <a:r>
              <a:rPr lang="fr-FR" sz="1100" b="1" dirty="0"/>
              <a:t>Pourquoi : </a:t>
            </a:r>
            <a:r>
              <a:rPr lang="fr-FR" sz="1100" dirty="0"/>
              <a:t>dissiper les doutes, les incertitudes. Comprendre les raisons du changement et ses objectifs.</a:t>
            </a:r>
          </a:p>
          <a:p>
            <a:pPr algn="just">
              <a:buFont typeface="Arial" panose="020B0604020202020204" pitchFamily="34" charset="0"/>
              <a:buChar char="•"/>
            </a:pPr>
            <a:r>
              <a:rPr lang="fr-FR" sz="1100" b="1" dirty="0"/>
              <a:t>Comment :</a:t>
            </a:r>
          </a:p>
          <a:p>
            <a:pPr marL="742950" lvl="1" indent="-285750" algn="just">
              <a:buFont typeface="Arial" panose="020B0604020202020204" pitchFamily="34" charset="0"/>
              <a:buChar char="•"/>
            </a:pPr>
            <a:r>
              <a:rPr lang="fr-FR" sz="1100" dirty="0"/>
              <a:t>Organiser des réunions régulières pour informer sur l’avancement du changement.</a:t>
            </a:r>
          </a:p>
          <a:p>
            <a:pPr marL="742950" lvl="1" indent="-285750" algn="just">
              <a:buFont typeface="Arial" panose="020B0604020202020204" pitchFamily="34" charset="0"/>
              <a:buChar char="•"/>
            </a:pPr>
            <a:r>
              <a:rPr lang="fr-FR" sz="1100" dirty="0"/>
              <a:t>Expliquer clairement les bénéfices du changement pour l’organisation et les individus.</a:t>
            </a:r>
          </a:p>
          <a:p>
            <a:pPr marL="742950" lvl="1" indent="-285750" algn="just">
              <a:buFont typeface="Arial" panose="020B0604020202020204" pitchFamily="34" charset="0"/>
              <a:buChar char="•"/>
            </a:pPr>
            <a:r>
              <a:rPr lang="fr-FR" sz="1100" dirty="0"/>
              <a:t>Créer des canaux de feedback pour écouter les préoccupations des employés.</a:t>
            </a:r>
          </a:p>
          <a:p>
            <a:pPr marL="742950" lvl="1" indent="-285750" algn="just">
              <a:buFont typeface="Arial" panose="020B0604020202020204" pitchFamily="34" charset="0"/>
              <a:buChar char="•"/>
            </a:pPr>
            <a:endParaRPr lang="fr-FR" sz="1100" dirty="0"/>
          </a:p>
          <a:p>
            <a:pPr algn="just"/>
            <a:r>
              <a:rPr lang="fr-FR" sz="1100" b="1" dirty="0">
                <a:solidFill>
                  <a:srgbClr val="0070C0"/>
                </a:solidFill>
              </a:rPr>
              <a:t>2. Formation et développement des compétences</a:t>
            </a:r>
          </a:p>
          <a:p>
            <a:pPr algn="just">
              <a:buFont typeface="Arial" panose="020B0604020202020204" pitchFamily="34" charset="0"/>
              <a:buChar char="•"/>
            </a:pPr>
            <a:r>
              <a:rPr lang="fr-FR" sz="1100" b="1" dirty="0"/>
              <a:t>Pourquoi : </a:t>
            </a:r>
            <a:r>
              <a:rPr lang="fr-FR" sz="1100" dirty="0"/>
              <a:t>changement = nécessité de nouveaux outils/compétences. La formation aide à réduire la résistance en renforçant </a:t>
            </a:r>
            <a:r>
              <a:rPr lang="fr-FR" sz="1100" b="1" dirty="0"/>
              <a:t>la confiance.</a:t>
            </a:r>
          </a:p>
          <a:p>
            <a:pPr algn="just">
              <a:buFont typeface="Arial" panose="020B0604020202020204" pitchFamily="34" charset="0"/>
              <a:buChar char="•"/>
            </a:pPr>
            <a:r>
              <a:rPr lang="fr-FR" sz="1100" b="1" dirty="0"/>
              <a:t>Comment :</a:t>
            </a:r>
          </a:p>
          <a:p>
            <a:pPr marL="742950" lvl="1" indent="-285750" algn="just">
              <a:buFont typeface="Arial" panose="020B0604020202020204" pitchFamily="34" charset="0"/>
              <a:buChar char="•"/>
            </a:pPr>
            <a:r>
              <a:rPr lang="fr-FR" sz="1100" dirty="0"/>
              <a:t>Proposer des sessions de formation spécifiques aux nouvelles méthodes de travail/technologies introduites.</a:t>
            </a:r>
          </a:p>
          <a:p>
            <a:pPr marL="742950" lvl="1" indent="-285750" algn="just">
              <a:buFont typeface="Arial" panose="020B0604020202020204" pitchFamily="34" charset="0"/>
              <a:buChar char="•"/>
            </a:pPr>
            <a:r>
              <a:rPr lang="fr-FR" sz="1100" dirty="0"/>
              <a:t>Offrir des parcours de développement personnel pour aider les équipes à s’adapter.</a:t>
            </a:r>
          </a:p>
          <a:p>
            <a:pPr marL="742950" lvl="1" indent="-285750" algn="just">
              <a:buFont typeface="Arial" panose="020B0604020202020204" pitchFamily="34" charset="0"/>
              <a:buChar char="•"/>
            </a:pPr>
            <a:r>
              <a:rPr lang="fr-FR" sz="1100" dirty="0"/>
              <a:t>Encourager l'apprentissage continu pour améliorer les compétences sur le long terme.</a:t>
            </a:r>
          </a:p>
          <a:p>
            <a:endParaRPr lang="fr-FR" dirty="0"/>
          </a:p>
        </p:txBody>
      </p:sp>
      <p:sp>
        <p:nvSpPr>
          <p:cNvPr id="5" name="Titre 1">
            <a:extLst>
              <a:ext uri="{FF2B5EF4-FFF2-40B4-BE49-F238E27FC236}">
                <a16:creationId xmlns:a16="http://schemas.microsoft.com/office/drawing/2014/main" id="{2389542F-6753-4EC9-8781-47C5DE93E790}"/>
              </a:ext>
            </a:extLst>
          </p:cNvPr>
          <p:cNvSpPr txBox="1">
            <a:spLocks/>
          </p:cNvSpPr>
          <p:nvPr/>
        </p:nvSpPr>
        <p:spPr bwMode="gray">
          <a:xfrm>
            <a:off x="1907704" y="195486"/>
            <a:ext cx="5040560"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a:t>6</a:t>
            </a:r>
            <a:r>
              <a:rPr lang="fr-FR" sz="2400" dirty="0" smtClean="0"/>
              <a:t>. Gestion du changement</a:t>
            </a:r>
            <a:endParaRPr lang="fr-FR" sz="2400" dirty="0"/>
          </a:p>
        </p:txBody>
      </p:sp>
    </p:spTree>
    <p:extLst>
      <p:ext uri="{BB962C8B-B14F-4D97-AF65-F5344CB8AC3E}">
        <p14:creationId xmlns:p14="http://schemas.microsoft.com/office/powerpoint/2010/main" val="4120592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E6A8F96-AD41-414B-949E-30E8D29F3BAE}"/>
              </a:ext>
            </a:extLst>
          </p:cNvPr>
          <p:cNvSpPr>
            <a:spLocks noGrp="1"/>
          </p:cNvSpPr>
          <p:nvPr>
            <p:ph type="sldNum" sz="quarter" idx="12"/>
          </p:nvPr>
        </p:nvSpPr>
        <p:spPr/>
        <p:txBody>
          <a:bodyPr/>
          <a:lstStyle/>
          <a:p>
            <a:fld id="{733122C9-A0B9-462F-8757-0847AD287B63}" type="slidenum">
              <a:rPr lang="fr-FR" smtClean="0"/>
              <a:pPr/>
              <a:t>47</a:t>
            </a:fld>
            <a:endParaRPr lang="fr-FR" dirty="0"/>
          </a:p>
        </p:txBody>
      </p:sp>
      <p:sp>
        <p:nvSpPr>
          <p:cNvPr id="4" name="Espace réservé du contenu 3">
            <a:extLst>
              <a:ext uri="{FF2B5EF4-FFF2-40B4-BE49-F238E27FC236}">
                <a16:creationId xmlns:a16="http://schemas.microsoft.com/office/drawing/2014/main" id="{56060B6A-811C-4E09-A6B6-FD301B937F96}"/>
              </a:ext>
            </a:extLst>
          </p:cNvPr>
          <p:cNvSpPr>
            <a:spLocks noGrp="1"/>
          </p:cNvSpPr>
          <p:nvPr>
            <p:ph sz="quarter" idx="14"/>
          </p:nvPr>
        </p:nvSpPr>
        <p:spPr>
          <a:xfrm>
            <a:off x="547914" y="915566"/>
            <a:ext cx="7984526" cy="4032448"/>
          </a:xfrm>
        </p:spPr>
        <p:txBody>
          <a:bodyPr/>
          <a:lstStyle/>
          <a:p>
            <a:r>
              <a:rPr lang="fr-FR" sz="1100" b="1" dirty="0">
                <a:solidFill>
                  <a:srgbClr val="0070C0"/>
                </a:solidFill>
              </a:rPr>
              <a:t>3. Impliquer les équipes dans le processus :</a:t>
            </a:r>
          </a:p>
          <a:p>
            <a:r>
              <a:rPr lang="fr-FR" sz="1100" b="1" dirty="0"/>
              <a:t> .Pourquoi : </a:t>
            </a:r>
            <a:r>
              <a:rPr lang="fr-FR" sz="1100" dirty="0"/>
              <a:t>les rendre plus engagés, acteurs du changement, plutôt que de le subir.</a:t>
            </a:r>
          </a:p>
          <a:p>
            <a:pPr algn="just">
              <a:buFont typeface="Arial" panose="020B0604020202020204" pitchFamily="34" charset="0"/>
              <a:buChar char="•"/>
            </a:pPr>
            <a:r>
              <a:rPr lang="fr-FR" sz="1100" b="1" dirty="0"/>
              <a:t>Comment :</a:t>
            </a:r>
          </a:p>
          <a:p>
            <a:pPr marL="742950" lvl="1" indent="-285750" algn="just">
              <a:buFont typeface="Arial" panose="020B0604020202020204" pitchFamily="34" charset="0"/>
              <a:buChar char="•"/>
            </a:pPr>
            <a:r>
              <a:rPr lang="fr-FR" sz="1100" dirty="0"/>
              <a:t>Créer des GT/comités pour que les équipes participent à la planification            mise en œuvre du changement.</a:t>
            </a:r>
          </a:p>
          <a:p>
            <a:pPr marL="742950" lvl="1" indent="-285750" algn="just">
              <a:buFont typeface="Arial" panose="020B0604020202020204" pitchFamily="34" charset="0"/>
              <a:buChar char="•"/>
            </a:pPr>
            <a:r>
              <a:rPr lang="fr-FR" sz="1100" dirty="0"/>
              <a:t>Encourager  les                 </a:t>
            </a:r>
          </a:p>
          <a:p>
            <a:pPr marL="742950" lvl="1" indent="-285750" algn="just">
              <a:buFont typeface="Arial" panose="020B0604020202020204" pitchFamily="34" charset="0"/>
              <a:buChar char="•"/>
            </a:pPr>
            <a:r>
              <a:rPr lang="fr-FR" sz="1100" dirty="0"/>
              <a:t>Solliciter des ambassadeurs du changement/service.</a:t>
            </a:r>
          </a:p>
          <a:p>
            <a:pPr marL="742950" lvl="1" indent="-285750" algn="just">
              <a:buFont typeface="Arial" panose="020B0604020202020204" pitchFamily="34" charset="0"/>
              <a:buChar char="•"/>
            </a:pPr>
            <a:endParaRPr lang="fr-FR" sz="1100" dirty="0"/>
          </a:p>
          <a:p>
            <a:r>
              <a:rPr lang="fr-FR" sz="1100" b="1" dirty="0">
                <a:solidFill>
                  <a:srgbClr val="0070C0"/>
                </a:solidFill>
              </a:rPr>
              <a:t>4. Soutien psychologique/accompagnement émotionnel</a:t>
            </a:r>
          </a:p>
          <a:p>
            <a:pPr algn="just">
              <a:buFont typeface="Arial" panose="020B0604020202020204" pitchFamily="34" charset="0"/>
              <a:buChar char="•"/>
            </a:pPr>
            <a:r>
              <a:rPr lang="fr-FR" sz="1100" b="1" dirty="0"/>
              <a:t>Pourquoi : </a:t>
            </a:r>
            <a:r>
              <a:rPr lang="fr-FR" sz="1100" dirty="0"/>
              <a:t>anxiété/stress/incertitude. Soutien émotionnel renforce la résilience des équipes.</a:t>
            </a:r>
          </a:p>
          <a:p>
            <a:pPr algn="just">
              <a:buFont typeface="Arial" panose="020B0604020202020204" pitchFamily="34" charset="0"/>
              <a:buChar char="•"/>
            </a:pPr>
            <a:r>
              <a:rPr lang="fr-FR" sz="1100" b="1" dirty="0"/>
              <a:t>Comment :</a:t>
            </a:r>
          </a:p>
          <a:p>
            <a:pPr marL="742950" lvl="1" indent="-285750" algn="just">
              <a:buFont typeface="Arial" panose="020B0604020202020204" pitchFamily="34" charset="0"/>
              <a:buChar char="•"/>
            </a:pPr>
            <a:r>
              <a:rPr lang="fr-FR" sz="1100" dirty="0"/>
              <a:t>Dispositifs de soutien comme des coachs/mentors internes.</a:t>
            </a:r>
          </a:p>
          <a:p>
            <a:pPr marL="742950" lvl="1" indent="-285750" algn="just">
              <a:buFont typeface="Arial" panose="020B0604020202020204" pitchFamily="34" charset="0"/>
              <a:buChar char="•"/>
            </a:pPr>
            <a:r>
              <a:rPr lang="fr-FR" sz="1100" dirty="0"/>
              <a:t>Ateliers sur la gestion du stress et l’adaptation au changement.</a:t>
            </a:r>
          </a:p>
          <a:p>
            <a:pPr marL="742950" lvl="1" indent="-285750" algn="just">
              <a:buFont typeface="Arial" panose="020B0604020202020204" pitchFamily="34" charset="0"/>
              <a:buChar char="•"/>
            </a:pPr>
            <a:r>
              <a:rPr lang="fr-FR" sz="1100" dirty="0"/>
              <a:t>Espaces d’écoute pour les salariés confrontés à des difficultés.</a:t>
            </a:r>
          </a:p>
          <a:p>
            <a:endParaRPr lang="fr-FR" dirty="0"/>
          </a:p>
        </p:txBody>
      </p:sp>
      <p:pic>
        <p:nvPicPr>
          <p:cNvPr id="2050" name="Picture 2" descr="Mur d'idées - Adopté(e)s et Orphelin(e)s de Roumanie ...">
            <a:extLst>
              <a:ext uri="{FF2B5EF4-FFF2-40B4-BE49-F238E27FC236}">
                <a16:creationId xmlns:a16="http://schemas.microsoft.com/office/drawing/2014/main" id="{0AD393E6-6116-4EA9-8B0C-C9E6082B0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51670"/>
            <a:ext cx="432048" cy="288033"/>
          </a:xfrm>
          <a:prstGeom prst="rect">
            <a:avLst/>
          </a:prstGeom>
          <a:noFill/>
          <a:extLst>
            <a:ext uri="{909E8E84-426E-40DD-AFC4-6F175D3DCCD1}">
              <a14:hiddenFill xmlns:a14="http://schemas.microsoft.com/office/drawing/2010/main">
                <a:solidFill>
                  <a:srgbClr val="FFFFFF"/>
                </a:solidFill>
              </a14:hiddenFill>
            </a:ext>
          </a:extLst>
        </p:spPr>
      </p:pic>
      <p:sp>
        <p:nvSpPr>
          <p:cNvPr id="5" name="Flèche : droite 4">
            <a:extLst>
              <a:ext uri="{FF2B5EF4-FFF2-40B4-BE49-F238E27FC236}">
                <a16:creationId xmlns:a16="http://schemas.microsoft.com/office/drawing/2014/main" id="{6B40A05C-022F-4366-B811-875C07E1DD42}"/>
              </a:ext>
            </a:extLst>
          </p:cNvPr>
          <p:cNvSpPr/>
          <p:nvPr/>
        </p:nvSpPr>
        <p:spPr>
          <a:xfrm>
            <a:off x="5796136" y="1753371"/>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a:extLst>
              <a:ext uri="{FF2B5EF4-FFF2-40B4-BE49-F238E27FC236}">
                <a16:creationId xmlns:a16="http://schemas.microsoft.com/office/drawing/2014/main" id="{2389542F-6753-4EC9-8781-47C5DE93E790}"/>
              </a:ext>
            </a:extLst>
          </p:cNvPr>
          <p:cNvSpPr txBox="1">
            <a:spLocks/>
          </p:cNvSpPr>
          <p:nvPr/>
        </p:nvSpPr>
        <p:spPr bwMode="gray">
          <a:xfrm>
            <a:off x="1907704" y="195486"/>
            <a:ext cx="5040560"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a:t>6</a:t>
            </a:r>
            <a:r>
              <a:rPr lang="fr-FR" sz="2400" dirty="0" smtClean="0"/>
              <a:t>. Gestion du changement</a:t>
            </a:r>
            <a:endParaRPr lang="fr-FR" sz="2400" dirty="0"/>
          </a:p>
        </p:txBody>
      </p:sp>
    </p:spTree>
    <p:extLst>
      <p:ext uri="{BB962C8B-B14F-4D97-AF65-F5344CB8AC3E}">
        <p14:creationId xmlns:p14="http://schemas.microsoft.com/office/powerpoint/2010/main" val="292307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186F39D-E4D0-462B-98DB-24DC47BD5971}"/>
              </a:ext>
            </a:extLst>
          </p:cNvPr>
          <p:cNvSpPr>
            <a:spLocks noGrp="1"/>
          </p:cNvSpPr>
          <p:nvPr>
            <p:ph type="sldNum" sz="quarter" idx="12"/>
          </p:nvPr>
        </p:nvSpPr>
        <p:spPr/>
        <p:txBody>
          <a:bodyPr/>
          <a:lstStyle/>
          <a:p>
            <a:fld id="{733122C9-A0B9-462F-8757-0847AD287B63}" type="slidenum">
              <a:rPr lang="fr-FR" smtClean="0"/>
              <a:pPr/>
              <a:t>48</a:t>
            </a:fld>
            <a:endParaRPr lang="fr-FR" dirty="0"/>
          </a:p>
        </p:txBody>
      </p:sp>
      <p:sp>
        <p:nvSpPr>
          <p:cNvPr id="4" name="Espace réservé du contenu 3">
            <a:extLst>
              <a:ext uri="{FF2B5EF4-FFF2-40B4-BE49-F238E27FC236}">
                <a16:creationId xmlns:a16="http://schemas.microsoft.com/office/drawing/2014/main" id="{2F4565D0-B360-4AD6-BA32-E2B09C9AA170}"/>
              </a:ext>
            </a:extLst>
          </p:cNvPr>
          <p:cNvSpPr>
            <a:spLocks noGrp="1"/>
          </p:cNvSpPr>
          <p:nvPr>
            <p:ph sz="quarter" idx="14"/>
          </p:nvPr>
        </p:nvSpPr>
        <p:spPr>
          <a:xfrm>
            <a:off x="359998" y="843558"/>
            <a:ext cx="8424000" cy="4824536"/>
          </a:xfrm>
        </p:spPr>
        <p:txBody>
          <a:bodyPr/>
          <a:lstStyle/>
          <a:p>
            <a:pPr algn="just"/>
            <a:r>
              <a:rPr lang="fr-FR" b="1" dirty="0">
                <a:solidFill>
                  <a:srgbClr val="0070C0"/>
                </a:solidFill>
              </a:rPr>
              <a:t>5. Leadership exemplaire et actif</a:t>
            </a:r>
          </a:p>
          <a:p>
            <a:pPr algn="just"/>
            <a:r>
              <a:rPr lang="fr-FR" dirty="0"/>
              <a:t>.</a:t>
            </a:r>
            <a:r>
              <a:rPr lang="fr-FR" b="1" dirty="0"/>
              <a:t>Pourquoi : </a:t>
            </a:r>
            <a:r>
              <a:rPr lang="fr-FR" dirty="0"/>
              <a:t>leadership fort inspire confiance et montre l’importance du changement. Un soutien visible des dirigeants motive les équipes.</a:t>
            </a:r>
          </a:p>
          <a:p>
            <a:pPr algn="just">
              <a:buFont typeface="Arial" panose="020B0604020202020204" pitchFamily="34" charset="0"/>
              <a:buChar char="•"/>
            </a:pPr>
            <a:r>
              <a:rPr lang="fr-FR" b="1" dirty="0"/>
              <a:t>Comment :</a:t>
            </a:r>
          </a:p>
          <a:p>
            <a:pPr marL="742950" lvl="1" indent="-285750" algn="just">
              <a:buFont typeface="Arial" panose="020B0604020202020204" pitchFamily="34" charset="0"/>
              <a:buChar char="•"/>
            </a:pPr>
            <a:r>
              <a:rPr lang="fr-FR" sz="1050" dirty="0"/>
              <a:t>Doivent incarner le changement en étant les premiers à s’adapter : accessible, à l’écoute, répondent aux questions.</a:t>
            </a:r>
          </a:p>
          <a:p>
            <a:pPr marL="742950" lvl="1" indent="-285750" algn="just">
              <a:buFont typeface="Arial" panose="020B0604020202020204" pitchFamily="34" charset="0"/>
              <a:buChar char="•"/>
            </a:pPr>
            <a:r>
              <a:rPr lang="fr-FR" sz="1050" dirty="0"/>
              <a:t>Identifier des sponsors du changement qui peuvent guider les équipes et montrer l'exemple.</a:t>
            </a:r>
          </a:p>
          <a:p>
            <a:pPr marL="742950" lvl="1" indent="-285750" algn="just">
              <a:buFont typeface="Arial" panose="020B0604020202020204" pitchFamily="34" charset="0"/>
              <a:buChar char="•"/>
            </a:pPr>
            <a:endParaRPr lang="fr-FR" sz="1050" dirty="0"/>
          </a:p>
          <a:p>
            <a:pPr algn="just"/>
            <a:r>
              <a:rPr lang="fr-FR" b="1" dirty="0">
                <a:solidFill>
                  <a:srgbClr val="0070C0"/>
                </a:solidFill>
              </a:rPr>
              <a:t>6. Reconnaissance/valorisation des efforts</a:t>
            </a:r>
          </a:p>
          <a:p>
            <a:pPr algn="just">
              <a:buFont typeface="Arial" panose="020B0604020202020204" pitchFamily="34" charset="0"/>
              <a:buChar char="•"/>
            </a:pPr>
            <a:r>
              <a:rPr lang="fr-FR" b="1" dirty="0"/>
              <a:t>Pourquoi : </a:t>
            </a:r>
            <a:r>
              <a:rPr lang="fr-FR" dirty="0"/>
              <a:t>renforce la motivation/valorise l’engagement des employés face au changement.</a:t>
            </a:r>
          </a:p>
          <a:p>
            <a:pPr algn="just">
              <a:buFont typeface="Arial" panose="020B0604020202020204" pitchFamily="34" charset="0"/>
              <a:buChar char="•"/>
            </a:pPr>
            <a:r>
              <a:rPr lang="fr-FR" b="1" dirty="0"/>
              <a:t>Comment : </a:t>
            </a:r>
            <a:r>
              <a:rPr lang="fr-FR" dirty="0"/>
              <a:t>récompenser publiquement les contributions + , les efforts liés au changement. Valoriser l’engagement dans les nouvelles pratiques.</a:t>
            </a:r>
          </a:p>
          <a:p>
            <a:pPr marL="457200" lvl="1" indent="0" algn="just">
              <a:buNone/>
            </a:pPr>
            <a:endParaRPr lang="fr-FR" sz="1050" dirty="0"/>
          </a:p>
          <a:p>
            <a:pPr algn="just"/>
            <a:r>
              <a:rPr lang="fr-FR" b="1" dirty="0">
                <a:solidFill>
                  <a:srgbClr val="0070C0"/>
                </a:solidFill>
              </a:rPr>
              <a:t>7. Flexibilité et adaptation progressive</a:t>
            </a:r>
          </a:p>
          <a:p>
            <a:pPr algn="just">
              <a:buFont typeface="Arial" panose="020B0604020202020204" pitchFamily="34" charset="0"/>
              <a:buChar char="•"/>
            </a:pPr>
            <a:r>
              <a:rPr lang="fr-FR" b="1" dirty="0"/>
              <a:t>Pourquoi : </a:t>
            </a:r>
            <a:r>
              <a:rPr lang="fr-FR" dirty="0"/>
              <a:t>trop de changement trop rapidement peut désorienter les équipes. Approche progressive pour réduire les frictions.</a:t>
            </a:r>
          </a:p>
          <a:p>
            <a:pPr algn="just">
              <a:buFont typeface="Arial" panose="020B0604020202020204" pitchFamily="34" charset="0"/>
              <a:buChar char="•"/>
            </a:pPr>
            <a:r>
              <a:rPr lang="fr-FR" b="1" dirty="0"/>
              <a:t>Comment :</a:t>
            </a:r>
          </a:p>
          <a:p>
            <a:pPr marL="742950" lvl="1" indent="-285750" algn="just">
              <a:buFont typeface="Arial" panose="020B0604020202020204" pitchFamily="34" charset="0"/>
              <a:buChar char="•"/>
            </a:pPr>
            <a:r>
              <a:rPr lang="fr-FR" sz="1050" dirty="0"/>
              <a:t>Planifier le changement/phases pour permettre une adaptation progressive/ajuster les méthodes de travail/retours des équipes.</a:t>
            </a:r>
          </a:p>
          <a:p>
            <a:pPr marL="742950" lvl="1" indent="-285750" algn="just">
              <a:buFont typeface="Arial" panose="020B0604020202020204" pitchFamily="34" charset="0"/>
              <a:buChar char="•"/>
            </a:pPr>
            <a:r>
              <a:rPr lang="fr-FR" sz="1050" dirty="0"/>
              <a:t>Introduire des périodes de test pour expérimenter les nouvelles approches avant de les généraliser.</a:t>
            </a:r>
          </a:p>
          <a:p>
            <a:endParaRPr lang="fr-FR" dirty="0"/>
          </a:p>
        </p:txBody>
      </p:sp>
      <p:sp>
        <p:nvSpPr>
          <p:cNvPr id="5" name="Titre 1">
            <a:extLst>
              <a:ext uri="{FF2B5EF4-FFF2-40B4-BE49-F238E27FC236}">
                <a16:creationId xmlns:a16="http://schemas.microsoft.com/office/drawing/2014/main" id="{2389542F-6753-4EC9-8781-47C5DE93E790}"/>
              </a:ext>
            </a:extLst>
          </p:cNvPr>
          <p:cNvSpPr txBox="1">
            <a:spLocks/>
          </p:cNvSpPr>
          <p:nvPr/>
        </p:nvSpPr>
        <p:spPr bwMode="gray">
          <a:xfrm>
            <a:off x="1907704" y="195486"/>
            <a:ext cx="5040560"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a:t>5. </a:t>
            </a:r>
            <a:r>
              <a:rPr lang="fr-FR" sz="2400" dirty="0" smtClean="0"/>
              <a:t>Gestion du changement</a:t>
            </a:r>
            <a:endParaRPr lang="fr-FR" sz="2400" dirty="0"/>
          </a:p>
        </p:txBody>
      </p:sp>
    </p:spTree>
    <p:extLst>
      <p:ext uri="{BB962C8B-B14F-4D97-AF65-F5344CB8AC3E}">
        <p14:creationId xmlns:p14="http://schemas.microsoft.com/office/powerpoint/2010/main" val="2645347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7290DA2-1704-4A12-8B2F-C33CE1A9B729}"/>
              </a:ext>
            </a:extLst>
          </p:cNvPr>
          <p:cNvSpPr>
            <a:spLocks noGrp="1"/>
          </p:cNvSpPr>
          <p:nvPr>
            <p:ph type="sldNum" sz="quarter" idx="12"/>
          </p:nvPr>
        </p:nvSpPr>
        <p:spPr/>
        <p:txBody>
          <a:bodyPr/>
          <a:lstStyle/>
          <a:p>
            <a:fld id="{733122C9-A0B9-462F-8757-0847AD287B63}" type="slidenum">
              <a:rPr lang="fr-FR" smtClean="0"/>
              <a:pPr/>
              <a:t>49</a:t>
            </a:fld>
            <a:endParaRPr lang="fr-FR" dirty="0"/>
          </a:p>
        </p:txBody>
      </p:sp>
      <p:sp>
        <p:nvSpPr>
          <p:cNvPr id="4" name="Espace réservé du contenu 3">
            <a:extLst>
              <a:ext uri="{FF2B5EF4-FFF2-40B4-BE49-F238E27FC236}">
                <a16:creationId xmlns:a16="http://schemas.microsoft.com/office/drawing/2014/main" id="{3C163136-A2A7-4F78-BFB8-6A24368DDBEB}"/>
              </a:ext>
            </a:extLst>
          </p:cNvPr>
          <p:cNvSpPr>
            <a:spLocks noGrp="1"/>
          </p:cNvSpPr>
          <p:nvPr>
            <p:ph sz="quarter" idx="14"/>
          </p:nvPr>
        </p:nvSpPr>
        <p:spPr>
          <a:xfrm>
            <a:off x="359998" y="771550"/>
            <a:ext cx="8424000" cy="4608512"/>
          </a:xfrm>
        </p:spPr>
        <p:txBody>
          <a:bodyPr/>
          <a:lstStyle/>
          <a:p>
            <a:r>
              <a:rPr lang="fr-FR" b="1" dirty="0">
                <a:solidFill>
                  <a:srgbClr val="0070C0"/>
                </a:solidFill>
              </a:rPr>
              <a:t>8. Suivi individualisé</a:t>
            </a:r>
          </a:p>
          <a:p>
            <a:pPr>
              <a:buFont typeface="Arial" panose="020B0604020202020204" pitchFamily="34" charset="0"/>
              <a:buChar char="•"/>
            </a:pPr>
            <a:r>
              <a:rPr lang="fr-FR" sz="950" b="1" dirty="0"/>
              <a:t>Pourquoi : </a:t>
            </a:r>
            <a:r>
              <a:rPr lang="fr-FR" sz="950" dirty="0"/>
              <a:t>individu réagit différemment au changement. Suivi personnalisé = soutien adapté à chaque besoin.</a:t>
            </a:r>
          </a:p>
          <a:p>
            <a:pPr>
              <a:buFont typeface="Arial" panose="020B0604020202020204" pitchFamily="34" charset="0"/>
              <a:buChar char="•"/>
            </a:pPr>
            <a:r>
              <a:rPr lang="fr-FR" sz="950" b="1" dirty="0"/>
              <a:t>Comment :</a:t>
            </a:r>
          </a:p>
          <a:p>
            <a:pPr marL="742950" lvl="1" indent="-285750">
              <a:buFont typeface="Arial" panose="020B0604020202020204" pitchFamily="34" charset="0"/>
              <a:buChar char="•"/>
            </a:pPr>
            <a:r>
              <a:rPr lang="fr-FR" dirty="0"/>
              <a:t>Réaliser des entretiens individuels pour comprendre les réactions au changement.</a:t>
            </a:r>
          </a:p>
          <a:p>
            <a:pPr marL="742950" lvl="1" indent="-285750">
              <a:buFont typeface="Arial" panose="020B0604020202020204" pitchFamily="34" charset="0"/>
              <a:buChar char="•"/>
            </a:pPr>
            <a:r>
              <a:rPr lang="fr-FR" dirty="0"/>
              <a:t>Proposer des accompagnements personnalisés, comme du coaching/formations spécifiques.</a:t>
            </a:r>
          </a:p>
          <a:p>
            <a:pPr marL="742950" lvl="1" indent="-285750">
              <a:buFont typeface="Arial" panose="020B0604020202020204" pitchFamily="34" charset="0"/>
              <a:buChar char="•"/>
            </a:pPr>
            <a:r>
              <a:rPr lang="fr-FR" dirty="0"/>
              <a:t>Suivre l’évolution de chaque membre de l’équipe en fonction de sa capacité à s’adapter.</a:t>
            </a:r>
          </a:p>
          <a:p>
            <a:r>
              <a:rPr lang="fr-FR" b="1" dirty="0">
                <a:solidFill>
                  <a:srgbClr val="0070C0"/>
                </a:solidFill>
              </a:rPr>
              <a:t>9. Outils de gestion du changement</a:t>
            </a:r>
          </a:p>
          <a:p>
            <a:pPr>
              <a:buFont typeface="Arial" panose="020B0604020202020204" pitchFamily="34" charset="0"/>
              <a:buChar char="•"/>
            </a:pPr>
            <a:r>
              <a:rPr lang="fr-FR" sz="950" b="1" dirty="0"/>
              <a:t>Pourquoi : </a:t>
            </a:r>
            <a:r>
              <a:rPr lang="fr-FR" sz="950" dirty="0"/>
              <a:t>pour organiser/structurer le changement, tout en suivant son impact.</a:t>
            </a:r>
          </a:p>
          <a:p>
            <a:pPr>
              <a:buFont typeface="Arial" panose="020B0604020202020204" pitchFamily="34" charset="0"/>
              <a:buChar char="•"/>
            </a:pPr>
            <a:r>
              <a:rPr lang="fr-FR" sz="950" b="1" dirty="0"/>
              <a:t>Comment :</a:t>
            </a:r>
          </a:p>
          <a:p>
            <a:pPr marL="742950" lvl="1" indent="-285750">
              <a:buFont typeface="Arial" panose="020B0604020202020204" pitchFamily="34" charset="0"/>
              <a:buChar char="•"/>
            </a:pPr>
            <a:r>
              <a:rPr lang="fr-FR" dirty="0"/>
              <a:t>Outils de cartographie des parties prenantes pour identifier les résistances potentielles.</a:t>
            </a:r>
          </a:p>
          <a:p>
            <a:pPr marL="742950" lvl="1" indent="-285750">
              <a:buFont typeface="Arial" panose="020B0604020202020204" pitchFamily="34" charset="0"/>
              <a:buChar char="•"/>
            </a:pPr>
            <a:r>
              <a:rPr lang="fr-FR" dirty="0"/>
              <a:t>Outils collaboratifs (intranet, forums, plateformes) pour faciliter les échanges/partage d’informations.</a:t>
            </a:r>
          </a:p>
          <a:p>
            <a:r>
              <a:rPr lang="fr-FR" b="1" dirty="0">
                <a:solidFill>
                  <a:srgbClr val="0070C0"/>
                </a:solidFill>
              </a:rPr>
              <a:t>10. Évaluation/ajustement du processus </a:t>
            </a:r>
          </a:p>
          <a:p>
            <a:r>
              <a:rPr lang="fr-FR" sz="950" b="1" dirty="0">
                <a:solidFill>
                  <a:srgbClr val="0070C0"/>
                </a:solidFill>
              </a:rPr>
              <a:t>. </a:t>
            </a:r>
            <a:r>
              <a:rPr lang="fr-FR" sz="950" b="1" dirty="0"/>
              <a:t>Pourquoi : </a:t>
            </a:r>
            <a:r>
              <a:rPr lang="fr-FR" sz="950" dirty="0"/>
              <a:t>mesurer l’efficacité du changement.</a:t>
            </a:r>
          </a:p>
          <a:p>
            <a:pPr>
              <a:buFont typeface="Arial" panose="020B0604020202020204" pitchFamily="34" charset="0"/>
              <a:buChar char="•"/>
            </a:pPr>
            <a:r>
              <a:rPr lang="fr-FR" sz="950" b="1" dirty="0"/>
              <a:t>Comment :</a:t>
            </a:r>
          </a:p>
          <a:p>
            <a:pPr marL="742950" lvl="1" indent="-285750">
              <a:buFont typeface="Arial" panose="020B0604020202020204" pitchFamily="34" charset="0"/>
              <a:buChar char="•"/>
            </a:pPr>
            <a:r>
              <a:rPr lang="fr-FR" dirty="0"/>
              <a:t>Indicateurs de suivi pour évaluer l’impact du changement.</a:t>
            </a:r>
          </a:p>
          <a:p>
            <a:pPr marL="742950" lvl="1" indent="-285750">
              <a:buFont typeface="Arial" panose="020B0604020202020204" pitchFamily="34" charset="0"/>
              <a:buChar char="•"/>
            </a:pPr>
            <a:r>
              <a:rPr lang="fr-FR" dirty="0"/>
              <a:t>Réunions de bilan à intervalles réguliers pour discuter des réussites et des difficultés.</a:t>
            </a:r>
          </a:p>
          <a:p>
            <a:pPr marL="742950" lvl="1" indent="-285750">
              <a:buFont typeface="Arial" panose="020B0604020202020204" pitchFamily="34" charset="0"/>
              <a:buChar char="•"/>
            </a:pPr>
            <a:r>
              <a:rPr lang="fr-FR" dirty="0"/>
              <a:t>Adapter la stratégie de changement en fonction des retours des équipes/résultats obtenus.</a:t>
            </a:r>
          </a:p>
          <a:p>
            <a:endParaRPr lang="fr-FR" dirty="0"/>
          </a:p>
        </p:txBody>
      </p:sp>
      <p:sp>
        <p:nvSpPr>
          <p:cNvPr id="6" name="Titre 1">
            <a:extLst>
              <a:ext uri="{FF2B5EF4-FFF2-40B4-BE49-F238E27FC236}">
                <a16:creationId xmlns:a16="http://schemas.microsoft.com/office/drawing/2014/main" id="{2389542F-6753-4EC9-8781-47C5DE93E790}"/>
              </a:ext>
            </a:extLst>
          </p:cNvPr>
          <p:cNvSpPr txBox="1">
            <a:spLocks/>
          </p:cNvSpPr>
          <p:nvPr/>
        </p:nvSpPr>
        <p:spPr bwMode="gray">
          <a:xfrm>
            <a:off x="1907704" y="195486"/>
            <a:ext cx="5040560" cy="2880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400" dirty="0"/>
              <a:t>5. </a:t>
            </a:r>
            <a:r>
              <a:rPr lang="fr-FR" sz="2400" dirty="0" smtClean="0"/>
              <a:t>Gestion du changement</a:t>
            </a:r>
            <a:endParaRPr lang="fr-FR" sz="2400" dirty="0"/>
          </a:p>
        </p:txBody>
      </p:sp>
    </p:spTree>
    <p:extLst>
      <p:ext uri="{BB962C8B-B14F-4D97-AF65-F5344CB8AC3E}">
        <p14:creationId xmlns:p14="http://schemas.microsoft.com/office/powerpoint/2010/main" val="358091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907704" y="123478"/>
            <a:ext cx="8424000" cy="720000"/>
          </a:xfrm>
        </p:spPr>
        <p:txBody>
          <a:bodyPr/>
          <a:lstStyle/>
          <a:p>
            <a:r>
              <a:rPr lang="fr-FR" dirty="0"/>
              <a:t>Introduction</a:t>
            </a:r>
          </a:p>
        </p:txBody>
      </p:sp>
      <p:sp>
        <p:nvSpPr>
          <p:cNvPr id="12" name="Espace réservé du contenu 11"/>
          <p:cNvSpPr>
            <a:spLocks noGrp="1"/>
          </p:cNvSpPr>
          <p:nvPr>
            <p:ph sz="quarter" idx="14"/>
          </p:nvPr>
        </p:nvSpPr>
        <p:spPr>
          <a:xfrm>
            <a:off x="251520" y="843478"/>
            <a:ext cx="8424000" cy="4300022"/>
          </a:xfrm>
        </p:spPr>
        <p:txBody>
          <a:bodyPr/>
          <a:lstStyle/>
          <a:p>
            <a:pPr algn="just"/>
            <a:r>
              <a:rPr lang="fr-FR" sz="1800" b="1" dirty="0"/>
              <a:t>3/ Affirmant leurs rôles sur leur territoire, les universités différencient leurs stratégies dans le cadre de leurs relations partenariales</a:t>
            </a:r>
          </a:p>
          <a:p>
            <a:pPr algn="just"/>
            <a:endParaRPr lang="fr-FR" sz="1000" b="1" dirty="0"/>
          </a:p>
          <a:p>
            <a:pPr marL="285750" indent="-285750" algn="just">
              <a:buFont typeface="Wingdings" panose="05000000000000000000" pitchFamily="2" charset="2"/>
              <a:buChar char="ü"/>
            </a:pPr>
            <a:r>
              <a:rPr lang="fr-FR" sz="1800" b="1" dirty="0"/>
              <a:t>Avec l'enseignement supérieur et de la recherche</a:t>
            </a:r>
          </a:p>
          <a:p>
            <a:pPr marL="285750" indent="-285750" algn="just">
              <a:buFont typeface="Wingdings" panose="05000000000000000000" pitchFamily="2" charset="2"/>
              <a:buChar char="§"/>
            </a:pPr>
            <a:r>
              <a:rPr lang="fr-FR" sz="1800" dirty="0"/>
              <a:t>Convention de coordination territoriale</a:t>
            </a:r>
          </a:p>
          <a:p>
            <a:pPr marL="285750" indent="-285750" algn="just">
              <a:buFont typeface="Wingdings" panose="05000000000000000000" pitchFamily="2" charset="2"/>
              <a:buChar char="§"/>
            </a:pPr>
            <a:endParaRPr lang="fr-FR" sz="1000" dirty="0"/>
          </a:p>
          <a:p>
            <a:pPr marL="285750" indent="-285750" algn="just">
              <a:buFont typeface="Wingdings" panose="05000000000000000000" pitchFamily="2" charset="2"/>
              <a:buChar char="ü"/>
            </a:pPr>
            <a:r>
              <a:rPr lang="fr-FR" sz="1800" b="1" dirty="0"/>
              <a:t>Avec le monde socio-économique</a:t>
            </a:r>
          </a:p>
          <a:p>
            <a:pPr marL="285750" indent="-285750" algn="just" fontAlgn="base">
              <a:buFont typeface="Wingdings" panose="05000000000000000000" pitchFamily="2" charset="2"/>
              <a:buChar char="§"/>
            </a:pPr>
            <a:r>
              <a:rPr lang="fr-FR" sz="1800" dirty="0"/>
              <a:t>Les sociétés d’accélération du transfert de technologies (SATT)</a:t>
            </a:r>
          </a:p>
          <a:p>
            <a:pPr marL="285750" indent="-285750" algn="just" fontAlgn="base">
              <a:buFont typeface="Wingdings" panose="05000000000000000000" pitchFamily="2" charset="2"/>
              <a:buChar char="§"/>
            </a:pPr>
            <a:r>
              <a:rPr lang="fr-FR" sz="1800" dirty="0"/>
              <a:t>Les Fondations, interfaces uniques du mécénat entre l'université et le monde socioéconomique</a:t>
            </a:r>
          </a:p>
          <a:p>
            <a:pPr marL="285750" indent="-285750" algn="just" fontAlgn="base">
              <a:buFont typeface="Wingdings" panose="05000000000000000000" pitchFamily="2" charset="2"/>
              <a:buChar char="§"/>
            </a:pPr>
            <a:endParaRPr lang="fr-FR" sz="1000" dirty="0"/>
          </a:p>
          <a:p>
            <a:pPr marL="285750" indent="-285750" algn="just">
              <a:buFont typeface="Wingdings" panose="05000000000000000000" pitchFamily="2" charset="2"/>
              <a:buChar char="ü"/>
            </a:pPr>
            <a:r>
              <a:rPr lang="fr-FR" sz="1800" b="1" dirty="0"/>
              <a:t>À l’international</a:t>
            </a:r>
          </a:p>
          <a:p>
            <a:pPr marL="285750" indent="-285750" algn="just">
              <a:buFont typeface="Wingdings" panose="05000000000000000000" pitchFamily="2" charset="2"/>
              <a:buChar char="§"/>
            </a:pPr>
            <a:r>
              <a:rPr lang="fr-FR" sz="1800" dirty="0"/>
              <a:t>Les universités européennes</a:t>
            </a:r>
          </a:p>
          <a:p>
            <a:pPr algn="just"/>
            <a:endParaRPr lang="fr-FR" sz="1800" b="1" dirty="0"/>
          </a:p>
          <a:p>
            <a:pPr algn="just"/>
            <a:endParaRPr lang="fr-FR" sz="1800" b="1" dirty="0"/>
          </a:p>
          <a:p>
            <a:pPr algn="just"/>
            <a:endParaRPr lang="fr-FR" sz="18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1319012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539552" y="2067694"/>
            <a:ext cx="8424000" cy="576064"/>
          </a:xfrm>
        </p:spPr>
        <p:txBody>
          <a:bodyPr/>
          <a:lstStyle/>
          <a:p>
            <a:r>
              <a:rPr lang="fr-FR" sz="3200" dirty="0"/>
              <a:t>CONCLUSION</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50</a:t>
            </a:fld>
            <a:endParaRPr lang="fr-FR" dirty="0"/>
          </a:p>
        </p:txBody>
      </p:sp>
    </p:spTree>
    <p:extLst>
      <p:ext uri="{BB962C8B-B14F-4D97-AF65-F5344CB8AC3E}">
        <p14:creationId xmlns:p14="http://schemas.microsoft.com/office/powerpoint/2010/main" val="297391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4D5E2F-8680-4F97-83F0-4367C2C9C196}"/>
              </a:ext>
            </a:extLst>
          </p:cNvPr>
          <p:cNvSpPr>
            <a:spLocks noGrp="1"/>
          </p:cNvSpPr>
          <p:nvPr>
            <p:ph type="title"/>
          </p:nvPr>
        </p:nvSpPr>
        <p:spPr>
          <a:xfrm>
            <a:off x="1835696" y="195486"/>
            <a:ext cx="8424000" cy="720000"/>
          </a:xfrm>
        </p:spPr>
        <p:txBody>
          <a:bodyPr/>
          <a:lstStyle/>
          <a:p>
            <a:r>
              <a:rPr lang="fr-FR" dirty="0"/>
              <a:t>Conclusion</a:t>
            </a:r>
          </a:p>
        </p:txBody>
      </p:sp>
      <p:sp>
        <p:nvSpPr>
          <p:cNvPr id="3" name="Espace réservé du numéro de diapositive 2">
            <a:extLst>
              <a:ext uri="{FF2B5EF4-FFF2-40B4-BE49-F238E27FC236}">
                <a16:creationId xmlns:a16="http://schemas.microsoft.com/office/drawing/2014/main" id="{279BE277-4E0D-47E6-B267-A9C2EF97B37D}"/>
              </a:ext>
            </a:extLst>
          </p:cNvPr>
          <p:cNvSpPr>
            <a:spLocks noGrp="1"/>
          </p:cNvSpPr>
          <p:nvPr>
            <p:ph type="sldNum" sz="quarter" idx="12"/>
          </p:nvPr>
        </p:nvSpPr>
        <p:spPr/>
        <p:txBody>
          <a:bodyPr/>
          <a:lstStyle/>
          <a:p>
            <a:fld id="{733122C9-A0B9-462F-8757-0847AD287B63}" type="slidenum">
              <a:rPr lang="fr-FR" smtClean="0"/>
              <a:pPr/>
              <a:t>51</a:t>
            </a:fld>
            <a:endParaRPr lang="fr-FR" dirty="0"/>
          </a:p>
        </p:txBody>
      </p:sp>
      <p:sp>
        <p:nvSpPr>
          <p:cNvPr id="4" name="Espace réservé du contenu 3">
            <a:extLst>
              <a:ext uri="{FF2B5EF4-FFF2-40B4-BE49-F238E27FC236}">
                <a16:creationId xmlns:a16="http://schemas.microsoft.com/office/drawing/2014/main" id="{239804DD-1DB1-4E52-8254-19F3E75AB7C4}"/>
              </a:ext>
            </a:extLst>
          </p:cNvPr>
          <p:cNvSpPr>
            <a:spLocks noGrp="1"/>
          </p:cNvSpPr>
          <p:nvPr>
            <p:ph sz="quarter" idx="14"/>
          </p:nvPr>
        </p:nvSpPr>
        <p:spPr>
          <a:xfrm>
            <a:off x="251520" y="915486"/>
            <a:ext cx="8424000" cy="4032528"/>
          </a:xfrm>
        </p:spPr>
        <p:txBody>
          <a:bodyPr/>
          <a:lstStyle/>
          <a:p>
            <a:pPr marL="285750" lvl="0" indent="-285750" algn="just">
              <a:lnSpc>
                <a:spcPct val="107000"/>
              </a:lnSpc>
              <a:spcAft>
                <a:spcPts val="800"/>
              </a:spcAft>
              <a:buSzPts val="1000"/>
              <a:buFont typeface="Wingdings" panose="05000000000000000000" pitchFamily="2" charset="2"/>
              <a:buChar char="§"/>
              <a:tabLst>
                <a:tab pos="457200" algn="l"/>
              </a:tabLst>
            </a:pPr>
            <a:r>
              <a:rPr lang="fr-FR" sz="1800" dirty="0">
                <a:effectLst/>
                <a:latin typeface="+mj-lt"/>
                <a:ea typeface="Times New Roman" panose="02020603050405020304" pitchFamily="18" charset="0"/>
                <a:cs typeface="Times New Roman" panose="02020603050405020304" pitchFamily="18" charset="0"/>
              </a:rPr>
              <a:t>Compte tenu du contexte complexe de l’enseignement supérieur, la direction d’une université est incitée à définir un plan stratégique </a:t>
            </a:r>
            <a:r>
              <a:rPr lang="fr-FR" sz="1800" dirty="0">
                <a:latin typeface="+mj-lt"/>
                <a:ea typeface="Times New Roman" panose="02020603050405020304" pitchFamily="18" charset="0"/>
                <a:cs typeface="Times New Roman" panose="02020603050405020304" pitchFamily="18" charset="0"/>
              </a:rPr>
              <a:t>à long terme </a:t>
            </a:r>
            <a:r>
              <a:rPr lang="fr-FR" sz="1800" dirty="0" smtClean="0">
                <a:latin typeface="+mj-lt"/>
                <a:ea typeface="Times New Roman" panose="02020603050405020304" pitchFamily="18" charset="0"/>
                <a:cs typeface="Times New Roman" panose="02020603050405020304" pitchFamily="18" charset="0"/>
              </a:rPr>
              <a:t>unique</a:t>
            </a:r>
          </a:p>
          <a:p>
            <a:pPr marL="285750" lvl="0" indent="-285750" algn="just">
              <a:lnSpc>
                <a:spcPct val="107000"/>
              </a:lnSpc>
              <a:spcAft>
                <a:spcPts val="800"/>
              </a:spcAft>
              <a:buSzPts val="1000"/>
              <a:buFont typeface="Wingdings" panose="05000000000000000000" pitchFamily="2" charset="2"/>
              <a:buChar char="§"/>
              <a:tabLst>
                <a:tab pos="457200" algn="l"/>
              </a:tabLst>
            </a:pPr>
            <a:endParaRPr lang="fr-FR" sz="1800" dirty="0">
              <a:latin typeface="+mj-lt"/>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r-FR" sz="1800" dirty="0">
                <a:latin typeface="+mj-lt"/>
                <a:ea typeface="Times New Roman" panose="02020603050405020304" pitchFamily="18" charset="0"/>
                <a:cs typeface="Times New Roman" panose="02020603050405020304" pitchFamily="18" charset="0"/>
              </a:rPr>
              <a:t>Car l’alignement de toute l’organisation sur la stratégie est crucial pour :</a:t>
            </a:r>
          </a:p>
          <a:p>
            <a:pPr marL="537750" lvl="1" indent="-285750" algn="just"/>
            <a:r>
              <a:rPr lang="fr-FR" sz="1700" dirty="0">
                <a:latin typeface="+mj-lt"/>
                <a:ea typeface="Times New Roman" panose="02020603050405020304" pitchFamily="18" charset="0"/>
                <a:cs typeface="Times New Roman" panose="02020603050405020304" pitchFamily="18" charset="0"/>
              </a:rPr>
              <a:t>Améliorer la prise de décision et la performance </a:t>
            </a:r>
            <a:r>
              <a:rPr lang="fr-FR" sz="1700" dirty="0" smtClean="0">
                <a:latin typeface="+mj-lt"/>
                <a:ea typeface="Times New Roman" panose="02020603050405020304" pitchFamily="18" charset="0"/>
                <a:cs typeface="Times New Roman" panose="02020603050405020304" pitchFamily="18" charset="0"/>
              </a:rPr>
              <a:t>globale</a:t>
            </a:r>
            <a:endParaRPr lang="fr-FR" sz="1700" dirty="0">
              <a:latin typeface="+mj-lt"/>
              <a:ea typeface="Times New Roman" panose="02020603050405020304" pitchFamily="18" charset="0"/>
              <a:cs typeface="Times New Roman" panose="02020603050405020304" pitchFamily="18" charset="0"/>
            </a:endParaRPr>
          </a:p>
          <a:p>
            <a:pPr marL="537750" lvl="1" indent="-285750" algn="just"/>
            <a:r>
              <a:rPr lang="fr-FR" sz="1700" dirty="0">
                <a:latin typeface="+mj-lt"/>
                <a:ea typeface="Times New Roman" panose="02020603050405020304" pitchFamily="18" charset="0"/>
                <a:cs typeface="Times New Roman" panose="02020603050405020304" pitchFamily="18" charset="0"/>
              </a:rPr>
              <a:t>Concentrer les efforts sur les initiatives à forte valeur </a:t>
            </a:r>
            <a:r>
              <a:rPr lang="fr-FR" sz="1700" dirty="0" smtClean="0">
                <a:latin typeface="+mj-lt"/>
                <a:ea typeface="Times New Roman" panose="02020603050405020304" pitchFamily="18" charset="0"/>
                <a:cs typeface="Times New Roman" panose="02020603050405020304" pitchFamily="18" charset="0"/>
              </a:rPr>
              <a:t>ajoutée</a:t>
            </a:r>
            <a:endParaRPr lang="fr-FR" sz="1700" dirty="0">
              <a:latin typeface="+mj-lt"/>
              <a:ea typeface="Times New Roman" panose="02020603050405020304" pitchFamily="18" charset="0"/>
              <a:cs typeface="Times New Roman" panose="02020603050405020304" pitchFamily="18" charset="0"/>
            </a:endParaRPr>
          </a:p>
          <a:p>
            <a:pPr marL="537750" lvl="1" indent="-285750" algn="just"/>
            <a:r>
              <a:rPr lang="fr-FR" sz="1700" dirty="0">
                <a:latin typeface="+mj-lt"/>
                <a:ea typeface="Times New Roman" panose="02020603050405020304" pitchFamily="18" charset="0"/>
                <a:cs typeface="Times New Roman" panose="02020603050405020304" pitchFamily="18" charset="0"/>
              </a:rPr>
              <a:t>Favoriser l’engagement et la motivation des équipes</a:t>
            </a:r>
          </a:p>
        </p:txBody>
      </p:sp>
    </p:spTree>
    <p:extLst>
      <p:ext uri="{BB962C8B-B14F-4D97-AF65-F5344CB8AC3E}">
        <p14:creationId xmlns:p14="http://schemas.microsoft.com/office/powerpoint/2010/main" val="3640123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4D5E2F-8680-4F97-83F0-4367C2C9C196}"/>
              </a:ext>
            </a:extLst>
          </p:cNvPr>
          <p:cNvSpPr>
            <a:spLocks noGrp="1"/>
          </p:cNvSpPr>
          <p:nvPr>
            <p:ph type="title"/>
          </p:nvPr>
        </p:nvSpPr>
        <p:spPr>
          <a:xfrm>
            <a:off x="1835696" y="195486"/>
            <a:ext cx="8424000" cy="720000"/>
          </a:xfrm>
        </p:spPr>
        <p:txBody>
          <a:bodyPr/>
          <a:lstStyle/>
          <a:p>
            <a:r>
              <a:rPr lang="fr-FR" dirty="0"/>
              <a:t>Conclusion</a:t>
            </a:r>
          </a:p>
        </p:txBody>
      </p:sp>
      <p:sp>
        <p:nvSpPr>
          <p:cNvPr id="3" name="Espace réservé du numéro de diapositive 2">
            <a:extLst>
              <a:ext uri="{FF2B5EF4-FFF2-40B4-BE49-F238E27FC236}">
                <a16:creationId xmlns:a16="http://schemas.microsoft.com/office/drawing/2014/main" id="{279BE277-4E0D-47E6-B267-A9C2EF97B37D}"/>
              </a:ext>
            </a:extLst>
          </p:cNvPr>
          <p:cNvSpPr>
            <a:spLocks noGrp="1"/>
          </p:cNvSpPr>
          <p:nvPr>
            <p:ph type="sldNum" sz="quarter" idx="12"/>
          </p:nvPr>
        </p:nvSpPr>
        <p:spPr/>
        <p:txBody>
          <a:bodyPr/>
          <a:lstStyle/>
          <a:p>
            <a:fld id="{733122C9-A0B9-462F-8757-0847AD287B63}" type="slidenum">
              <a:rPr lang="fr-FR" smtClean="0"/>
              <a:pPr/>
              <a:t>52</a:t>
            </a:fld>
            <a:endParaRPr lang="fr-FR" dirty="0"/>
          </a:p>
        </p:txBody>
      </p:sp>
      <p:sp>
        <p:nvSpPr>
          <p:cNvPr id="4" name="Espace réservé du contenu 3">
            <a:extLst>
              <a:ext uri="{FF2B5EF4-FFF2-40B4-BE49-F238E27FC236}">
                <a16:creationId xmlns:a16="http://schemas.microsoft.com/office/drawing/2014/main" id="{239804DD-1DB1-4E52-8254-19F3E75AB7C4}"/>
              </a:ext>
            </a:extLst>
          </p:cNvPr>
          <p:cNvSpPr>
            <a:spLocks noGrp="1"/>
          </p:cNvSpPr>
          <p:nvPr>
            <p:ph sz="quarter" idx="14"/>
          </p:nvPr>
        </p:nvSpPr>
        <p:spPr>
          <a:xfrm>
            <a:off x="251520" y="915486"/>
            <a:ext cx="8424000" cy="4032528"/>
          </a:xfrm>
        </p:spPr>
        <p:txBody>
          <a:bodyPr/>
          <a:lstStyle/>
          <a:p>
            <a:r>
              <a:rPr lang="fr-FR" sz="1800" dirty="0"/>
              <a:t>Le lancement du travail peut se faire à l’occasion d’opportunités favorables :</a:t>
            </a:r>
          </a:p>
          <a:p>
            <a:pPr marL="285750" indent="-285750">
              <a:buFontTx/>
              <a:buChar char="-"/>
            </a:pPr>
            <a:r>
              <a:rPr lang="fr-FR" sz="1800" dirty="0"/>
              <a:t>L</a:t>
            </a:r>
            <a:r>
              <a:rPr lang="fr-FR" sz="1800" dirty="0" smtClean="0"/>
              <a:t>es </a:t>
            </a:r>
            <a:r>
              <a:rPr lang="fr-FR" sz="1800" dirty="0"/>
              <a:t>mandats politiques </a:t>
            </a:r>
          </a:p>
          <a:p>
            <a:pPr marL="285750" indent="-285750">
              <a:buFontTx/>
              <a:buChar char="-"/>
            </a:pPr>
            <a:r>
              <a:rPr lang="fr-FR" sz="1800" dirty="0"/>
              <a:t>L</a:t>
            </a:r>
            <a:r>
              <a:rPr lang="fr-FR" sz="1800" dirty="0" smtClean="0"/>
              <a:t>es </a:t>
            </a:r>
            <a:r>
              <a:rPr lang="fr-FR" sz="1800" dirty="0"/>
              <a:t>processus de </a:t>
            </a:r>
            <a:r>
              <a:rPr lang="fr-FR" sz="1800" dirty="0" smtClean="0"/>
              <a:t>fusion</a:t>
            </a:r>
            <a:endParaRPr lang="fr-FR" sz="1800" dirty="0"/>
          </a:p>
          <a:p>
            <a:pPr marL="285750" indent="-285750">
              <a:buFontTx/>
              <a:buChar char="-"/>
            </a:pPr>
            <a:r>
              <a:rPr lang="fr-FR" sz="1800" dirty="0"/>
              <a:t>Les dynamiques d’expérimentation (EPE, I-Site,…)</a:t>
            </a:r>
          </a:p>
          <a:p>
            <a:pPr marL="285750" indent="-285750">
              <a:buFontTx/>
              <a:buChar char="-"/>
            </a:pPr>
            <a:r>
              <a:rPr lang="fr-FR" sz="1800" dirty="0"/>
              <a:t>Les situations de crises</a:t>
            </a:r>
          </a:p>
          <a:p>
            <a:pPr marL="285750" indent="-285750">
              <a:buFontTx/>
              <a:buChar char="-"/>
            </a:pPr>
            <a:r>
              <a:rPr lang="fr-FR" sz="1800" dirty="0"/>
              <a:t>Les réorganisations internes (notamment recomposition des périmètres de la formation et/ou de la recherche</a:t>
            </a:r>
            <a:r>
              <a:rPr lang="fr-FR" sz="1800" dirty="0" smtClean="0"/>
              <a:t>)</a:t>
            </a:r>
          </a:p>
          <a:p>
            <a:pPr marL="285750" indent="-285750">
              <a:buFontTx/>
              <a:buChar char="-"/>
            </a:pPr>
            <a:r>
              <a:rPr lang="fr-FR" sz="1800" dirty="0" smtClean="0"/>
              <a:t>Les processus d’évaluation et de contrôles (HCERES, Cour des comptes, Inspections,…)</a:t>
            </a:r>
            <a:endParaRPr lang="fr-FR" sz="1800" dirty="0"/>
          </a:p>
        </p:txBody>
      </p:sp>
    </p:spTree>
    <p:extLst>
      <p:ext uri="{BB962C8B-B14F-4D97-AF65-F5344CB8AC3E}">
        <p14:creationId xmlns:p14="http://schemas.microsoft.com/office/powerpoint/2010/main" val="3514804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267494"/>
            <a:ext cx="6840760" cy="720000"/>
          </a:xfrm>
        </p:spPr>
        <p:txBody>
          <a:bodyPr/>
          <a:lstStyle/>
          <a:p>
            <a:r>
              <a:rPr lang="fr-FR" dirty="0"/>
              <a:t>Conclusion</a:t>
            </a: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53</a:t>
            </a:fld>
            <a:endParaRPr lang="fr-FR" dirty="0"/>
          </a:p>
        </p:txBody>
      </p:sp>
      <p:sp>
        <p:nvSpPr>
          <p:cNvPr id="4" name="Espace réservé du contenu 3"/>
          <p:cNvSpPr>
            <a:spLocks noGrp="1"/>
          </p:cNvSpPr>
          <p:nvPr>
            <p:ph sz="quarter" idx="14"/>
          </p:nvPr>
        </p:nvSpPr>
        <p:spPr>
          <a:xfrm>
            <a:off x="350127" y="932769"/>
            <a:ext cx="8424000" cy="2574000"/>
          </a:xfrm>
        </p:spPr>
        <p:txBody>
          <a:bodyPr vert="horz" lIns="0" tIns="0" rIns="0" bIns="0" rtlCol="0" anchor="t" anchorCtr="0">
            <a:noAutofit/>
          </a:bodyPr>
          <a:lstStyle/>
          <a:p>
            <a:pPr lvl="0" algn="just">
              <a:lnSpc>
                <a:spcPct val="107000"/>
              </a:lnSpc>
              <a:spcAft>
                <a:spcPts val="800"/>
              </a:spcAft>
              <a:buSzPts val="1000"/>
              <a:tabLst>
                <a:tab pos="457200" algn="l"/>
              </a:tabLst>
            </a:pPr>
            <a:r>
              <a:rPr lang="fr-FR" sz="1800" dirty="0">
                <a:ea typeface="Times New Roman" panose="02020603050405020304" pitchFamily="18" charset="0"/>
                <a:cs typeface="Times New Roman" panose="02020603050405020304" pitchFamily="18" charset="0"/>
              </a:rPr>
              <a:t>Les leviers de réussite sont :</a:t>
            </a:r>
          </a:p>
          <a:p>
            <a:pPr marL="285750" indent="-285750" algn="just">
              <a:lnSpc>
                <a:spcPct val="107000"/>
              </a:lnSpc>
              <a:spcAft>
                <a:spcPts val="0"/>
              </a:spcAft>
              <a:buSzPts val="1000"/>
              <a:buFontTx/>
              <a:buChar char="-"/>
              <a:tabLst>
                <a:tab pos="457200" algn="l"/>
              </a:tabLst>
            </a:pPr>
            <a:r>
              <a:rPr lang="fr-FR" sz="1800" dirty="0">
                <a:ea typeface="Times New Roman" panose="02020603050405020304" pitchFamily="18" charset="0"/>
                <a:cs typeface="Times New Roman" panose="02020603050405020304" pitchFamily="18" charset="0"/>
              </a:rPr>
              <a:t>Le choix de la démarche collective afin d’embarquer la communauté</a:t>
            </a:r>
          </a:p>
          <a:p>
            <a:pPr marL="285750" lvl="0" indent="-285750" algn="just">
              <a:lnSpc>
                <a:spcPct val="107000"/>
              </a:lnSpc>
              <a:spcAft>
                <a:spcPts val="0"/>
              </a:spcAft>
              <a:buSzPts val="1000"/>
              <a:buFontTx/>
              <a:buChar char="-"/>
              <a:tabLst>
                <a:tab pos="457200" algn="l"/>
              </a:tabLst>
            </a:pPr>
            <a:r>
              <a:rPr lang="fr-FR" sz="1800" dirty="0">
                <a:ea typeface="Times New Roman" panose="02020603050405020304" pitchFamily="18" charset="0"/>
                <a:cs typeface="Times New Roman" panose="02020603050405020304" pitchFamily="18" charset="0"/>
              </a:rPr>
              <a:t>L’appel à l’engagement : solliciter l'adhésion et l’engagement de la gouvernance, de la communauté universitaire pour le succès du plan stratégique</a:t>
            </a:r>
          </a:p>
          <a:p>
            <a:pPr marL="285750" indent="-285750" algn="just">
              <a:lnSpc>
                <a:spcPct val="107000"/>
              </a:lnSpc>
              <a:spcAft>
                <a:spcPts val="0"/>
              </a:spcAft>
              <a:buSzPts val="1000"/>
              <a:buFontTx/>
              <a:buChar char="-"/>
              <a:tabLst>
                <a:tab pos="457200" algn="l"/>
              </a:tabLst>
            </a:pPr>
            <a:r>
              <a:rPr lang="fr-FR" sz="1800" dirty="0">
                <a:cs typeface="Times New Roman" panose="02020603050405020304" pitchFamily="18" charset="0"/>
              </a:rPr>
              <a:t>L’importance de la flexibilité : r</a:t>
            </a:r>
            <a:r>
              <a:rPr lang="fr-FR" sz="1800" dirty="0">
                <a:ea typeface="Times New Roman" panose="02020603050405020304" pitchFamily="18" charset="0"/>
                <a:cs typeface="Times New Roman" panose="02020603050405020304" pitchFamily="18" charset="0"/>
              </a:rPr>
              <a:t>ester agile et capable d’ajuster la stratégie si nécessaire.</a:t>
            </a:r>
          </a:p>
          <a:p>
            <a:pPr marL="285750" indent="-285750" algn="just">
              <a:lnSpc>
                <a:spcPct val="107000"/>
              </a:lnSpc>
              <a:spcAft>
                <a:spcPts val="0"/>
              </a:spcAft>
              <a:buSzPts val="1000"/>
              <a:buFontTx/>
              <a:buChar char="-"/>
              <a:tabLst>
                <a:tab pos="457200" algn="l"/>
              </a:tabLst>
            </a:pPr>
            <a:r>
              <a:rPr lang="fr-FR" sz="1800" dirty="0"/>
              <a:t>L'adoption d'un calendrier réaliste mais resserré</a:t>
            </a:r>
          </a:p>
          <a:p>
            <a:pPr marL="285750" indent="-285750" algn="just">
              <a:lnSpc>
                <a:spcPct val="107000"/>
              </a:lnSpc>
              <a:spcAft>
                <a:spcPts val="0"/>
              </a:spcAft>
              <a:buSzPts val="1000"/>
              <a:buFontTx/>
              <a:buChar char="-"/>
              <a:tabLst>
                <a:tab pos="457200" algn="l"/>
              </a:tabLst>
            </a:pPr>
            <a:r>
              <a:rPr lang="fr-FR" sz="1800" dirty="0"/>
              <a:t>L'attribution de responsabilités claires aux acteurs et la précision des </a:t>
            </a:r>
            <a:r>
              <a:rPr lang="fr-FR" sz="1800" dirty="0">
                <a:ea typeface="Times New Roman" panose="02020603050405020304" pitchFamily="18" charset="0"/>
                <a:cs typeface="Times New Roman" panose="02020603050405020304" pitchFamily="18" charset="0"/>
              </a:rPr>
              <a:t>contributions attendues</a:t>
            </a:r>
          </a:p>
          <a:p>
            <a:pPr marL="285750" indent="-285750" algn="just">
              <a:lnSpc>
                <a:spcPct val="107000"/>
              </a:lnSpc>
              <a:spcAft>
                <a:spcPts val="0"/>
              </a:spcAft>
              <a:buSzPts val="1000"/>
              <a:buFontTx/>
              <a:buChar char="-"/>
              <a:tabLst>
                <a:tab pos="457200" algn="l"/>
              </a:tabLst>
            </a:pPr>
            <a:r>
              <a:rPr lang="fr-FR" sz="1800" dirty="0">
                <a:ea typeface="Times New Roman" panose="02020603050405020304" pitchFamily="18" charset="0"/>
                <a:cs typeface="Times New Roman" panose="02020603050405020304" pitchFamily="18" charset="0"/>
              </a:rPr>
              <a:t>Communiquer clairement la stratégie à tous les niveaux de l’organisation</a:t>
            </a:r>
          </a:p>
          <a:p>
            <a:pPr marL="285750" indent="-285750" algn="just">
              <a:lnSpc>
                <a:spcPct val="107000"/>
              </a:lnSpc>
              <a:spcAft>
                <a:spcPts val="0"/>
              </a:spcAft>
              <a:buSzPts val="1000"/>
              <a:buFontTx/>
              <a:buChar char="-"/>
              <a:tabLst>
                <a:tab pos="457200" algn="l"/>
              </a:tabLst>
            </a:pPr>
            <a:endParaRPr lang="fr-FR" sz="1800" dirty="0"/>
          </a:p>
          <a:p>
            <a:pPr marL="285750" indent="-285750" algn="just">
              <a:lnSpc>
                <a:spcPct val="107000"/>
              </a:lnSpc>
              <a:spcAft>
                <a:spcPts val="0"/>
              </a:spcAft>
              <a:buSzPts val="1000"/>
              <a:buFontTx/>
              <a:buChar char="-"/>
              <a:tabLst>
                <a:tab pos="457200" algn="l"/>
              </a:tabLst>
            </a:pPr>
            <a:endParaRPr lang="fr-FR" sz="1800" dirty="0"/>
          </a:p>
          <a:p>
            <a:pPr marL="285750" lvl="0" indent="-285750" algn="just">
              <a:lnSpc>
                <a:spcPct val="107000"/>
              </a:lnSpc>
              <a:spcAft>
                <a:spcPts val="0"/>
              </a:spcAft>
              <a:buSzPts val="1000"/>
              <a:buFontTx/>
              <a:buChar char="-"/>
              <a:tabLst>
                <a:tab pos="457200" algn="l"/>
              </a:tabLst>
            </a:pPr>
            <a:endParaRPr lang="fr-FR" sz="1800" dirty="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endParaRPr lang="fr-FR" sz="1800" dirty="0">
              <a:ea typeface="Times New Roman" panose="02020603050405020304" pitchFamily="18" charset="0"/>
              <a:cs typeface="Times New Roman" panose="02020603050405020304" pitchFamily="18" charset="0"/>
            </a:endParaRPr>
          </a:p>
          <a:p>
            <a:pPr>
              <a:spcAft>
                <a:spcPts val="0"/>
              </a:spcAft>
            </a:pPr>
            <a:endParaRPr lang="fr-FR" sz="1800" dirty="0"/>
          </a:p>
          <a:p>
            <a:pPr marL="285750" indent="-285750">
              <a:spcAft>
                <a:spcPts val="0"/>
              </a:spcAft>
              <a:buFontTx/>
              <a:buChar char="-"/>
            </a:pPr>
            <a:endParaRPr lang="fr-FR" sz="1800" dirty="0"/>
          </a:p>
          <a:p>
            <a:pPr>
              <a:spcAft>
                <a:spcPts val="0"/>
              </a:spcAft>
            </a:pPr>
            <a:endParaRPr lang="fr-FR" sz="1800" dirty="0"/>
          </a:p>
        </p:txBody>
      </p:sp>
    </p:spTree>
    <p:extLst>
      <p:ext uri="{BB962C8B-B14F-4D97-AF65-F5344CB8AC3E}">
        <p14:creationId xmlns:p14="http://schemas.microsoft.com/office/powerpoint/2010/main" val="2818409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267494"/>
            <a:ext cx="6840760" cy="720000"/>
          </a:xfrm>
        </p:spPr>
        <p:txBody>
          <a:bodyPr/>
          <a:lstStyle/>
          <a:p>
            <a:r>
              <a:rPr lang="fr-FR" dirty="0"/>
              <a:t>Conclusion</a:t>
            </a: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54</a:t>
            </a:fld>
            <a:endParaRPr lang="fr-FR" dirty="0"/>
          </a:p>
        </p:txBody>
      </p:sp>
      <p:sp>
        <p:nvSpPr>
          <p:cNvPr id="4" name="Espace réservé du contenu 3"/>
          <p:cNvSpPr>
            <a:spLocks noGrp="1"/>
          </p:cNvSpPr>
          <p:nvPr>
            <p:ph sz="quarter" idx="14"/>
          </p:nvPr>
        </p:nvSpPr>
        <p:spPr>
          <a:xfrm>
            <a:off x="350127" y="932769"/>
            <a:ext cx="8424000" cy="2574000"/>
          </a:xfrm>
        </p:spPr>
        <p:txBody>
          <a:bodyPr vert="horz" lIns="0" tIns="0" rIns="0" bIns="0" rtlCol="0" anchor="t" anchorCtr="0">
            <a:noAutofit/>
          </a:bodyPr>
          <a:lstStyle/>
          <a:p>
            <a:endParaRPr lang="fr-FR" sz="1800" dirty="0"/>
          </a:p>
          <a:p>
            <a:pPr marL="285750" indent="-285750">
              <a:buFontTx/>
              <a:buChar char="-"/>
            </a:pPr>
            <a:endParaRPr lang="fr-FR" sz="1800" dirty="0"/>
          </a:p>
          <a:p>
            <a:endParaRPr lang="fr-FR" sz="1800" dirty="0"/>
          </a:p>
        </p:txBody>
      </p:sp>
      <p:sp>
        <p:nvSpPr>
          <p:cNvPr id="5" name="ZoneTexte 4"/>
          <p:cNvSpPr txBox="1"/>
          <p:nvPr/>
        </p:nvSpPr>
        <p:spPr>
          <a:xfrm>
            <a:off x="350127" y="1063896"/>
            <a:ext cx="7560840" cy="1477328"/>
          </a:xfrm>
          <a:prstGeom prst="rect">
            <a:avLst/>
          </a:prstGeom>
          <a:noFill/>
        </p:spPr>
        <p:txBody>
          <a:bodyPr wrap="square" rtlCol="0">
            <a:spAutoFit/>
          </a:bodyPr>
          <a:lstStyle/>
          <a:p>
            <a:r>
              <a:rPr lang="fr-FR" dirty="0"/>
              <a:t>Le plan stratégique doit s’accompagner d’autres documents cadres :</a:t>
            </a:r>
          </a:p>
          <a:p>
            <a:pPr marL="285750" indent="-285750">
              <a:buFontTx/>
              <a:buChar char="-"/>
            </a:pPr>
            <a:r>
              <a:rPr lang="fr-FR" dirty="0"/>
              <a:t>Un projet d’administration</a:t>
            </a:r>
          </a:p>
          <a:p>
            <a:pPr marL="285750" indent="-285750">
              <a:buFontTx/>
              <a:buChar char="-"/>
            </a:pPr>
            <a:r>
              <a:rPr lang="fr-FR" dirty="0"/>
              <a:t>Une trajectoire financière</a:t>
            </a:r>
          </a:p>
          <a:p>
            <a:pPr marL="285750" indent="-285750">
              <a:buFontTx/>
              <a:buChar char="-"/>
            </a:pPr>
            <a:endParaRPr lang="fr-FR" dirty="0"/>
          </a:p>
          <a:p>
            <a:pPr marL="285750" indent="-285750">
              <a:buFontTx/>
              <a:buChar char="-"/>
            </a:pPr>
            <a:endParaRPr lang="fr-FR" dirty="0"/>
          </a:p>
        </p:txBody>
      </p:sp>
    </p:spTree>
    <p:extLst>
      <p:ext uri="{BB962C8B-B14F-4D97-AF65-F5344CB8AC3E}">
        <p14:creationId xmlns:p14="http://schemas.microsoft.com/office/powerpoint/2010/main" val="389568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907704" y="195486"/>
            <a:ext cx="7128792" cy="647992"/>
          </a:xfrm>
        </p:spPr>
        <p:txBody>
          <a:bodyPr/>
          <a:lstStyle/>
          <a:p>
            <a:r>
              <a:rPr lang="fr-FR" dirty="0"/>
              <a:t>Introduction</a:t>
            </a:r>
          </a:p>
        </p:txBody>
      </p:sp>
      <p:sp>
        <p:nvSpPr>
          <p:cNvPr id="12" name="Espace réservé du contenu 11"/>
          <p:cNvSpPr>
            <a:spLocks noGrp="1"/>
          </p:cNvSpPr>
          <p:nvPr>
            <p:ph sz="quarter" idx="14"/>
          </p:nvPr>
        </p:nvSpPr>
        <p:spPr>
          <a:xfrm>
            <a:off x="323528" y="843478"/>
            <a:ext cx="8604489" cy="4176464"/>
          </a:xfrm>
        </p:spPr>
        <p:txBody>
          <a:bodyPr/>
          <a:lstStyle/>
          <a:p>
            <a:pPr algn="just"/>
            <a:r>
              <a:rPr lang="fr-FR" sz="1800" b="1" dirty="0"/>
              <a:t>4/ Les universités ont dû dans la dernière décennie multiplier les documents d’orientations stratégiques à l’initiative de la tutelle dans le cadre de son dialogue rénové avec les établissements</a:t>
            </a:r>
          </a:p>
          <a:p>
            <a:pPr marL="285750" indent="-285750" algn="just">
              <a:buFont typeface="Arial" panose="020B0604020202020204" pitchFamily="34" charset="0"/>
              <a:buChar char="•"/>
            </a:pPr>
            <a:r>
              <a:rPr lang="fr-FR" sz="1800" dirty="0"/>
              <a:t>Contrat d’établissement</a:t>
            </a:r>
          </a:p>
          <a:p>
            <a:pPr marL="285750" indent="-285750" algn="just">
              <a:buFont typeface="Arial" panose="020B0604020202020204" pitchFamily="34" charset="0"/>
              <a:buChar char="•"/>
            </a:pPr>
            <a:r>
              <a:rPr lang="fr-FR" sz="1800" dirty="0"/>
              <a:t>Contrat d’objectifs, de moyens et de performance</a:t>
            </a:r>
          </a:p>
          <a:p>
            <a:pPr marL="285750" indent="-285750" algn="just">
              <a:buFont typeface="Arial" panose="020B0604020202020204" pitchFamily="34" charset="0"/>
              <a:buChar char="•"/>
            </a:pPr>
            <a:r>
              <a:rPr lang="fr-FR" sz="1800" dirty="0"/>
              <a:t>Schéma pluriannuel de la stratégie immobilière</a:t>
            </a:r>
          </a:p>
          <a:p>
            <a:pPr marL="285750" indent="-285750" algn="just">
              <a:buFont typeface="Arial" panose="020B0604020202020204" pitchFamily="34" charset="0"/>
              <a:buChar char="•"/>
            </a:pPr>
            <a:r>
              <a:rPr lang="fr-FR" sz="1800" dirty="0"/>
              <a:t>Projet urbain (dans le cadre de la dévolution du patrimoine)</a:t>
            </a:r>
          </a:p>
          <a:p>
            <a:pPr marL="285750" indent="-285750" algn="just">
              <a:buFont typeface="Arial" panose="020B0604020202020204" pitchFamily="34" charset="0"/>
              <a:buChar char="•"/>
            </a:pPr>
            <a:r>
              <a:rPr lang="fr-FR" sz="1800" dirty="0"/>
              <a:t>Schéma directeur de la transition écologique</a:t>
            </a:r>
          </a:p>
          <a:p>
            <a:pPr algn="just"/>
            <a:r>
              <a:rPr lang="fr-FR" sz="1800" b="1" dirty="0"/>
              <a:t>5/ Les universités sont de plus en plus en situation de concurrence </a:t>
            </a:r>
          </a:p>
          <a:p>
            <a:pPr marL="285750" indent="-285750" algn="just">
              <a:buFont typeface="Arial" panose="020B0604020202020204" pitchFamily="34" charset="0"/>
              <a:buChar char="•"/>
            </a:pPr>
            <a:r>
              <a:rPr lang="fr-FR" sz="1700" dirty="0" err="1"/>
              <a:t>Idex</a:t>
            </a:r>
            <a:r>
              <a:rPr lang="fr-FR" sz="1700" dirty="0"/>
              <a:t>, processus de regroupement, EPE, université Européenne,…</a:t>
            </a:r>
          </a:p>
          <a:p>
            <a:pPr marL="285750" indent="-285750" algn="just">
              <a:buFont typeface="Arial" panose="020B0604020202020204" pitchFamily="34" charset="0"/>
              <a:buChar char="•"/>
            </a:pPr>
            <a:r>
              <a:rPr lang="fr-FR" sz="1700" dirty="0"/>
              <a:t>Elles sont donc amenées à développer des stratégies de différenciation, à l’image de ce qui est demandé dans le cadre des contrats d’objectifs et de moyens et son axe 6 « signature »</a:t>
            </a:r>
          </a:p>
          <a:p>
            <a:pPr marL="285750" indent="-285750" algn="just">
              <a:buFont typeface="Arial" panose="020B0604020202020204" pitchFamily="34" charset="0"/>
              <a:buChar char="•"/>
            </a:pPr>
            <a:endParaRPr lang="fr-FR" sz="18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94825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907704" y="123478"/>
            <a:ext cx="8424000" cy="720000"/>
          </a:xfrm>
        </p:spPr>
        <p:txBody>
          <a:bodyPr/>
          <a:lstStyle/>
          <a:p>
            <a:r>
              <a:rPr lang="fr-FR" dirty="0"/>
              <a:t>Introduction</a:t>
            </a:r>
          </a:p>
        </p:txBody>
      </p:sp>
      <p:sp>
        <p:nvSpPr>
          <p:cNvPr id="12" name="Espace réservé du contenu 11"/>
          <p:cNvSpPr>
            <a:spLocks noGrp="1"/>
          </p:cNvSpPr>
          <p:nvPr>
            <p:ph sz="quarter" idx="14"/>
          </p:nvPr>
        </p:nvSpPr>
        <p:spPr>
          <a:xfrm>
            <a:off x="179512" y="637904"/>
            <a:ext cx="8604487" cy="4505596"/>
          </a:xfrm>
        </p:spPr>
        <p:txBody>
          <a:bodyPr/>
          <a:lstStyle/>
          <a:p>
            <a:pPr algn="just"/>
            <a:r>
              <a:rPr lang="fr-FR" sz="1800" b="1" dirty="0"/>
              <a:t>En conclusion, compte tenu de l’écosystème complexe de l’enseignement supérieur, on observe une démultiplication de documents stratégiques hétérogènes dans :</a:t>
            </a:r>
          </a:p>
          <a:p>
            <a:pPr marL="285750" indent="-285750" algn="just">
              <a:buFont typeface="Wingdings" panose="05000000000000000000" pitchFamily="2" charset="2"/>
              <a:buChar char="§"/>
            </a:pPr>
            <a:r>
              <a:rPr lang="fr-FR" sz="1800" dirty="0"/>
              <a:t>Leurs temporalités</a:t>
            </a:r>
          </a:p>
          <a:p>
            <a:pPr marL="285750" indent="-285750" algn="just">
              <a:buFont typeface="Wingdings" panose="05000000000000000000" pitchFamily="2" charset="2"/>
              <a:buChar char="§"/>
            </a:pPr>
            <a:r>
              <a:rPr lang="fr-FR" sz="1800" dirty="0"/>
              <a:t>Leurs périmètres</a:t>
            </a:r>
          </a:p>
          <a:p>
            <a:pPr marL="285750" indent="-285750" algn="just">
              <a:buFont typeface="Wingdings" panose="05000000000000000000" pitchFamily="2" charset="2"/>
              <a:buChar char="§"/>
            </a:pPr>
            <a:r>
              <a:rPr lang="fr-FR" sz="1800" dirty="0"/>
              <a:t>Leurs finalités</a:t>
            </a:r>
          </a:p>
          <a:p>
            <a:pPr marL="285750" indent="-285750" algn="just">
              <a:buFont typeface="Wingdings" panose="05000000000000000000" pitchFamily="2" charset="2"/>
              <a:buChar char="§"/>
            </a:pPr>
            <a:r>
              <a:rPr lang="fr-FR" sz="1800" dirty="0"/>
              <a:t>Leurs acteurs</a:t>
            </a:r>
          </a:p>
          <a:p>
            <a:pPr marL="285750" indent="-285750" algn="just">
              <a:buFont typeface="Wingdings" panose="05000000000000000000" pitchFamily="2" charset="2"/>
              <a:buChar char="§"/>
            </a:pPr>
            <a:r>
              <a:rPr lang="fr-FR" sz="1800" dirty="0"/>
              <a:t>Leurs commanditaires</a:t>
            </a:r>
          </a:p>
          <a:p>
            <a:pPr marL="285750" indent="-285750" algn="just">
              <a:buFont typeface="Wingdings" panose="05000000000000000000" pitchFamily="2" charset="2"/>
              <a:buChar char="§"/>
            </a:pPr>
            <a:r>
              <a:rPr lang="fr-FR" sz="1800" dirty="0"/>
              <a:t>Leurs suivis</a:t>
            </a:r>
          </a:p>
          <a:p>
            <a:pPr marL="285750" indent="-285750" algn="just">
              <a:buFont typeface="Wingdings" panose="05000000000000000000" pitchFamily="2" charset="2"/>
              <a:buChar char="§"/>
            </a:pPr>
            <a:r>
              <a:rPr lang="fr-FR" sz="1800" dirty="0"/>
              <a:t>Leurs méthodologies</a:t>
            </a:r>
          </a:p>
          <a:p>
            <a:pPr algn="just"/>
            <a:r>
              <a:rPr lang="fr-FR" sz="1800" dirty="0"/>
              <a:t>qui peut entrainer un risque d’empilement, de chevauchement, de </a:t>
            </a:r>
            <a:r>
              <a:rPr lang="fr-FR" sz="1800" b="1" i="1" dirty="0"/>
              <a:t>contradiction</a:t>
            </a:r>
            <a:r>
              <a:rPr lang="fr-FR" sz="1800" dirty="0"/>
              <a:t> des objectifs et donc de perte de sens et de vision, de mauvais usage des moyens obtenus, de démultiplication de gouvernances de projets et de sur-sollicitation d’une administration qui doit continuellement se réinventer</a:t>
            </a:r>
          </a:p>
          <a:p>
            <a:pPr marL="171450" indent="-171450" algn="just">
              <a:buFontTx/>
              <a:buChar char="-"/>
            </a:pPr>
            <a:endParaRPr lang="fr-FR" sz="1600" dirty="0"/>
          </a:p>
          <a:p>
            <a:pPr algn="just"/>
            <a:endParaRPr lang="fr-FR" sz="1600" dirty="0"/>
          </a:p>
          <a:p>
            <a:pPr algn="just"/>
            <a:endParaRPr lang="fr-FR" sz="1800" dirty="0"/>
          </a:p>
          <a:p>
            <a:pPr algn="just"/>
            <a:endParaRPr lang="fr-FR" sz="1800" dirty="0"/>
          </a:p>
          <a:p>
            <a:pPr algn="just"/>
            <a:endParaRPr lang="fr-FR" sz="1800" dirty="0"/>
          </a:p>
          <a:p>
            <a:pPr algn="just"/>
            <a:endParaRPr lang="fr-FR" sz="18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spTree>
    <p:extLst>
      <p:ext uri="{BB962C8B-B14F-4D97-AF65-F5344CB8AC3E}">
        <p14:creationId xmlns:p14="http://schemas.microsoft.com/office/powerpoint/2010/main" val="3782514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907704" y="123478"/>
            <a:ext cx="8424000" cy="720000"/>
          </a:xfrm>
        </p:spPr>
        <p:txBody>
          <a:bodyPr/>
          <a:lstStyle/>
          <a:p>
            <a:r>
              <a:rPr lang="fr-FR" dirty="0"/>
              <a:t>Introduction</a:t>
            </a:r>
          </a:p>
        </p:txBody>
      </p:sp>
      <p:sp>
        <p:nvSpPr>
          <p:cNvPr id="12" name="Espace réservé du contenu 11"/>
          <p:cNvSpPr>
            <a:spLocks noGrp="1"/>
          </p:cNvSpPr>
          <p:nvPr>
            <p:ph sz="quarter" idx="14"/>
          </p:nvPr>
        </p:nvSpPr>
        <p:spPr>
          <a:xfrm>
            <a:off x="179512" y="915566"/>
            <a:ext cx="8424000" cy="4300022"/>
          </a:xfrm>
        </p:spPr>
        <p:txBody>
          <a:bodyPr/>
          <a:lstStyle/>
          <a:p>
            <a:pPr marL="285750" indent="-285750" algn="just">
              <a:buFont typeface="Arial" panose="020B0604020202020204" pitchFamily="34" charset="0"/>
              <a:buChar char="•"/>
            </a:pPr>
            <a:r>
              <a:rPr lang="fr-FR" sz="1800" dirty="0">
                <a:ea typeface="Times New Roman" panose="02020603050405020304" pitchFamily="18" charset="0"/>
                <a:cs typeface="Times New Roman" panose="02020603050405020304" pitchFamily="18" charset="0"/>
              </a:rPr>
              <a:t>L’enjeu pour une direction est donc de « c</a:t>
            </a:r>
            <a:r>
              <a:rPr lang="fr-FR" sz="1800" dirty="0"/>
              <a:t>onstruire une valeur ajoutée globale complémentaire aux stratégies sectorielles, l’impact d’une université n’étant pas réductible à la somme de ce qu’elle produit en formation et en recherche »</a:t>
            </a:r>
          </a:p>
          <a:p>
            <a:pPr marL="285750" indent="-285750" algn="just">
              <a:buFont typeface="Arial" panose="020B0604020202020204" pitchFamily="34" charset="0"/>
              <a:buChar char="•"/>
            </a:pPr>
            <a:endParaRPr lang="fr-FR" sz="1800" dirty="0"/>
          </a:p>
          <a:p>
            <a:pPr marL="285750" indent="-285750" algn="just">
              <a:buFont typeface="Arial" panose="020B0604020202020204" pitchFamily="34" charset="0"/>
              <a:buChar char="•"/>
            </a:pPr>
            <a:r>
              <a:rPr lang="fr-FR" sz="1800" dirty="0">
                <a:ea typeface="Times New Roman" panose="02020603050405020304" pitchFamily="18" charset="0"/>
                <a:cs typeface="Times New Roman" panose="02020603050405020304" pitchFamily="18" charset="0"/>
              </a:rPr>
              <a:t>Elle doit assurer l’alignement stratégique et organisationnel, l’optimisation des ressources, la soutenabilité de la trajectoire par un document de référence qui décrit la vision à long terme de l'organisation, ses objectifs prioritaires, les moyens pour les atteindre, et les ressources nécessaires </a:t>
            </a:r>
            <a:r>
              <a:rPr lang="fr-FR" sz="1800" dirty="0"/>
              <a:t>identifiant les axes, le socle de valeurs, sur une longue période</a:t>
            </a:r>
          </a:p>
          <a:p>
            <a:pPr marL="285750" indent="-285750" algn="just">
              <a:buFont typeface="Arial" panose="020B0604020202020204" pitchFamily="34" charset="0"/>
              <a:buChar char="•"/>
            </a:pPr>
            <a:endParaRPr lang="fr-FR" sz="1800" dirty="0"/>
          </a:p>
          <a:p>
            <a:pPr marL="285750" indent="-285750" algn="just">
              <a:buFont typeface="Arial" panose="020B0604020202020204" pitchFamily="34" charset="0"/>
              <a:buChar char="•"/>
            </a:pPr>
            <a:r>
              <a:rPr lang="fr-FR" sz="1800" dirty="0"/>
              <a:t>Le plan stratégique, le plan de développement stratégique, le plan d’orientation stratégique,… peut être une réponse, il n’est donc pas un outil d’opérationnalisation, il n’a pas d’impact immédiat sur la trajectoire de l’établissement.</a:t>
            </a:r>
          </a:p>
          <a:p>
            <a:pPr marL="285750" indent="-285750" algn="just">
              <a:buFont typeface="Arial" panose="020B0604020202020204" pitchFamily="34" charset="0"/>
              <a:buChar char="•"/>
            </a:pPr>
            <a:endParaRPr lang="fr-FR" sz="1800" dirty="0"/>
          </a:p>
          <a:p>
            <a:pPr algn="just"/>
            <a:endParaRPr lang="fr-FR" sz="1800" dirty="0"/>
          </a:p>
          <a:p>
            <a:pPr algn="just"/>
            <a:endParaRPr lang="fr-FR" sz="1600" dirty="0"/>
          </a:p>
          <a:p>
            <a:pPr algn="just"/>
            <a:endParaRPr lang="fr-FR" sz="1800" dirty="0"/>
          </a:p>
          <a:p>
            <a:pPr algn="just"/>
            <a:endParaRPr lang="fr-FR" sz="1800" dirty="0"/>
          </a:p>
          <a:p>
            <a:pPr algn="just"/>
            <a:endParaRPr lang="fr-FR" sz="1800" dirty="0"/>
          </a:p>
          <a:p>
            <a:pPr algn="just"/>
            <a:endParaRPr lang="fr-FR" sz="18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Tree>
    <p:extLst>
      <p:ext uri="{BB962C8B-B14F-4D97-AF65-F5344CB8AC3E}">
        <p14:creationId xmlns:p14="http://schemas.microsoft.com/office/powerpoint/2010/main" val="317937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907704" y="123478"/>
            <a:ext cx="8424000" cy="720000"/>
          </a:xfrm>
        </p:spPr>
        <p:txBody>
          <a:bodyPr/>
          <a:lstStyle/>
          <a:p>
            <a:r>
              <a:rPr lang="fr-FR" dirty="0"/>
              <a:t>Introduction</a:t>
            </a:r>
            <a:endParaRPr lang="fr-FR" dirty="0">
              <a:solidFill>
                <a:schemeClr val="bg2"/>
              </a:solidFill>
            </a:endParaRPr>
          </a:p>
        </p:txBody>
      </p:sp>
      <p:sp>
        <p:nvSpPr>
          <p:cNvPr id="12" name="Espace réservé du contenu 11"/>
          <p:cNvSpPr>
            <a:spLocks noGrp="1"/>
          </p:cNvSpPr>
          <p:nvPr>
            <p:ph sz="quarter" idx="14"/>
          </p:nvPr>
        </p:nvSpPr>
        <p:spPr>
          <a:xfrm>
            <a:off x="179512" y="699542"/>
            <a:ext cx="8424000" cy="4248472"/>
          </a:xfrm>
        </p:spPr>
        <p:txBody>
          <a:bodyPr/>
          <a:lstStyle/>
          <a:p>
            <a:pPr algn="just"/>
            <a:endParaRPr lang="fr-FR" sz="1800" dirty="0"/>
          </a:p>
          <a:p>
            <a:r>
              <a:rPr lang="fr-FR" sz="1800" dirty="0"/>
              <a:t>En revanche il permet de :</a:t>
            </a:r>
          </a:p>
          <a:p>
            <a:pPr marL="285750" indent="-285750">
              <a:buFont typeface="Wingdings" panose="05000000000000000000" pitchFamily="2" charset="2"/>
              <a:buChar char="§"/>
            </a:pPr>
            <a:r>
              <a:rPr lang="fr-FR" sz="1800" dirty="0"/>
              <a:t>définir les objectifs à moyen et long termes auxquels se référer tenant compte du contexte et des priorités nationales et régionales</a:t>
            </a:r>
          </a:p>
          <a:p>
            <a:pPr marL="285750" indent="-285750">
              <a:buFont typeface="Wingdings" panose="05000000000000000000" pitchFamily="2" charset="2"/>
              <a:buChar char="§"/>
            </a:pPr>
            <a:r>
              <a:rPr lang="fr-FR" sz="1800" dirty="0"/>
              <a:t>analyser l’environnement et accroître la coordination et la cohérence des établissements</a:t>
            </a:r>
          </a:p>
          <a:p>
            <a:pPr marL="285750" indent="-285750">
              <a:buFont typeface="Wingdings" panose="05000000000000000000" pitchFamily="2" charset="2"/>
              <a:buChar char="§"/>
            </a:pPr>
            <a:r>
              <a:rPr lang="fr-FR" sz="1800" dirty="0"/>
              <a:t>attribuer les ressources en fonction des objectifs</a:t>
            </a:r>
          </a:p>
          <a:p>
            <a:pPr marL="285750" indent="-285750">
              <a:buFont typeface="Wingdings" panose="05000000000000000000" pitchFamily="2" charset="2"/>
              <a:buChar char="§"/>
            </a:pPr>
            <a:r>
              <a:rPr lang="fr-FR" sz="1800" dirty="0"/>
              <a:t>encadrer les initiatives mises en œuvre pour y arriver</a:t>
            </a:r>
          </a:p>
          <a:p>
            <a:pPr marL="285750" indent="-285750">
              <a:buFont typeface="Wingdings" panose="05000000000000000000" pitchFamily="2" charset="2"/>
              <a:buChar char="§"/>
            </a:pPr>
            <a:r>
              <a:rPr lang="fr-FR" sz="1800" dirty="0"/>
              <a:t>évaluer d’une manière continue les résultats</a:t>
            </a:r>
          </a:p>
          <a:p>
            <a:pPr marL="285750" indent="-285750">
              <a:buFont typeface="Wingdings" panose="05000000000000000000" pitchFamily="2" charset="2"/>
              <a:buChar char="§"/>
            </a:pPr>
            <a:r>
              <a:rPr lang="fr-FR" sz="1800" dirty="0"/>
              <a:t>réduire les risques</a:t>
            </a:r>
          </a:p>
          <a:p>
            <a:endParaRPr lang="fr-FR" sz="1800"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dirty="0"/>
          </a:p>
        </p:txBody>
      </p:sp>
    </p:spTree>
    <p:extLst>
      <p:ext uri="{BB962C8B-B14F-4D97-AF65-F5344CB8AC3E}">
        <p14:creationId xmlns:p14="http://schemas.microsoft.com/office/powerpoint/2010/main" val="1857623033"/>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operateurs_marianne" id="{1EB93FB9-5B2A-4444-9D92-666D34DD4FF3}" vid="{9879FAF7-A2DC-4F74-A711-29419AA131B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761E08C1A07DB43B3A357B10727CD5A" ma:contentTypeVersion="2" ma:contentTypeDescription="Crée un document." ma:contentTypeScope="" ma:versionID="422428208ea17fc60358b69a85403274">
  <xsd:schema xmlns:xsd="http://www.w3.org/2001/XMLSchema" xmlns:xs="http://www.w3.org/2001/XMLSchema" xmlns:p="http://schemas.microsoft.com/office/2006/metadata/properties" xmlns:ns2="d9b8819f-644e-4e2e-bf09-8a76532e681c" targetNamespace="http://schemas.microsoft.com/office/2006/metadata/properties" ma:root="true" ma:fieldsID="71efea83c2bb40df61dc6a48cd28de11"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Props1.xml><?xml version="1.0" encoding="utf-8"?>
<ds:datastoreItem xmlns:ds="http://schemas.openxmlformats.org/officeDocument/2006/customXml" ds:itemID="{5A644853-58D5-4E4F-918E-447A87E43617}">
  <ds:schemaRefs>
    <ds:schemaRef ds:uri="http://schemas.microsoft.com/sharepoint/v3/contenttype/forms"/>
  </ds:schemaRefs>
</ds:datastoreItem>
</file>

<file path=customXml/itemProps2.xml><?xml version="1.0" encoding="utf-8"?>
<ds:datastoreItem xmlns:ds="http://schemas.openxmlformats.org/officeDocument/2006/customXml" ds:itemID="{BE9286D8-B35F-4655-8863-0383C4C1E2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BA0E59-EC97-427E-B729-C78A72CB16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d9b8819f-644e-4e2e-bf09-8a76532e681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OPÉRATEURS</Template>
  <TotalTime>14583</TotalTime>
  <Words>4300</Words>
  <Application>Microsoft Office PowerPoint</Application>
  <PresentationFormat>Affichage à l'écran (16:9)</PresentationFormat>
  <Paragraphs>476</Paragraphs>
  <Slides>54</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54</vt:i4>
      </vt:variant>
    </vt:vector>
  </HeadingPairs>
  <TitlesOfParts>
    <vt:vector size="62" baseType="lpstr">
      <vt:lpstr>Arial</vt:lpstr>
      <vt:lpstr>Calibri</vt:lpstr>
      <vt:lpstr>Symbol</vt:lpstr>
      <vt:lpstr>Tahoma</vt:lpstr>
      <vt:lpstr>Times New Roman</vt:lpstr>
      <vt:lpstr>Wingdings</vt:lpstr>
      <vt:lpstr>Wingdings 2</vt:lpstr>
      <vt:lpstr>OPÉRATEURS</vt:lpstr>
      <vt:lpstr>Présentation PowerPoint</vt:lpstr>
      <vt:lpstr>INTRODUCTION  "Un objectif sans plan n'est qu'un souhait » - Antoine de Saint-Exupéry </vt:lpstr>
      <vt:lpstr>Introduction</vt:lpstr>
      <vt:lpstr>Introduction</vt:lpstr>
      <vt:lpstr>Introduction</vt:lpstr>
      <vt:lpstr>Introduction</vt:lpstr>
      <vt:lpstr>Introduction</vt:lpstr>
      <vt:lpstr>Introduction</vt:lpstr>
      <vt:lpstr>Introduction</vt:lpstr>
      <vt:lpstr>Introduction</vt:lpstr>
      <vt:lpstr>Les étapes de l’élaboration d’un plan stratégique</vt:lpstr>
      <vt:lpstr>1- ANALYSE DE L’ENVIRONNEMENT</vt:lpstr>
      <vt:lpstr>1 – Analyse de l’environnement</vt:lpstr>
      <vt:lpstr>1 – Analyse de l’environnement</vt:lpstr>
      <vt:lpstr>1 – Analyse de l’environnement</vt:lpstr>
      <vt:lpstr>1 – Analyse de l’environnement</vt:lpstr>
      <vt:lpstr>1 – Analyse de l’environnement</vt:lpstr>
      <vt:lpstr>1 – Analyse de l’environnement</vt:lpstr>
      <vt:lpstr>1 – Analyse de l’environnement</vt:lpstr>
      <vt:lpstr>2-  LA BASE DE LA STRATEGIE</vt:lpstr>
      <vt:lpstr>2. La base de la stratégie</vt:lpstr>
      <vt:lpstr>2. La base de la stratégie</vt:lpstr>
      <vt:lpstr>2. La base de la stratégie</vt:lpstr>
      <vt:lpstr>2. La base de la stratégie</vt:lpstr>
      <vt:lpstr>3- DEFINITION DES ORIENTATIONS ET OBJECTIFS STRATEGIQUES</vt:lpstr>
      <vt:lpstr>3. Définition des orientations et objectifs stratégiques</vt:lpstr>
      <vt:lpstr>3. Définition des orientations et objectifs stratégiques</vt:lpstr>
      <vt:lpstr>3. Définition des orientations et objectifs stratégiques</vt:lpstr>
      <vt:lpstr>4- RESSOURCES NECESSAIRES ET ALLOCATION</vt:lpstr>
      <vt:lpstr>4. Ressources nécessaires et allocation</vt:lpstr>
      <vt:lpstr>4. Ressources nécessaires et allocation</vt:lpstr>
      <vt:lpstr>4. Ressources nécessaires et allocation</vt:lpstr>
      <vt:lpstr>5- GOUVERNANCE ET SUIVI</vt:lpstr>
      <vt:lpstr>Le suivi d’un plan stratégique implique une gouvernance dédiée, claire, organisée, impliquant des niveaux de responsabilité et décisionnels et des instances collégiales qui assurent le suivi régulier de la stratégie. Les actions concrètes et réalisables du plan d’actions sont affectées à des personnes identifiées avec un échéancier.  </vt:lpstr>
      <vt:lpstr>Une stratégie de communication : la réussite d’un plan stratégique dépend d’une communication efficace, claire, proactive, inclusive</vt:lpstr>
      <vt:lpstr>Présentation PowerPoint</vt:lpstr>
      <vt:lpstr>Canaux de communication</vt:lpstr>
      <vt:lpstr>Une stratégie de communication </vt:lpstr>
      <vt:lpstr>Des outils de suivi et d’évaluation</vt:lpstr>
      <vt:lpstr>6- GESTION DU CHANGEMENT</vt:lpstr>
      <vt:lpstr>Présentation PowerPoint</vt:lpstr>
      <vt:lpstr>Présentation PowerPoint</vt:lpstr>
      <vt:lpstr>Etude d’impact des changements associés au projet : </vt:lpstr>
      <vt:lpstr>Méthode de gestion du changement</vt:lpstr>
      <vt:lpstr>Kotter : axée sur la gestion stratégique/leadership, vision à long terme. </vt:lpstr>
      <vt:lpstr>Présentation PowerPoint</vt:lpstr>
      <vt:lpstr>Présentation PowerPoint</vt:lpstr>
      <vt:lpstr>Présentation PowerPoint</vt:lpstr>
      <vt:lpstr>Présentation PowerPoint</vt:lpstr>
      <vt:lpstr>CONCLUSION</vt:lpstr>
      <vt:lpstr>Conclusion</vt:lpstr>
      <vt:lpstr>Conclusion</vt:lpstr>
      <vt:lpstr>Conclusion</vt:lpstr>
      <vt:lpstr>Conclusion</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format 16/9 standard sans pied de page</dc:title>
  <dc:subject>Client</dc:subject>
  <dc:creator>Microsoft Office User</dc:creator>
  <cp:lastModifiedBy>BENOIT DINTILHAC</cp:lastModifiedBy>
  <cp:revision>227</cp:revision>
  <cp:lastPrinted>2024-09-29T21:00:31Z</cp:lastPrinted>
  <dcterms:created xsi:type="dcterms:W3CDTF">2020-08-05T13:45:51Z</dcterms:created>
  <dcterms:modified xsi:type="dcterms:W3CDTF">2024-10-01T06:06:12Z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0x010100873AB55E0CC5DA459F57F5A42893F46A005A087D358B12CA4E82A8A8BA9B8A8CF200D3544DBFAD4F664AA25DF68E6D1F0A9E00689F2856DFEDCE40890FDCED81A7DFC9005761E08C1A07DB43B3A357B10727CD5A</vt:lpwstr>
  </property>
</Properties>
</file>