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5"/>
  </p:notesMasterIdLst>
  <p:handoutMasterIdLst>
    <p:handoutMasterId r:id="rId36"/>
  </p:handoutMasterIdLst>
  <p:sldIdLst>
    <p:sldId id="312" r:id="rId5"/>
    <p:sldId id="304" r:id="rId6"/>
    <p:sldId id="307" r:id="rId7"/>
    <p:sldId id="319" r:id="rId8"/>
    <p:sldId id="334" r:id="rId9"/>
    <p:sldId id="335" r:id="rId10"/>
    <p:sldId id="337" r:id="rId11"/>
    <p:sldId id="281" r:id="rId12"/>
    <p:sldId id="351" r:id="rId13"/>
    <p:sldId id="353" r:id="rId14"/>
    <p:sldId id="344" r:id="rId15"/>
    <p:sldId id="346" r:id="rId16"/>
    <p:sldId id="282" r:id="rId17"/>
    <p:sldId id="352" r:id="rId18"/>
    <p:sldId id="325" r:id="rId19"/>
    <p:sldId id="330" r:id="rId20"/>
    <p:sldId id="358" r:id="rId21"/>
    <p:sldId id="347" r:id="rId22"/>
    <p:sldId id="354" r:id="rId23"/>
    <p:sldId id="336" r:id="rId24"/>
    <p:sldId id="329" r:id="rId25"/>
    <p:sldId id="331" r:id="rId26"/>
    <p:sldId id="348" r:id="rId27"/>
    <p:sldId id="355" r:id="rId28"/>
    <p:sldId id="318" r:id="rId29"/>
    <p:sldId id="321" r:id="rId30"/>
    <p:sldId id="349" r:id="rId31"/>
    <p:sldId id="356" r:id="rId32"/>
    <p:sldId id="357" r:id="rId33"/>
    <p:sldId id="297" r:id="rId34"/>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5388" autoAdjust="0"/>
  </p:normalViewPr>
  <p:slideViewPr>
    <p:cSldViewPr snapToGrid="0" snapToObjects="1">
      <p:cViewPr varScale="1">
        <p:scale>
          <a:sx n="79" d="100"/>
          <a:sy n="79" d="100"/>
        </p:scale>
        <p:origin x="773"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fr-FR" sz="1200"/>
            </a:lvl1pPr>
          </a:lstStyle>
          <a:p>
            <a:pPr rtl="0"/>
            <a:fld id="{A7C9947C-0B99-4CC9-AA3C-4A4AC8D4662C}" type="datetimeyyyy">
              <a:rPr lang="fr-FR" smtClean="0"/>
              <a:t>2024</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fr-FR" sz="12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7792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64477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19236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01939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03558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4655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57367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6362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60046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65059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58773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192365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2814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621319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88304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8636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8454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4766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52725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247953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27647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29493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3130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101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90910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9775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74746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6865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71712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reeform: Form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reeform: Form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fr-FR" sz="3600"/>
            </a:lvl1pPr>
          </a:lstStyle>
          <a:p>
            <a:pPr rtl="0"/>
            <a:r>
              <a:rPr lang="fr-FR"/>
              <a:t>Cliquez pour ajouter un titre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ronologie 3">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0" name="Forme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6" name="Titr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fr-FR" sz="1800"/>
            </a:lvl1pPr>
          </a:lstStyle>
          <a:p>
            <a:pPr rtl="0"/>
            <a:r>
              <a:rPr lang="fr-FR"/>
              <a:t>Cliquez pour ajouter un sous-titre</a:t>
            </a:r>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fr-FR" sz="1800"/>
            </a:lvl1pPr>
            <a:lvl2pPr>
              <a:defRPr lang="fr-FR" sz="1800"/>
            </a:lvl2pPr>
            <a:lvl3pPr>
              <a:defRPr lang="fr-FR" sz="1800"/>
            </a:lvl3pPr>
            <a:lvl4pPr>
              <a:defRPr lang="fr-FR" sz="1800"/>
            </a:lvl4pPr>
            <a:lvl5pPr>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numéro de diapositive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sumé 3">
    <p:spTree>
      <p:nvGrpSpPr>
        <p:cNvPr id="1" name=""/>
        <p:cNvGrpSpPr/>
        <p:nvPr/>
      </p:nvGrpSpPr>
      <p:grpSpPr>
        <a:xfrm>
          <a:off x="0" y="0"/>
          <a:ext cx="0" cy="0"/>
          <a:chOff x="0" y="0"/>
          <a:chExt cx="0" cy="0"/>
        </a:xfrm>
      </p:grpSpPr>
      <p:pic>
        <p:nvPicPr>
          <p:cNvPr id="29" name="Graphisme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re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fr-FR" sz="3600" b="1"/>
            </a:lvl1pPr>
          </a:lstStyle>
          <a:p>
            <a:pPr rtl="0"/>
            <a:r>
              <a:rPr lang="fr-FR"/>
              <a:t>Cliquez pour ajouter un titre</a:t>
            </a:r>
          </a:p>
        </p:txBody>
      </p:sp>
      <p:sp>
        <p:nvSpPr>
          <p:cNvPr id="49" name="Forme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fr-FR"/>
            </a:defPPr>
          </a:lstStyle>
          <a:p>
            <a:pPr rtl="0"/>
            <a:endParaRPr lang="fr-FR" dirty="0"/>
          </a:p>
        </p:txBody>
      </p:sp>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7" name="Espace réservé du numéro de diapositive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sme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fr-FR" sz="3600">
                <a:solidFill>
                  <a:schemeClr val="accent6"/>
                </a:solidFill>
              </a:defRPr>
            </a:lvl1pPr>
          </a:lstStyle>
          <a:p>
            <a:pPr rtl="0"/>
            <a:r>
              <a:rPr lang="fr-FR"/>
              <a:t>Cliquez pour ajouter un titre</a:t>
            </a:r>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numéro de diapositive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solidFill>
        <a:effectLst/>
      </p:bgPr>
    </p:bg>
    <p:spTree>
      <p:nvGrpSpPr>
        <p:cNvPr id="1" name=""/>
        <p:cNvGrpSpPr/>
        <p:nvPr/>
      </p:nvGrpSpPr>
      <p:grpSpPr>
        <a:xfrm>
          <a:off x="0" y="0"/>
          <a:ext cx="0" cy="0"/>
          <a:chOff x="0" y="0"/>
          <a:chExt cx="0" cy="0"/>
        </a:xfrm>
      </p:grpSpPr>
      <p:sp>
        <p:nvSpPr>
          <p:cNvPr id="13" name="Freeform: Form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re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fr-FR" sz="3600"/>
            </a:lvl1pPr>
          </a:lstStyle>
          <a:p>
            <a:pPr rtl="0"/>
            <a:r>
              <a:rPr lang="fr-FR"/>
              <a:t>Cliquez pour ajouter un titre</a:t>
            </a:r>
          </a:p>
        </p:txBody>
      </p:sp>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p:txBody>
          <a:bodyPr rtlCol="0" anchor="ctr" anchorCtr="0"/>
          <a:lstStyle>
            <a:defPPr>
              <a:defRPr lang="fr-FR"/>
            </a:defPPr>
          </a:lstStyle>
          <a:p>
            <a:pPr rtl="0"/>
            <a:r>
              <a:rPr lang="fr-FR"/>
              <a:t>Cliquez pour ajouter un titre</a:t>
            </a:r>
          </a:p>
        </p:txBody>
      </p:sp>
      <p:sp>
        <p:nvSpPr>
          <p:cNvPr id="5" name="Espace réservé du numéro de diapositive 4"/>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numéro de diapositive 3"/>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58952" y="758952"/>
            <a:ext cx="3932237" cy="1524662"/>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58952" y="2286000"/>
            <a:ext cx="3932237" cy="3567086"/>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u contenu 2"/>
          <p:cNvSpPr>
            <a:spLocks noGrp="1"/>
          </p:cNvSpPr>
          <p:nvPr>
            <p:ph idx="1" hasCustomPrompt="1"/>
          </p:nvPr>
        </p:nvSpPr>
        <p:spPr>
          <a:xfrm>
            <a:off x="5183187" y="741459"/>
            <a:ext cx="6242839" cy="5119592"/>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60938" y="755372"/>
            <a:ext cx="3931920" cy="1527048"/>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60938" y="2286001"/>
            <a:ext cx="3931920"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imag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fr-FR" sz="28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ici pour ajouter une image.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fr-FR" sz="3600"/>
            </a:lvl1pPr>
          </a:lstStyle>
          <a:p>
            <a:pPr rtl="0"/>
            <a:r>
              <a:rPr lang="fr-FR"/>
              <a:t>Cliquez pour ajouter un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Cliquer pour ajouter du texte</a:t>
            </a:r>
          </a:p>
          <a:p>
            <a:pPr lvl="1" rtl="0"/>
            <a:r>
              <a:rPr lang="fr-FR"/>
              <a:t>Deuxième niveau</a:t>
            </a:r>
          </a:p>
          <a:p>
            <a:pPr lvl="2" rtl="0"/>
            <a:r>
              <a:rPr lang="fr-FR"/>
              <a:t>Troisième niveau</a:t>
            </a:r>
          </a:p>
        </p:txBody>
      </p:sp>
      <p:sp>
        <p:nvSpPr>
          <p:cNvPr id="3" name="Espace réservé du numéro de diapositive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grpSp>
        <p:nvGrpSpPr>
          <p:cNvPr id="18" name="Groupe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Form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5" name="Freeform: Form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2" name="Titre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fr-FR" sz="3600" b="1"/>
            </a:lvl1pPr>
          </a:lstStyle>
          <a:p>
            <a:pPr rtl="0"/>
            <a:r>
              <a:rPr lang="fr-FR"/>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36" name="Forme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3" name="Forme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fr-FR" sz="3600"/>
            </a:lvl1pPr>
          </a:lstStyle>
          <a:p>
            <a:pPr rtl="0"/>
            <a:r>
              <a:rPr lang="fr-FR"/>
              <a:t>Cliquer pour ajouter du texte</a:t>
            </a:r>
          </a:p>
        </p:txBody>
      </p:sp>
      <p:sp>
        <p:nvSpPr>
          <p:cNvPr id="5" name="Espace réservé du contenu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52" name="Espace réservé d’imag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reeform: Form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fr-FR"/>
            </a:defPPr>
          </a:lstStyle>
          <a:p>
            <a:pPr rtl="0"/>
            <a:endParaRPr lang="fr-FR" dirty="0"/>
          </a:p>
        </p:txBody>
      </p:sp>
      <p:sp>
        <p:nvSpPr>
          <p:cNvPr id="2" name="Titre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fr-FR" sz="3600" b="1">
                <a:latin typeface="+mj-lt"/>
                <a:cs typeface="Arial" panose="020B0604020202020204" pitchFamily="34" charset="0"/>
              </a:defRPr>
            </a:lvl1pPr>
          </a:lstStyle>
          <a:p>
            <a:pPr rtl="0"/>
            <a:r>
              <a:rPr lang="fr-FR"/>
              <a:t>Cliquez pour ajouter un titre</a:t>
            </a:r>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numéro de diapositive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1">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fr-FR" sz="3600"/>
            </a:lvl1pPr>
          </a:lstStyle>
          <a:p>
            <a:pPr rtl="0"/>
            <a:r>
              <a:rPr lang="fr-FR"/>
              <a:t>Cliquez pour ajouter un titre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Form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Espace réservé du numéro de diapositive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 name="Espace réservé du contenu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4">
    <p:spTree>
      <p:nvGrpSpPr>
        <p:cNvPr id="1" name=""/>
        <p:cNvGrpSpPr/>
        <p:nvPr/>
      </p:nvGrpSpPr>
      <p:grpSpPr>
        <a:xfrm>
          <a:off x="0" y="0"/>
          <a:ext cx="0" cy="0"/>
          <a:chOff x="0" y="0"/>
          <a:chExt cx="0" cy="0"/>
        </a:xfrm>
      </p:grpSpPr>
      <p:sp>
        <p:nvSpPr>
          <p:cNvPr id="27" name="Forme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Titr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fr-FR" sz="3600"/>
            </a:lvl1pPr>
          </a:lstStyle>
          <a:p>
            <a:pPr rtl="0"/>
            <a:r>
              <a:rPr lang="fr-FR"/>
              <a:t>Cliquez pour ajouter un titre</a:t>
            </a:r>
          </a:p>
        </p:txBody>
      </p:sp>
      <p:sp>
        <p:nvSpPr>
          <p:cNvPr id="19" name="Espace réservé du numéro de diapositive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onologi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fr-FR" sz="1800"/>
            </a:lvl1pPr>
            <a:lvl2pPr marL="745236" indent="-342900">
              <a:spcBef>
                <a:spcPts val="1000"/>
              </a:spcBef>
              <a:buFont typeface="+mj-lt"/>
              <a:buAutoNum type="alphaLcPeriod"/>
              <a:defRPr lang="fr-FR" sz="1800"/>
            </a:lvl2pPr>
            <a:lvl3pPr marL="1202436" indent="-342900">
              <a:spcBef>
                <a:spcPts val="1000"/>
              </a:spcBef>
              <a:buFont typeface="+mj-lt"/>
              <a:buAutoNum type="arabicParenR"/>
              <a:defRPr lang="fr-FR" sz="1800"/>
            </a:lvl3pPr>
            <a:lvl4pPr marL="1659636" indent="-342900">
              <a:spcBef>
                <a:spcPts val="1000"/>
              </a:spcBef>
              <a:buFont typeface="+mj-lt"/>
              <a:buAutoNum type="alphaLcParenR"/>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3" name="Espace réservé du contenu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fr-FR" sz="1800"/>
            </a:lvl1pPr>
            <a:lvl2pPr indent="-283464">
              <a:spcBef>
                <a:spcPts val="1000"/>
              </a:spcBef>
              <a:defRPr lang="fr-FR" sz="1800"/>
            </a:lvl2pPr>
            <a:lvl3pPr indent="-283464">
              <a:spcBef>
                <a:spcPts val="1000"/>
              </a:spcBef>
              <a:defRPr lang="fr-FR" sz="1800"/>
            </a:lvl3pPr>
            <a:lvl4pPr indent="-283464">
              <a:spcBef>
                <a:spcPts val="1000"/>
              </a:spcBef>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1" name="Espace réservé d’imag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fr-FR" sz="1800"/>
            </a:lvl1pPr>
          </a:lstStyle>
          <a:p>
            <a:pPr lvl="0" rtl="0"/>
            <a:r>
              <a:rPr lang="fr-FR"/>
              <a:t>Cliquez ici pour ajouter une image.</a:t>
            </a:r>
          </a:p>
        </p:txBody>
      </p:sp>
      <p:grpSp>
        <p:nvGrpSpPr>
          <p:cNvPr id="32" name="Groupe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Form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1" name="Forme libre : Form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2" name="Freeform: Form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44" name="Espace réservé du numéro de diapositive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2">
    <p:spTree>
      <p:nvGrpSpPr>
        <p:cNvPr id="1" name=""/>
        <p:cNvGrpSpPr/>
        <p:nvPr/>
      </p:nvGrpSpPr>
      <p:grpSpPr>
        <a:xfrm>
          <a:off x="0" y="0"/>
          <a:ext cx="0" cy="0"/>
          <a:chOff x="0" y="0"/>
          <a:chExt cx="0" cy="0"/>
        </a:xfrm>
      </p:grpSpPr>
      <p:sp>
        <p:nvSpPr>
          <p:cNvPr id="5" name="Forme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fr-FR"/>
            </a:defPPr>
          </a:lstStyle>
          <a:p>
            <a:pPr rtl="0"/>
            <a:endParaRPr lang="fr-FR"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14" name="Forme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fr-FR"/>
            </a:defPPr>
          </a:lstStyle>
          <a:p>
            <a:pPr rtl="0"/>
            <a:endParaRPr lang="fr-FR"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e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fr-FR"/>
            </a:defPPr>
          </a:lstStyle>
          <a:p>
            <a:pPr rtl="0"/>
            <a:endParaRPr lang="fr-FR" dirty="0"/>
          </a:p>
        </p:txBody>
      </p:sp>
      <p:sp>
        <p:nvSpPr>
          <p:cNvPr id="2" name="Titre 1"/>
          <p:cNvSpPr>
            <a:spLocks noGrp="1"/>
          </p:cNvSpPr>
          <p:nvPr>
            <p:ph type="title"/>
          </p:nvPr>
        </p:nvSpPr>
        <p:spPr>
          <a:xfrm>
            <a:off x="914400" y="1057274"/>
            <a:ext cx="7843837" cy="1012782"/>
          </a:xfrm>
        </p:spPr>
        <p:txBody>
          <a:bodyPr tIns="0" bIns="0" rtlCol="0">
            <a:noAutofit/>
          </a:bodyPr>
          <a:lstStyle>
            <a:lvl1pPr algn="l">
              <a:lnSpc>
                <a:spcPct val="100000"/>
              </a:lnSpc>
              <a:defRPr lang="fr-FR" sz="3600" b="1"/>
            </a:lvl1pPr>
          </a:lstStyle>
          <a:p>
            <a:pPr rtl="0"/>
            <a:r>
              <a:rPr lang="fr-FR"/>
              <a:t>Modifiez le style du titre</a:t>
            </a:r>
            <a:endParaRPr lang="fr-FR" dirty="0"/>
          </a:p>
        </p:txBody>
      </p:sp>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10" name="Espace réservé d’imag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fr-FR" sz="1800"/>
            </a:lvl1pPr>
          </a:lstStyle>
          <a:p>
            <a:pPr rtl="0"/>
            <a:r>
              <a:rPr lang="fr-FR"/>
              <a:t>Cliquez sur l'icône pour ajouter une image</a:t>
            </a:r>
            <a:endParaRPr lang="fr-FR" dirty="0"/>
          </a:p>
        </p:txBody>
      </p:sp>
      <p:sp>
        <p:nvSpPr>
          <p:cNvPr id="20" name="Espace réservé du numéro de diapositive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fr-FR" sz="1200">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
        <p:nvSpPr>
          <p:cNvPr id="2" name="Espace réservé du titre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fr-F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nction-publique.gouv.fr/files/files/publications/publications-dgafp/guide-mener-a-bien-la-transformation-d-un-service.pdf"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hyperlink" Target="https://www.modernisation.gouv.fr/transformer-laction-publique/fonds-pour-la-transformation-de-laction-publique" TargetMode="External"/><Relationship Id="rId4" Type="http://schemas.openxmlformats.org/officeDocument/2006/relationships/hyperlink" Target="https://www.modernisation.gouv.fr/laboratoires/projets/favoriser-les-bonnes-pratiques-de-management-dans-la-fonction-publiq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7FF65-A536-F639-8591-ED024C223308}"/>
              </a:ext>
            </a:extLst>
          </p:cNvPr>
          <p:cNvSpPr>
            <a:spLocks noGrp="1"/>
          </p:cNvSpPr>
          <p:nvPr>
            <p:ph type="ctrTitle"/>
          </p:nvPr>
        </p:nvSpPr>
        <p:spPr>
          <a:xfrm>
            <a:off x="2857170" y="-11408"/>
            <a:ext cx="6477660" cy="4291860"/>
          </a:xfrm>
        </p:spPr>
        <p:txBody>
          <a:bodyPr rtlCol="0" anchor="ctr"/>
          <a:lstStyle>
            <a:defPPr>
              <a:defRPr lang="fr-FR"/>
            </a:defPPr>
          </a:lstStyle>
          <a:p>
            <a:pPr rtl="0"/>
            <a:br>
              <a:rPr lang="fr-FR" sz="2400" dirty="0">
                <a:effectLst/>
                <a:latin typeface="Arial" panose="020B0604020202020204" pitchFamily="34" charset="0"/>
                <a:ea typeface="Calibri" panose="020F0502020204030204" pitchFamily="34" charset="0"/>
                <a:cs typeface="Arial" panose="020B0604020202020204" pitchFamily="34" charset="0"/>
              </a:rPr>
            </a:br>
            <a:br>
              <a:rPr lang="fr-FR" sz="2400" dirty="0">
                <a:effectLst/>
                <a:latin typeface="Arial" panose="020B0604020202020204" pitchFamily="34" charset="0"/>
                <a:ea typeface="Calibri" panose="020F0502020204030204" pitchFamily="34" charset="0"/>
                <a:cs typeface="Arial" panose="020B0604020202020204" pitchFamily="34" charset="0"/>
              </a:rPr>
            </a:br>
            <a:r>
              <a:rPr lang="fr-FR" sz="2400" dirty="0">
                <a:effectLst/>
                <a:latin typeface="Arial" panose="020B0604020202020204" pitchFamily="34" charset="0"/>
                <a:ea typeface="Calibri" panose="020F0502020204030204" pitchFamily="34" charset="0"/>
                <a:cs typeface="Arial" panose="020B0604020202020204" pitchFamily="34" charset="0"/>
              </a:rPr>
              <a:t>Les étapes nécessaires et le rôle</a:t>
            </a:r>
            <a:r>
              <a:rPr lang="fr-FR" sz="2400" spc="-20"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du</a:t>
            </a:r>
            <a:r>
              <a:rPr lang="fr-FR" sz="2400" spc="-25"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plan</a:t>
            </a:r>
            <a:r>
              <a:rPr lang="fr-FR" sz="2400" spc="-15"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d'administration,</a:t>
            </a:r>
            <a:r>
              <a:rPr lang="fr-FR" sz="2400" spc="-10"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outil</a:t>
            </a:r>
            <a:r>
              <a:rPr lang="fr-FR" sz="2400" spc="-15"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d'articulation</a:t>
            </a:r>
            <a:r>
              <a:rPr lang="fr-FR" sz="2400" spc="-20"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entre</a:t>
            </a:r>
            <a:r>
              <a:rPr lang="fr-FR" sz="2400" spc="-20"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gouvernance</a:t>
            </a:r>
            <a:r>
              <a:rPr lang="fr-FR" sz="2400" spc="-35" dirty="0">
                <a:effectLst/>
                <a:latin typeface="Arial" panose="020B0604020202020204" pitchFamily="34" charset="0"/>
                <a:ea typeface="Calibri" panose="020F0502020204030204" pitchFamily="34" charset="0"/>
                <a:cs typeface="Arial" panose="020B0604020202020204" pitchFamily="34" charset="0"/>
              </a:rPr>
              <a:t> </a:t>
            </a:r>
            <a:r>
              <a:rPr lang="fr-FR" sz="2400" dirty="0">
                <a:effectLst/>
                <a:latin typeface="Arial" panose="020B0604020202020204" pitchFamily="34" charset="0"/>
                <a:ea typeface="Calibri" panose="020F0502020204030204" pitchFamily="34" charset="0"/>
                <a:cs typeface="Arial" panose="020B0604020202020204" pitchFamily="34" charset="0"/>
              </a:rPr>
              <a:t>et </a:t>
            </a:r>
            <a:r>
              <a:rPr lang="fr-FR" sz="2400" spc="-10" dirty="0">
                <a:effectLst/>
                <a:latin typeface="Arial" panose="020B0604020202020204" pitchFamily="34" charset="0"/>
                <a:ea typeface="Calibri" panose="020F0502020204030204" pitchFamily="34" charset="0"/>
                <a:cs typeface="Arial" panose="020B0604020202020204" pitchFamily="34" charset="0"/>
              </a:rPr>
              <a:t>administration</a:t>
            </a:r>
            <a:br>
              <a:rPr lang="fr-FR" sz="1800" spc="-10" dirty="0">
                <a:effectLst/>
                <a:latin typeface="Arial" panose="020B0604020202020204" pitchFamily="34" charset="0"/>
                <a:ea typeface="Calibri" panose="020F0502020204030204" pitchFamily="34" charset="0"/>
                <a:cs typeface="Arial" panose="020B0604020202020204" pitchFamily="34" charset="0"/>
              </a:rPr>
            </a:br>
            <a:br>
              <a:rPr lang="fr-FR" sz="1800" spc="-10" dirty="0">
                <a:effectLst/>
                <a:latin typeface="Arial" panose="020B0604020202020204" pitchFamily="34" charset="0"/>
                <a:ea typeface="Calibri" panose="020F0502020204030204" pitchFamily="34" charset="0"/>
                <a:cs typeface="Arial" panose="020B0604020202020204" pitchFamily="34" charset="0"/>
              </a:rPr>
            </a:br>
            <a:r>
              <a:rPr lang="fr-FR" sz="1800" spc="-10" dirty="0">
                <a:effectLst/>
                <a:latin typeface="Arial" panose="020B0604020202020204" pitchFamily="34" charset="0"/>
                <a:ea typeface="Calibri" panose="020F0502020204030204" pitchFamily="34" charset="0"/>
                <a:cs typeface="Arial" panose="020B0604020202020204" pitchFamily="34" charset="0"/>
              </a:rPr>
              <a:t>***</a:t>
            </a:r>
            <a:br>
              <a:rPr lang="fr-FR" sz="1800" spc="-10" dirty="0">
                <a:effectLst/>
                <a:latin typeface="Arial" panose="020B0604020202020204" pitchFamily="34" charset="0"/>
                <a:ea typeface="Calibri" panose="020F0502020204030204" pitchFamily="34" charset="0"/>
                <a:cs typeface="Arial" panose="020B0604020202020204" pitchFamily="34" charset="0"/>
              </a:rPr>
            </a:br>
            <a:r>
              <a:rPr lang="fr-FR" sz="1600" spc="-10" dirty="0">
                <a:effectLst/>
                <a:latin typeface="Arial" panose="020B0604020202020204" pitchFamily="34" charset="0"/>
                <a:ea typeface="Calibri" panose="020F0502020204030204" pitchFamily="34" charset="0"/>
                <a:cs typeface="Arial" panose="020B0604020202020204" pitchFamily="34" charset="0"/>
              </a:rPr>
              <a:t>Laurence </a:t>
            </a:r>
            <a:r>
              <a:rPr lang="fr-FR" sz="1600" spc="-10" dirty="0" err="1">
                <a:effectLst/>
                <a:latin typeface="Arial" panose="020B0604020202020204" pitchFamily="34" charset="0"/>
                <a:ea typeface="Calibri" panose="020F0502020204030204" pitchFamily="34" charset="0"/>
                <a:cs typeface="Arial" panose="020B0604020202020204" pitchFamily="34" charset="0"/>
              </a:rPr>
              <a:t>cORvellec</a:t>
            </a:r>
            <a:r>
              <a:rPr lang="fr-FR" sz="1600" spc="-10" dirty="0">
                <a:latin typeface="Arial" panose="020B0604020202020204" pitchFamily="34" charset="0"/>
                <a:ea typeface="Calibri" panose="020F0502020204030204" pitchFamily="34" charset="0"/>
                <a:cs typeface="Arial" panose="020B0604020202020204" pitchFamily="34" charset="0"/>
              </a:rPr>
              <a:t>, IGESR</a:t>
            </a:r>
            <a:br>
              <a:rPr lang="fr-FR" sz="1600" spc="-10" dirty="0">
                <a:latin typeface="Arial" panose="020B0604020202020204" pitchFamily="34" charset="0"/>
                <a:ea typeface="Calibri" panose="020F0502020204030204" pitchFamily="34" charset="0"/>
                <a:cs typeface="Arial" panose="020B0604020202020204" pitchFamily="34" charset="0"/>
              </a:rPr>
            </a:br>
            <a:r>
              <a:rPr lang="fr-FR" sz="1600" spc="-10" dirty="0" err="1">
                <a:latin typeface="Arial" panose="020B0604020202020204" pitchFamily="34" charset="0"/>
                <a:ea typeface="Calibri" panose="020F0502020204030204" pitchFamily="34" charset="0"/>
                <a:cs typeface="Arial" panose="020B0604020202020204" pitchFamily="34" charset="0"/>
              </a:rPr>
              <a:t>alain</a:t>
            </a:r>
            <a:r>
              <a:rPr lang="fr-FR" sz="1600" spc="-10" dirty="0">
                <a:latin typeface="Arial" panose="020B0604020202020204" pitchFamily="34" charset="0"/>
                <a:ea typeface="Calibri" panose="020F0502020204030204" pitchFamily="34" charset="0"/>
                <a:cs typeface="Arial" panose="020B0604020202020204" pitchFamily="34" charset="0"/>
              </a:rPr>
              <a:t> </a:t>
            </a:r>
            <a:r>
              <a:rPr lang="fr-FR" sz="1600" spc="-10" dirty="0" err="1">
                <a:latin typeface="Arial" panose="020B0604020202020204" pitchFamily="34" charset="0"/>
                <a:ea typeface="Calibri" panose="020F0502020204030204" pitchFamily="34" charset="0"/>
                <a:cs typeface="Arial" panose="020B0604020202020204" pitchFamily="34" charset="0"/>
              </a:rPr>
              <a:t>dintilhac</a:t>
            </a:r>
            <a:r>
              <a:rPr lang="fr-FR" sz="1600" spc="-10" dirty="0">
                <a:latin typeface="Arial" panose="020B0604020202020204" pitchFamily="34" charset="0"/>
                <a:ea typeface="Calibri" panose="020F0502020204030204" pitchFamily="34" charset="0"/>
                <a:cs typeface="Arial" panose="020B0604020202020204" pitchFamily="34" charset="0"/>
              </a:rPr>
              <a:t>, DGS Université TOULOUSE JEAN Jaurès</a:t>
            </a:r>
            <a:br>
              <a:rPr lang="fr-FR" sz="1600" spc="-10" dirty="0">
                <a:latin typeface="Arial" panose="020B0604020202020204" pitchFamily="34" charset="0"/>
                <a:ea typeface="Calibri" panose="020F0502020204030204" pitchFamily="34" charset="0"/>
                <a:cs typeface="Arial" panose="020B0604020202020204" pitchFamily="34" charset="0"/>
              </a:rPr>
            </a:br>
            <a:br>
              <a:rPr lang="fr-FR" sz="1600" spc="-10" dirty="0">
                <a:latin typeface="Arial" panose="020B0604020202020204" pitchFamily="34" charset="0"/>
                <a:ea typeface="Calibri" panose="020F0502020204030204" pitchFamily="34" charset="0"/>
                <a:cs typeface="Arial" panose="020B0604020202020204" pitchFamily="34" charset="0"/>
              </a:rPr>
            </a:br>
            <a:r>
              <a:rPr lang="fr-FR" sz="1600" spc="-10" dirty="0">
                <a:latin typeface="Arial" panose="020B0604020202020204" pitchFamily="34" charset="0"/>
                <a:ea typeface="Calibri" panose="020F0502020204030204" pitchFamily="34" charset="0"/>
                <a:cs typeface="Arial" panose="020B0604020202020204" pitchFamily="34" charset="0"/>
              </a:rPr>
              <a:t>***</a:t>
            </a:r>
            <a:br>
              <a:rPr lang="fr-FR" sz="1600" spc="-10" dirty="0">
                <a:latin typeface="Arial" panose="020B0604020202020204" pitchFamily="34" charset="0"/>
                <a:ea typeface="Calibri" panose="020F0502020204030204" pitchFamily="34" charset="0"/>
                <a:cs typeface="Arial" panose="020B0604020202020204" pitchFamily="34" charset="0"/>
              </a:rPr>
            </a:br>
            <a:br>
              <a:rPr lang="fr-FR" sz="1600" spc="-10" dirty="0">
                <a:latin typeface="Arial" panose="020B0604020202020204" pitchFamily="34" charset="0"/>
                <a:ea typeface="Calibri" panose="020F0502020204030204" pitchFamily="34" charset="0"/>
                <a:cs typeface="Arial" panose="020B0604020202020204" pitchFamily="34" charset="0"/>
              </a:rPr>
            </a:br>
            <a:r>
              <a:rPr lang="fr-FR" sz="1600" spc="-10" dirty="0">
                <a:effectLst/>
                <a:latin typeface="Arial" panose="020B0604020202020204" pitchFamily="34" charset="0"/>
                <a:ea typeface="Calibri" panose="020F0502020204030204" pitchFamily="34" charset="0"/>
                <a:cs typeface="Arial" panose="020B0604020202020204" pitchFamily="34" charset="0"/>
              </a:rPr>
              <a:t>Formation GISGUF </a:t>
            </a:r>
            <a:br>
              <a:rPr lang="fr-FR" sz="1600" spc="-10" dirty="0">
                <a:effectLst/>
                <a:latin typeface="Arial" panose="020B0604020202020204" pitchFamily="34" charset="0"/>
                <a:ea typeface="Calibri" panose="020F0502020204030204" pitchFamily="34" charset="0"/>
                <a:cs typeface="Arial" panose="020B0604020202020204" pitchFamily="34" charset="0"/>
              </a:rPr>
            </a:br>
            <a:r>
              <a:rPr lang="fr-FR" sz="1600" spc="-10" dirty="0">
                <a:effectLst/>
                <a:latin typeface="Arial" panose="020B0604020202020204" pitchFamily="34" charset="0"/>
                <a:ea typeface="Calibri" panose="020F0502020204030204" pitchFamily="34" charset="0"/>
                <a:cs typeface="Arial" panose="020B0604020202020204" pitchFamily="34" charset="0"/>
              </a:rPr>
              <a:t>4 octobre 2024</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691032"/>
            <a:ext cx="10511627" cy="1012785"/>
          </a:xfrm>
        </p:spPr>
        <p:txBody>
          <a:bodyPr rtlCol="0"/>
          <a:lstStyle>
            <a:defPPr>
              <a:defRPr lang="fr-FR"/>
            </a:defPPr>
          </a:lstStyle>
          <a:p>
            <a:pPr rtl="0"/>
            <a:r>
              <a:rPr lang="fr-FR" sz="2800" dirty="0"/>
              <a:t>Positionnement de l’administration</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210209"/>
            <a:ext cx="10760765" cy="5154183"/>
          </a:xfrm>
        </p:spPr>
        <p:txBody>
          <a:bodyPr/>
          <a:lstStyle/>
          <a:p>
            <a:r>
              <a:rPr lang="fr-FR" dirty="0">
                <a:latin typeface="Arial" panose="020B0604020202020204" pitchFamily="34" charset="0"/>
                <a:cs typeface="Arial" panose="020B0604020202020204" pitchFamily="34" charset="0"/>
              </a:rPr>
              <a:t>Le plan d’administration est une opportunité pour que l’administration se dote </a:t>
            </a:r>
            <a:r>
              <a:rPr lang="fr-FR" b="1" dirty="0">
                <a:latin typeface="Arial" panose="020B0604020202020204" pitchFamily="34" charset="0"/>
                <a:cs typeface="Arial" panose="020B0604020202020204" pitchFamily="34" charset="0"/>
              </a:rPr>
              <a:t>d’objectifs propres </a:t>
            </a:r>
            <a:r>
              <a:rPr lang="fr-FR" dirty="0">
                <a:latin typeface="Arial" panose="020B0604020202020204" pitchFamily="34" charset="0"/>
                <a:cs typeface="Arial" panose="020B0604020202020204" pitchFamily="34" charset="0"/>
              </a:rPr>
              <a:t>: ex : fiabilisation – simplification – modernisation – amélioration de la qualité de service aux usagers – innovation etc.</a:t>
            </a:r>
          </a:p>
          <a:p>
            <a:pPr marL="0" indent="0">
              <a:buNone/>
            </a:pPr>
            <a:r>
              <a:rPr lang="fr-FR" i="1" dirty="0">
                <a:latin typeface="Arial" panose="020B0604020202020204" pitchFamily="34" charset="0"/>
                <a:cs typeface="Arial" panose="020B0604020202020204" pitchFamily="34" charset="0"/>
              </a:rPr>
              <a:t>	La performance.</a:t>
            </a:r>
          </a:p>
          <a:p>
            <a:r>
              <a:rPr lang="fr-FR" dirty="0">
                <a:latin typeface="Arial" panose="020B0604020202020204" pitchFamily="34" charset="0"/>
                <a:cs typeface="Arial" panose="020B0604020202020204" pitchFamily="34" charset="0"/>
              </a:rPr>
              <a:t>Le plan permet aussi de </a:t>
            </a:r>
            <a:r>
              <a:rPr lang="fr-FR" b="1" dirty="0">
                <a:latin typeface="Arial" panose="020B0604020202020204" pitchFamily="34" charset="0"/>
                <a:cs typeface="Arial" panose="020B0604020202020204" pitchFamily="34" charset="0"/>
              </a:rPr>
              <a:t>susciter des liens </a:t>
            </a:r>
            <a:r>
              <a:rPr lang="fr-FR" dirty="0">
                <a:latin typeface="Arial" panose="020B0604020202020204" pitchFamily="34" charset="0"/>
                <a:cs typeface="Arial" panose="020B0604020202020204" pitchFamily="34" charset="0"/>
              </a:rPr>
              <a:t>avec les structures administratives des </a:t>
            </a:r>
            <a:r>
              <a:rPr lang="fr-FR" b="1" dirty="0">
                <a:latin typeface="Arial" panose="020B0604020202020204" pitchFamily="34" charset="0"/>
                <a:cs typeface="Arial" panose="020B0604020202020204" pitchFamily="34" charset="0"/>
              </a:rPr>
              <a:t>composantes</a:t>
            </a:r>
            <a:r>
              <a:rPr lang="fr-FR" dirty="0">
                <a:latin typeface="Arial" panose="020B0604020202020204" pitchFamily="34" charset="0"/>
                <a:cs typeface="Arial" panose="020B0604020202020204" pitchFamily="34" charset="0"/>
              </a:rPr>
              <a:t>, de mobiliser les équipes situées en périphérie sur les projets.</a:t>
            </a:r>
          </a:p>
          <a:p>
            <a:pPr marL="0" indent="0">
              <a:buNone/>
            </a:pPr>
            <a:r>
              <a:rPr lang="fr-FR" i="1" dirty="0">
                <a:latin typeface="Arial" panose="020B0604020202020204" pitchFamily="34" charset="0"/>
                <a:cs typeface="Arial" panose="020B0604020202020204" pitchFamily="34" charset="0"/>
              </a:rPr>
              <a:t>	La culture administrative commune.</a:t>
            </a:r>
          </a:p>
          <a:p>
            <a:r>
              <a:rPr lang="fr-FR" dirty="0">
                <a:latin typeface="Arial" panose="020B0604020202020204" pitchFamily="34" charset="0"/>
                <a:cs typeface="Arial" panose="020B0604020202020204" pitchFamily="34" charset="0"/>
              </a:rPr>
              <a:t>Impulser la </a:t>
            </a:r>
            <a:r>
              <a:rPr lang="fr-FR" b="1" dirty="0">
                <a:latin typeface="Arial" panose="020B0604020202020204" pitchFamily="34" charset="0"/>
                <a:cs typeface="Arial" panose="020B0604020202020204" pitchFamily="34" charset="0"/>
              </a:rPr>
              <a:t>conduite du changement</a:t>
            </a:r>
            <a:r>
              <a:rPr lang="fr-FR" dirty="0">
                <a:latin typeface="Arial" panose="020B0604020202020204" pitchFamily="34" charset="0"/>
                <a:cs typeface="Arial" panose="020B0604020202020204" pitchFamily="34" charset="0"/>
              </a:rPr>
              <a:t>.</a:t>
            </a:r>
          </a:p>
          <a:p>
            <a:pPr marL="0" indent="0">
              <a:buNone/>
            </a:pPr>
            <a:r>
              <a:rPr lang="fr-FR" i="1" dirty="0">
                <a:latin typeface="Arial" panose="020B0604020202020204" pitchFamily="34" charset="0"/>
                <a:cs typeface="Arial" panose="020B0604020202020204" pitchFamily="34" charset="0"/>
              </a:rPr>
              <a:t>	La mobilisation de tous les acteurs.</a:t>
            </a:r>
          </a:p>
          <a:p>
            <a:r>
              <a:rPr lang="fr-FR" dirty="0">
                <a:latin typeface="Arial" panose="020B0604020202020204" pitchFamily="34" charset="0"/>
                <a:cs typeface="Arial" panose="020B0604020202020204" pitchFamily="34" charset="0"/>
              </a:rPr>
              <a:t>Opportunité pour </a:t>
            </a:r>
            <a:r>
              <a:rPr lang="fr-FR" b="1" dirty="0">
                <a:latin typeface="Arial" panose="020B0604020202020204" pitchFamily="34" charset="0"/>
                <a:cs typeface="Arial" panose="020B0604020202020204" pitchFamily="34" charset="0"/>
              </a:rPr>
              <a:t>mieux positionner </a:t>
            </a:r>
            <a:r>
              <a:rPr lang="fr-FR" dirty="0">
                <a:latin typeface="Arial" panose="020B0604020202020204" pitchFamily="34" charset="0"/>
                <a:cs typeface="Arial" panose="020B0604020202020204" pitchFamily="34" charset="0"/>
              </a:rPr>
              <a:t>la direction générale des services au cœur des enjeux de pilotage de l’administration et de </a:t>
            </a:r>
            <a:r>
              <a:rPr lang="fr-FR" b="1" dirty="0">
                <a:latin typeface="Arial" panose="020B0604020202020204" pitchFamily="34" charset="0"/>
                <a:cs typeface="Arial" panose="020B0604020202020204" pitchFamily="34" charset="0"/>
              </a:rPr>
              <a:t>l’aide à la décision </a:t>
            </a:r>
            <a:r>
              <a:rPr lang="fr-FR" dirty="0">
                <a:latin typeface="Arial" panose="020B0604020202020204" pitchFamily="34" charset="0"/>
                <a:cs typeface="Arial" panose="020B0604020202020204" pitchFamily="34" charset="0"/>
              </a:rPr>
              <a:t>des équipes politiques et académiques.</a:t>
            </a:r>
          </a:p>
          <a:p>
            <a:pPr marL="0" indent="0">
              <a:buNone/>
            </a:pPr>
            <a:r>
              <a:rPr lang="fr-FR" i="1" dirty="0">
                <a:latin typeface="Arial" panose="020B0604020202020204" pitchFamily="34" charset="0"/>
                <a:cs typeface="Arial" panose="020B0604020202020204" pitchFamily="34" charset="0"/>
              </a:rPr>
              <a:t>	Le pilotage transversal.</a:t>
            </a:r>
          </a:p>
          <a:p>
            <a:pPr marL="0" indent="0">
              <a:buNone/>
            </a:pP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4" name="Flèche : droite 3">
            <a:extLst>
              <a:ext uri="{FF2B5EF4-FFF2-40B4-BE49-F238E27FC236}">
                <a16:creationId xmlns:a16="http://schemas.microsoft.com/office/drawing/2014/main" id="{70285D8A-55B0-4FF3-93CF-C4B06F3F3B44}"/>
              </a:ext>
            </a:extLst>
          </p:cNvPr>
          <p:cNvSpPr/>
          <p:nvPr/>
        </p:nvSpPr>
        <p:spPr>
          <a:xfrm>
            <a:off x="1169571" y="3218791"/>
            <a:ext cx="595221" cy="335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14BF2B5E-74AB-4E59-BB71-6B791C89EE1D}"/>
              </a:ext>
            </a:extLst>
          </p:cNvPr>
          <p:cNvSpPr/>
          <p:nvPr/>
        </p:nvSpPr>
        <p:spPr>
          <a:xfrm>
            <a:off x="1122624" y="4308506"/>
            <a:ext cx="595221" cy="335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EB77042C-29A5-41E2-BB7E-03B5F29A29E5}"/>
              </a:ext>
            </a:extLst>
          </p:cNvPr>
          <p:cNvSpPr/>
          <p:nvPr/>
        </p:nvSpPr>
        <p:spPr>
          <a:xfrm>
            <a:off x="1122625" y="5121197"/>
            <a:ext cx="595221" cy="335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42E7A7B3-350A-4E40-8E5F-B91AFE68660F}"/>
              </a:ext>
            </a:extLst>
          </p:cNvPr>
          <p:cNvSpPr/>
          <p:nvPr/>
        </p:nvSpPr>
        <p:spPr>
          <a:xfrm>
            <a:off x="1169571" y="6223034"/>
            <a:ext cx="595221" cy="335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533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335569"/>
            <a:ext cx="10511627" cy="471490"/>
          </a:xfrm>
        </p:spPr>
        <p:txBody>
          <a:bodyPr rtlCol="0"/>
          <a:lstStyle>
            <a:defPPr>
              <a:defRPr lang="fr-FR"/>
            </a:defPPr>
          </a:lstStyle>
          <a:p>
            <a:pPr rtl="0"/>
            <a:r>
              <a:rPr lang="fr-FR" sz="2800" dirty="0"/>
              <a:t>Le projet d’administration</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11</a:t>
            </a:fld>
            <a:endParaRPr lang="fr-FR" dirty="0"/>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425147"/>
            <a:ext cx="10511627" cy="4055165"/>
          </a:xfrm>
        </p:spPr>
        <p:txBody>
          <a:bodyPr>
            <a:normAutofit fontScale="92500" lnSpcReduction="10000"/>
          </a:bodyPr>
          <a:lstStyle/>
          <a:p>
            <a:pPr algn="just">
              <a:spcAft>
                <a:spcPts val="1200"/>
              </a:spcAft>
            </a:pPr>
            <a:r>
              <a:rPr lang="fr-FR" dirty="0">
                <a:latin typeface="Arial" panose="020B0604020202020204" pitchFamily="34" charset="0"/>
                <a:cs typeface="Arial" panose="020B0604020202020204" pitchFamily="34" charset="0"/>
              </a:rPr>
              <a:t>Le projet d’administration prend tout son sens et déploie toute son efficacité s’il bénéficie du soutien de la présidence.</a:t>
            </a:r>
          </a:p>
          <a:p>
            <a:pPr algn="just">
              <a:spcAft>
                <a:spcPts val="1200"/>
              </a:spcAft>
            </a:pPr>
            <a:r>
              <a:rPr lang="fr-FR" dirty="0">
                <a:latin typeface="Arial" panose="020B0604020202020204" pitchFamily="34" charset="0"/>
                <a:cs typeface="Arial" panose="020B0604020202020204" pitchFamily="34" charset="0"/>
              </a:rPr>
              <a:t>L’objectif est de construire un projet répondant à des orientations stratégiques de l’administration et fournir des services correspondant aux attentes des « usagers ». </a:t>
            </a:r>
          </a:p>
          <a:p>
            <a:pPr algn="just">
              <a:spcAft>
                <a:spcPts val="1200"/>
              </a:spcAft>
            </a:pPr>
            <a:r>
              <a:rPr lang="fr-FR" dirty="0">
                <a:latin typeface="Arial" panose="020B0604020202020204" pitchFamily="34" charset="0"/>
                <a:cs typeface="Arial" panose="020B0604020202020204" pitchFamily="34" charset="0"/>
              </a:rPr>
              <a:t>Par ces orientations stratégiques communes à tous les secteurs d’activité et toutes les structures administratives, il s’adresse à toutes les équipes et renforce le sens de l’action collective de l’administration.</a:t>
            </a:r>
          </a:p>
          <a:p>
            <a:pPr algn="just">
              <a:spcAft>
                <a:spcPts val="1200"/>
              </a:spcAft>
            </a:pPr>
            <a:r>
              <a:rPr lang="fr-FR" dirty="0">
                <a:latin typeface="Arial" panose="020B0604020202020204" pitchFamily="34" charset="0"/>
                <a:cs typeface="Arial" panose="020B0604020202020204" pitchFamily="34" charset="0"/>
              </a:rPr>
              <a:t>Le projet d’administration apporte de la transversalité. Il décloisonne par exemple les binômes Vice-Présidents – Directeurs administratifs.</a:t>
            </a:r>
          </a:p>
          <a:p>
            <a:pPr algn="just"/>
            <a:r>
              <a:rPr lang="fr-FR" dirty="0">
                <a:latin typeface="Arial" panose="020B0604020202020204" pitchFamily="34" charset="0"/>
                <a:cs typeface="Arial" panose="020B0604020202020204" pitchFamily="34" charset="0"/>
              </a:rPr>
              <a:t>Nous constatons souvent des modalités et périmètres de management hétérogènes et peu partagés. Un besoin de « professionnaliser » l’encadrement au service de l’établissement et des </a:t>
            </a:r>
            <a:r>
              <a:rPr lang="fr-FR" dirty="0" err="1">
                <a:latin typeface="Arial" panose="020B0604020202020204" pitchFamily="34" charset="0"/>
                <a:cs typeface="Arial" panose="020B0604020202020204" pitchFamily="34" charset="0"/>
              </a:rPr>
              <a:t>agent·es</a:t>
            </a:r>
            <a:endParaRPr lang="fr-FR" dirty="0">
              <a:latin typeface="Arial" panose="020B0604020202020204" pitchFamily="34" charset="0"/>
              <a:cs typeface="Arial" panose="020B0604020202020204" pitchFamily="34" charset="0"/>
            </a:endParaRPr>
          </a:p>
          <a:p>
            <a:pPr algn="just">
              <a:spcAft>
                <a:spcPts val="1200"/>
              </a:spcAft>
            </a:pP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27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335569"/>
            <a:ext cx="10511627" cy="471490"/>
          </a:xfrm>
        </p:spPr>
        <p:txBody>
          <a:bodyPr rtlCol="0"/>
          <a:lstStyle>
            <a:defPPr>
              <a:defRPr lang="fr-FR"/>
            </a:defPPr>
          </a:lstStyle>
          <a:p>
            <a:pPr rtl="0"/>
            <a:r>
              <a:rPr lang="fr-FR" sz="2800" dirty="0"/>
              <a:t>Le projet d’administration</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12</a:t>
            </a:fld>
            <a:endParaRPr lang="fr-FR" dirty="0"/>
          </a:p>
        </p:txBody>
      </p:sp>
      <p:pic>
        <p:nvPicPr>
          <p:cNvPr id="5" name="Image 4">
            <a:extLst>
              <a:ext uri="{FF2B5EF4-FFF2-40B4-BE49-F238E27FC236}">
                <a16:creationId xmlns:a16="http://schemas.microsoft.com/office/drawing/2014/main" id="{EE8C62DA-E888-4DD9-938D-E0A2CCCFF1B0}"/>
              </a:ext>
            </a:extLst>
          </p:cNvPr>
          <p:cNvPicPr>
            <a:picLocks noChangeAspect="1"/>
          </p:cNvPicPr>
          <p:nvPr/>
        </p:nvPicPr>
        <p:blipFill>
          <a:blip r:embed="rId3"/>
          <a:stretch>
            <a:fillRect/>
          </a:stretch>
        </p:blipFill>
        <p:spPr>
          <a:xfrm>
            <a:off x="7393701" y="3845505"/>
            <a:ext cx="4380856" cy="2147792"/>
          </a:xfrm>
          <a:prstGeom prst="rect">
            <a:avLst/>
          </a:prstGeom>
        </p:spPr>
      </p:pic>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107097"/>
            <a:ext cx="10511627" cy="4631633"/>
          </a:xfrm>
        </p:spPr>
        <p:txBody>
          <a:bodyPr>
            <a:normAutofit/>
          </a:bodyPr>
          <a:lstStyle/>
          <a:p>
            <a:pPr marL="0" indent="0" algn="just">
              <a:spcAft>
                <a:spcPts val="1200"/>
              </a:spcAft>
              <a:buNone/>
            </a:pPr>
            <a:r>
              <a:rPr lang="fr-FR" dirty="0">
                <a:latin typeface="Arial" panose="020B0604020202020204" pitchFamily="34" charset="0"/>
                <a:cs typeface="Arial" panose="020B0604020202020204" pitchFamily="34" charset="0"/>
              </a:rPr>
              <a:t>Le projet d’administration s’inscrit dans les principes d’une démarche qualité :</a:t>
            </a:r>
          </a:p>
          <a:p>
            <a:pPr algn="just">
              <a:spcBef>
                <a:spcPts val="600"/>
              </a:spcBef>
              <a:spcAft>
                <a:spcPts val="600"/>
              </a:spcAft>
            </a:pPr>
            <a:r>
              <a:rPr lang="fr-FR" dirty="0">
                <a:latin typeface="Arial" panose="020B0604020202020204" pitchFamily="34" charset="0"/>
                <a:cs typeface="Arial" panose="020B0604020202020204" pitchFamily="34" charset="0"/>
              </a:rPr>
              <a:t>Mener collectivement une réflexion sur l’organisation des activités</a:t>
            </a:r>
          </a:p>
          <a:p>
            <a:pPr algn="just">
              <a:spcBef>
                <a:spcPts val="600"/>
              </a:spcBef>
              <a:spcAft>
                <a:spcPts val="600"/>
              </a:spcAft>
            </a:pPr>
            <a:r>
              <a:rPr lang="fr-FR" dirty="0">
                <a:latin typeface="Arial" panose="020B0604020202020204" pitchFamily="34" charset="0"/>
                <a:cs typeface="Arial" panose="020B0604020202020204" pitchFamily="34" charset="0"/>
              </a:rPr>
              <a:t>Identifier et résoudre progressivement les difficultés rencontrées</a:t>
            </a:r>
          </a:p>
          <a:p>
            <a:pPr algn="just">
              <a:spcBef>
                <a:spcPts val="600"/>
              </a:spcBef>
              <a:spcAft>
                <a:spcPts val="600"/>
              </a:spcAft>
            </a:pPr>
            <a:r>
              <a:rPr lang="fr-FR" dirty="0">
                <a:latin typeface="Arial" panose="020B0604020202020204" pitchFamily="34" charset="0"/>
                <a:cs typeface="Arial" panose="020B0604020202020204" pitchFamily="34" charset="0"/>
              </a:rPr>
              <a:t>Disposer d’une méthode et d’outils au service du quotidien</a:t>
            </a:r>
          </a:p>
          <a:p>
            <a:pPr algn="just">
              <a:spcBef>
                <a:spcPts val="600"/>
              </a:spcBef>
              <a:spcAft>
                <a:spcPts val="600"/>
              </a:spcAft>
            </a:pPr>
            <a:r>
              <a:rPr lang="fr-FR" dirty="0">
                <a:latin typeface="Arial" panose="020B0604020202020204" pitchFamily="34" charset="0"/>
                <a:cs typeface="Arial" panose="020B0604020202020204" pitchFamily="34" charset="0"/>
              </a:rPr>
              <a:t>S’inscrire dans une dynamique d’amélioration continue</a:t>
            </a:r>
          </a:p>
          <a:p>
            <a:pPr algn="just">
              <a:spcBef>
                <a:spcPts val="600"/>
              </a:spcBef>
            </a:pPr>
            <a:r>
              <a:rPr lang="fr-FR" dirty="0">
                <a:latin typeface="Arial" panose="020B0604020202020204" pitchFamily="34" charset="0"/>
                <a:cs typeface="Arial" panose="020B0604020202020204" pitchFamily="34" charset="0"/>
              </a:rPr>
              <a:t>Maintenir une continuité de service et assurer la satisfaction</a:t>
            </a:r>
          </a:p>
          <a:p>
            <a:pPr marL="0" indent="0" algn="just">
              <a:spcBef>
                <a:spcPts val="0"/>
              </a:spcBef>
              <a:spcAft>
                <a:spcPts val="600"/>
              </a:spcAft>
              <a:buNone/>
            </a:pPr>
            <a:r>
              <a:rPr lang="fr-FR" dirty="0">
                <a:latin typeface="Arial" panose="020B0604020202020204" pitchFamily="34" charset="0"/>
                <a:cs typeface="Arial" panose="020B0604020202020204" pitchFamily="34" charset="0"/>
              </a:rPr>
              <a:t>      de la communauté universitaire</a:t>
            </a:r>
          </a:p>
          <a:p>
            <a:pPr algn="just">
              <a:spcBef>
                <a:spcPts val="600"/>
              </a:spcBef>
              <a:spcAft>
                <a:spcPts val="600"/>
              </a:spcAft>
            </a:pPr>
            <a:r>
              <a:rPr lang="fr-FR" dirty="0">
                <a:latin typeface="Arial" panose="020B0604020202020204" pitchFamily="34" charset="0"/>
                <a:cs typeface="Arial" panose="020B0604020202020204" pitchFamily="34" charset="0"/>
              </a:rPr>
              <a:t>Gagner en efficacité</a:t>
            </a:r>
          </a:p>
          <a:p>
            <a:pPr algn="just">
              <a:spcBef>
                <a:spcPts val="600"/>
              </a:spcBef>
              <a:spcAft>
                <a:spcPts val="1800"/>
              </a:spcAft>
            </a:pPr>
            <a:r>
              <a:rPr lang="fr-FR" dirty="0">
                <a:latin typeface="Arial" panose="020B0604020202020204" pitchFamily="34" charset="0"/>
                <a:cs typeface="Arial" panose="020B0604020202020204" pitchFamily="34" charset="0"/>
              </a:rPr>
              <a:t>Contribuer au bien être des agents</a:t>
            </a:r>
          </a:p>
          <a:p>
            <a:pPr marL="0" indent="0" algn="just">
              <a:buNone/>
            </a:pPr>
            <a:r>
              <a:rPr lang="fr-FR" dirty="0">
                <a:latin typeface="Arial" panose="020B0604020202020204" pitchFamily="34" charset="0"/>
                <a:cs typeface="Arial" panose="020B0604020202020204" pitchFamily="34" charset="0"/>
              </a:rPr>
              <a:t>Une difficulté liée au sentiment d’urgence qu’il faut réussir à dépasser</a:t>
            </a:r>
          </a:p>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61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rtlCol="0"/>
          <a:lstStyle>
            <a:defPPr>
              <a:defRPr lang="fr-FR"/>
            </a:defPPr>
          </a:lstStyle>
          <a:p>
            <a:pPr rtl="0"/>
            <a:r>
              <a:rPr lang="fr-FR" dirty="0"/>
              <a:t>3. </a:t>
            </a:r>
            <a:r>
              <a:rPr lang="fr-FR" dirty="0" err="1"/>
              <a:t>PLAn</a:t>
            </a:r>
            <a:r>
              <a:rPr lang="fr-FR" dirty="0"/>
              <a:t> d’administration</a:t>
            </a:r>
          </a:p>
        </p:txBody>
      </p:sp>
      <p:sp>
        <p:nvSpPr>
          <p:cNvPr id="3" name="Espace réservé du contenu 2">
            <a:extLst>
              <a:ext uri="{FF2B5EF4-FFF2-40B4-BE49-F238E27FC236}">
                <a16:creationId xmlns:a16="http://schemas.microsoft.com/office/drawing/2014/main" id="{75111C33-898C-4414-4665-5136EB6FC126}"/>
              </a:ext>
            </a:extLst>
          </p:cNvPr>
          <p:cNvSpPr>
            <a:spLocks noGrp="1"/>
          </p:cNvSpPr>
          <p:nvPr>
            <p:ph sz="half" idx="2"/>
          </p:nvPr>
        </p:nvSpPr>
        <p:spPr>
          <a:xfrm>
            <a:off x="3498573" y="2303029"/>
            <a:ext cx="7927451" cy="3448414"/>
          </a:xfrm>
        </p:spPr>
        <p:txBody>
          <a:bodyPr rtlCol="0">
            <a:normAutofit/>
          </a:bodyPr>
          <a:lstStyle>
            <a:defPPr>
              <a:defRPr lang="fr-FR"/>
            </a:defPPr>
          </a:lstStyle>
          <a:p>
            <a:pPr rtl="0"/>
            <a:r>
              <a:rPr lang="fr-FR" sz="2800" dirty="0">
                <a:latin typeface="Arial" panose="020B0604020202020204" pitchFamily="34" charset="0"/>
                <a:cs typeface="Arial" panose="020B0604020202020204" pitchFamily="34" charset="0"/>
              </a:rPr>
              <a:t>Exemples d’organisations</a:t>
            </a:r>
          </a:p>
          <a:p>
            <a:pPr rtl="0"/>
            <a:r>
              <a:rPr lang="fr-FR" sz="2800" dirty="0">
                <a:latin typeface="Arial" panose="020B0604020202020204" pitchFamily="34" charset="0"/>
                <a:cs typeface="Arial" panose="020B0604020202020204" pitchFamily="34" charset="0"/>
              </a:rPr>
              <a:t>Méthodes</a:t>
            </a:r>
          </a:p>
          <a:p>
            <a:pPr rtl="0"/>
            <a:r>
              <a:rPr lang="fr-FR" sz="2800" dirty="0">
                <a:latin typeface="Arial" panose="020B0604020202020204" pitchFamily="34" charset="0"/>
                <a:cs typeface="Arial" panose="020B0604020202020204" pitchFamily="34" charset="0"/>
              </a:rPr>
              <a:t>Contenus</a:t>
            </a:r>
          </a:p>
        </p:txBody>
      </p:sp>
      <p:sp>
        <p:nvSpPr>
          <p:cNvPr id="23" name="Espace réservé du numéro de diapositive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13</a:t>
            </a:fld>
            <a:endParaRPr lang="fr-FR" dirty="0"/>
          </a:p>
        </p:txBody>
      </p:sp>
    </p:spTree>
    <p:extLst>
      <p:ext uri="{BB962C8B-B14F-4D97-AF65-F5344CB8AC3E}">
        <p14:creationId xmlns:p14="http://schemas.microsoft.com/office/powerpoint/2010/main" val="68568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1046922" y="928688"/>
            <a:ext cx="10379105" cy="630729"/>
          </a:xfrm>
        </p:spPr>
        <p:txBody>
          <a:bodyPr rtlCol="0"/>
          <a:lstStyle>
            <a:defPPr>
              <a:defRPr lang="fr-FR"/>
            </a:defPPr>
          </a:lstStyle>
          <a:p>
            <a:pPr rtl="0"/>
            <a:r>
              <a:rPr lang="fr-FR" sz="2000" dirty="0"/>
              <a:t>3.1 EVOLUTION DE LA Structuration de la direction générale des services a la faveur du plan d’administration</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pic>
        <p:nvPicPr>
          <p:cNvPr id="5" name="Image 4">
            <a:extLst>
              <a:ext uri="{FF2B5EF4-FFF2-40B4-BE49-F238E27FC236}">
                <a16:creationId xmlns:a16="http://schemas.microsoft.com/office/drawing/2014/main" id="{AE986CE1-477F-41B3-A2E8-94A72B006E74}"/>
              </a:ext>
            </a:extLst>
          </p:cNvPr>
          <p:cNvPicPr>
            <a:picLocks noChangeAspect="1"/>
          </p:cNvPicPr>
          <p:nvPr/>
        </p:nvPicPr>
        <p:blipFill>
          <a:blip r:embed="rId3"/>
          <a:stretch>
            <a:fillRect/>
          </a:stretch>
        </p:blipFill>
        <p:spPr>
          <a:xfrm>
            <a:off x="1446759" y="1828554"/>
            <a:ext cx="9764580" cy="4934994"/>
          </a:xfrm>
          <a:prstGeom prst="rect">
            <a:avLst/>
          </a:prstGeom>
        </p:spPr>
      </p:pic>
      <p:pic>
        <p:nvPicPr>
          <p:cNvPr id="8" name="Image 1" descr="logo_amu_new.png">
            <a:extLst>
              <a:ext uri="{FF2B5EF4-FFF2-40B4-BE49-F238E27FC236}">
                <a16:creationId xmlns:a16="http://schemas.microsoft.com/office/drawing/2014/main" id="{63872D81-88DD-41F6-B4D6-4990EF726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759" y="1746029"/>
            <a:ext cx="2120349" cy="5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5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15</a:t>
            </a:fld>
            <a:endParaRPr lang="fr-FR" dirty="0"/>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159551"/>
            <a:ext cx="10511627" cy="4390337"/>
          </a:xfrm>
        </p:spPr>
        <p:txBody>
          <a:bodyPr>
            <a:normAutofit/>
          </a:bodyPr>
          <a:lstStyle/>
          <a:p>
            <a:pPr algn="just"/>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marL="0" indent="0" algn="just">
              <a:spcAft>
                <a:spcPts val="1200"/>
              </a:spcAft>
              <a:buNone/>
            </a:pPr>
            <a:r>
              <a:rPr lang="fr-FR" dirty="0">
                <a:latin typeface="Arial" panose="020B0604020202020204" pitchFamily="34" charset="0"/>
                <a:cs typeface="Arial" panose="020B0604020202020204" pitchFamily="34" charset="0"/>
              </a:rPr>
              <a:t>Pour conduire la démarche de projet d’administration :</a:t>
            </a:r>
          </a:p>
          <a:p>
            <a:pPr algn="just">
              <a:spcAft>
                <a:spcPts val="600"/>
              </a:spcAft>
            </a:pPr>
            <a:r>
              <a:rPr lang="fr-FR" dirty="0">
                <a:latin typeface="Arial" panose="020B0604020202020204" pitchFamily="34" charset="0"/>
                <a:cs typeface="Arial" panose="020B0604020202020204" pitchFamily="34" charset="0"/>
              </a:rPr>
              <a:t>Direction générale des services : DGS et 6 DGSA : </a:t>
            </a:r>
            <a:r>
              <a:rPr lang="fr-FR" u="sng" dirty="0">
                <a:latin typeface="Arial" panose="020B0604020202020204" pitchFamily="34" charset="0"/>
                <a:cs typeface="Arial" panose="020B0604020202020204" pitchFamily="34" charset="0"/>
              </a:rPr>
              <a:t>RH</a:t>
            </a:r>
            <a:r>
              <a:rPr lang="fr-FR" dirty="0">
                <a:latin typeface="Arial" panose="020B0604020202020204" pitchFamily="34" charset="0"/>
                <a:cs typeface="Arial" panose="020B0604020202020204" pitchFamily="34" charset="0"/>
              </a:rPr>
              <a:t>, Finances, Patrimoine immobilier, Formation et vie universitaire, Recherche, </a:t>
            </a:r>
            <a:r>
              <a:rPr lang="fr-FR" u="sng" dirty="0">
                <a:latin typeface="Arial" panose="020B0604020202020204" pitchFamily="34" charset="0"/>
                <a:cs typeface="Arial" panose="020B0604020202020204" pitchFamily="34" charset="0"/>
              </a:rPr>
              <a:t>Pilotage et projets transversaux</a:t>
            </a:r>
            <a:r>
              <a:rPr lang="fr-FR" dirty="0">
                <a:latin typeface="Arial" panose="020B0604020202020204" pitchFamily="34" charset="0"/>
                <a:cs typeface="Arial" panose="020B0604020202020204" pitchFamily="34" charset="0"/>
              </a:rPr>
              <a:t>.</a:t>
            </a:r>
          </a:p>
          <a:p>
            <a:pPr algn="just">
              <a:spcAft>
                <a:spcPts val="600"/>
              </a:spcAft>
            </a:pPr>
            <a:r>
              <a:rPr lang="fr-FR" dirty="0">
                <a:latin typeface="Arial" panose="020B0604020202020204" pitchFamily="34" charset="0"/>
                <a:cs typeface="Arial" panose="020B0604020202020204" pitchFamily="34" charset="0"/>
              </a:rPr>
              <a:t>DGSA Pilotage, directeur de la DEEP (Qualité, suivi de la politique d’établissement, contrôle de gestion, OVE) : Accompagnement méthodologique, soutien aux transformations, aide à l’élaboration et à la gestion de projet, aide à la conduite du changement, etc.</a:t>
            </a:r>
          </a:p>
          <a:p>
            <a:pPr algn="just">
              <a:spcAft>
                <a:spcPts val="600"/>
              </a:spcAft>
            </a:pPr>
            <a:r>
              <a:rPr lang="fr-FR" dirty="0">
                <a:latin typeface="Arial" panose="020B0604020202020204" pitchFamily="34" charset="0"/>
                <a:cs typeface="Arial" panose="020B0604020202020204" pitchFamily="34" charset="0"/>
              </a:rPr>
              <a:t>DGSA RH : 5 pôles dont le pôle développement RH : aide à la réorganisation, GPEEC, approche compétences, cartographie des métiers, recrutements, formations, accompagnement des parcours professionnels individuels.</a:t>
            </a:r>
          </a:p>
        </p:txBody>
      </p:sp>
      <p:sp>
        <p:nvSpPr>
          <p:cNvPr id="8" name="Titre 1">
            <a:extLst>
              <a:ext uri="{FF2B5EF4-FFF2-40B4-BE49-F238E27FC236}">
                <a16:creationId xmlns:a16="http://schemas.microsoft.com/office/drawing/2014/main" id="{B0356866-F567-4FA1-9F78-1D17AD76A365}"/>
              </a:ext>
            </a:extLst>
          </p:cNvPr>
          <p:cNvSpPr>
            <a:spLocks noGrp="1"/>
          </p:cNvSpPr>
          <p:nvPr>
            <p:ph type="title"/>
          </p:nvPr>
        </p:nvSpPr>
        <p:spPr>
          <a:xfrm>
            <a:off x="914400" y="1057275"/>
            <a:ext cx="10510838" cy="1012825"/>
          </a:xfrm>
        </p:spPr>
        <p:txBody>
          <a:bodyPr rtlCol="0"/>
          <a:lstStyle>
            <a:defPPr>
              <a:defRPr lang="fr-FR"/>
            </a:defPPr>
          </a:lstStyle>
          <a:p>
            <a:pPr rtl="0"/>
            <a:r>
              <a:rPr lang="fr-FR" sz="2800" dirty="0"/>
              <a:t>3.1 Structuration de la direction </a:t>
            </a:r>
            <a:r>
              <a:rPr lang="fr-FR" sz="2800" dirty="0" err="1"/>
              <a:t>generale</a:t>
            </a:r>
            <a:r>
              <a:rPr lang="fr-FR" sz="2800" dirty="0"/>
              <a:t> des services</a:t>
            </a:r>
          </a:p>
        </p:txBody>
      </p:sp>
      <p:pic>
        <p:nvPicPr>
          <p:cNvPr id="9" name="Image 8" descr="C:\Users\nathalie.millagou\Desktop\logo UT2J.png">
            <a:extLst>
              <a:ext uri="{FF2B5EF4-FFF2-40B4-BE49-F238E27FC236}">
                <a16:creationId xmlns:a16="http://schemas.microsoft.com/office/drawing/2014/main" id="{3245E969-91BB-491A-889D-AE9B75582F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487" y="2199007"/>
            <a:ext cx="2218690" cy="534670"/>
          </a:xfrm>
          <a:prstGeom prst="rect">
            <a:avLst/>
          </a:prstGeom>
          <a:noFill/>
          <a:ln>
            <a:noFill/>
          </a:ln>
        </p:spPr>
      </p:pic>
    </p:spTree>
    <p:extLst>
      <p:ext uri="{BB962C8B-B14F-4D97-AF65-F5344CB8AC3E}">
        <p14:creationId xmlns:p14="http://schemas.microsoft.com/office/powerpoint/2010/main" val="8374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1046921" y="630233"/>
            <a:ext cx="10511627" cy="1012785"/>
          </a:xfrm>
        </p:spPr>
        <p:txBody>
          <a:bodyPr rtlCol="0"/>
          <a:lstStyle>
            <a:defPPr>
              <a:defRPr lang="fr-FR"/>
            </a:defPPr>
          </a:lstStyle>
          <a:p>
            <a:pPr rtl="0"/>
            <a:r>
              <a:rPr lang="fr-FR" sz="2800" dirty="0"/>
              <a:t>3.2 Pilotage et animation de la démarche</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16</a:t>
            </a:fld>
            <a:endParaRPr lang="fr-FR" dirty="0"/>
          </a:p>
        </p:txBody>
      </p:sp>
      <p:sp>
        <p:nvSpPr>
          <p:cNvPr id="5" name="Espace réservé du contenu 4">
            <a:extLst>
              <a:ext uri="{FF2B5EF4-FFF2-40B4-BE49-F238E27FC236}">
                <a16:creationId xmlns:a16="http://schemas.microsoft.com/office/drawing/2014/main" id="{4A7993DD-84AB-48D7-89FB-5405080D0CD2}"/>
              </a:ext>
            </a:extLst>
          </p:cNvPr>
          <p:cNvSpPr>
            <a:spLocks noGrp="1"/>
          </p:cNvSpPr>
          <p:nvPr>
            <p:ph sz="quarter" idx="4"/>
          </p:nvPr>
        </p:nvSpPr>
        <p:spPr>
          <a:xfrm>
            <a:off x="1046921" y="2076425"/>
            <a:ext cx="10511627" cy="3948557"/>
          </a:xfrm>
        </p:spPr>
        <p:txBody>
          <a:bodyPr>
            <a:normAutofit lnSpcReduction="10000"/>
          </a:bodyPr>
          <a:lstStyle/>
          <a:p>
            <a:pPr marL="0" indent="0" algn="just">
              <a:buNone/>
            </a:pPr>
            <a:r>
              <a:rPr lang="fr-FR" dirty="0">
                <a:latin typeface="Arial" panose="020B0604020202020204" pitchFamily="34" charset="0"/>
                <a:cs typeface="Arial" panose="020B0604020202020204" pitchFamily="34" charset="0"/>
              </a:rPr>
              <a:t>La concertation préalable interne y compris avec les composantes. Réseau partagé mis en place entre les cadres de l’administration centrale et les cadres des écoles et UFR.</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Le pilotage de la démarche avec le regard du Conseil stratégique international de l’Initiative d’excellence dite IDEX : composé de 9 experts internationaux.</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L’ouverture de la démarche de plan de transformation administrative aux organismes tutelles des laboratoires : CNRS, Inserm, IRD essentiellement. Mise en place de groupes de travail communs.</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Cette démarche structurante autour du plan d’administration de l’université, soutenue politiquement, ainsi été intégrée dans le Contrat d’objectifs, de moyens et de performance (COMP) de l’université. Soit une dotation spécifique obtenue pour aider à la mise en œuvre de ce plan de transformation.</a:t>
            </a:r>
          </a:p>
        </p:txBody>
      </p:sp>
      <p:pic>
        <p:nvPicPr>
          <p:cNvPr id="1026" name="Image 1" descr="logo_amu_new.png">
            <a:extLst>
              <a:ext uri="{FF2B5EF4-FFF2-40B4-BE49-F238E27FC236}">
                <a16:creationId xmlns:a16="http://schemas.microsoft.com/office/drawing/2014/main" id="{0D633EAD-3EE1-4F55-A2D7-A200219C1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2" y="566871"/>
            <a:ext cx="2120349" cy="5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82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5">
            <a:extLst>
              <a:ext uri="{FF2B5EF4-FFF2-40B4-BE49-F238E27FC236}">
                <a16:creationId xmlns:a16="http://schemas.microsoft.com/office/drawing/2014/main" id="{AB93EEB8-A9A6-45B9-8859-52BF12DF5D1F}"/>
              </a:ext>
            </a:extLst>
          </p:cNvPr>
          <p:cNvSpPr txBox="1">
            <a:spLocks/>
          </p:cNvSpPr>
          <p:nvPr/>
        </p:nvSpPr>
        <p:spPr>
          <a:xfrm>
            <a:off x="914400" y="2316067"/>
            <a:ext cx="10511627" cy="4029985"/>
          </a:xfrm>
          <a:prstGeom prst="rect">
            <a:avLst/>
          </a:prstGeom>
        </p:spPr>
        <p:txBody>
          <a:bodyPr vert="horz" lIns="91440" tIns="91440" rIns="91440" bIns="91440" rtlCol="0">
            <a:normAutofit/>
          </a:bodyPr>
          <a:lstStyle>
            <a:defPPr>
              <a:defRPr lang="fr-FR"/>
            </a:defPPr>
            <a:lvl1pPr marL="347472"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endParaRPr lang="fr-FR" dirty="0">
              <a:latin typeface="Arial" panose="020B0604020202020204" pitchFamily="34" charset="0"/>
              <a:cs typeface="Arial" panose="020B0604020202020204" pitchFamily="34" charset="0"/>
            </a:endParaRPr>
          </a:p>
          <a:p>
            <a:pPr marL="0" indent="0">
              <a:buNone/>
            </a:pPr>
            <a:r>
              <a:rPr lang="fr-FR" b="1" dirty="0">
                <a:latin typeface="Arial" panose="020B0604020202020204" pitchFamily="34" charset="0"/>
                <a:cs typeface="Arial" panose="020B0604020202020204" pitchFamily="34" charset="0"/>
              </a:rPr>
              <a:t>1. Les phases de la démarche :</a:t>
            </a:r>
          </a:p>
          <a:p>
            <a:pPr>
              <a:buFontTx/>
              <a:buChar char="-"/>
            </a:pPr>
            <a:r>
              <a:rPr lang="fr-FR" dirty="0">
                <a:latin typeface="Arial" panose="020B0604020202020204" pitchFamily="34" charset="0"/>
                <a:cs typeface="Arial" panose="020B0604020202020204" pitchFamily="34" charset="0"/>
              </a:rPr>
              <a:t>Analyse du contexte – Risques et opportunités</a:t>
            </a:r>
          </a:p>
          <a:p>
            <a:pPr>
              <a:buFontTx/>
              <a:buChar char="-"/>
            </a:pPr>
            <a:r>
              <a:rPr lang="fr-FR" dirty="0">
                <a:latin typeface="Arial" panose="020B0604020202020204" pitchFamily="34" charset="0"/>
                <a:cs typeface="Arial" panose="020B0604020202020204" pitchFamily="34" charset="0"/>
              </a:rPr>
              <a:t>Concertation</a:t>
            </a:r>
          </a:p>
          <a:p>
            <a:pPr>
              <a:buFontTx/>
              <a:buChar char="-"/>
            </a:pPr>
            <a:r>
              <a:rPr lang="fr-FR" dirty="0">
                <a:latin typeface="Arial" panose="020B0604020202020204" pitchFamily="34" charset="0"/>
                <a:cs typeface="Arial" panose="020B0604020202020204" pitchFamily="34" charset="0"/>
              </a:rPr>
              <a:t>Séminaire de lancement</a:t>
            </a:r>
          </a:p>
          <a:p>
            <a:pPr>
              <a:buFontTx/>
              <a:buChar char="-"/>
            </a:pPr>
            <a:r>
              <a:rPr lang="fr-FR" dirty="0">
                <a:latin typeface="Arial" panose="020B0604020202020204" pitchFamily="34" charset="0"/>
                <a:cs typeface="Arial" panose="020B0604020202020204" pitchFamily="34" charset="0"/>
              </a:rPr>
              <a:t>Elaboration des projets de services – Accompagnements DGS, DGSA, DEEP et DRH</a:t>
            </a:r>
          </a:p>
          <a:p>
            <a:pPr>
              <a:buFontTx/>
              <a:buChar char="-"/>
            </a:pPr>
            <a:r>
              <a:rPr lang="fr-FR" dirty="0">
                <a:latin typeface="Arial" panose="020B0604020202020204" pitchFamily="34" charset="0"/>
                <a:cs typeface="Arial" panose="020B0604020202020204" pitchFamily="34" charset="0"/>
              </a:rPr>
              <a:t>Revue de projets</a:t>
            </a:r>
          </a:p>
          <a:p>
            <a:pPr>
              <a:buFontTx/>
              <a:buChar char="-"/>
            </a:pPr>
            <a:r>
              <a:rPr lang="fr-FR" dirty="0">
                <a:latin typeface="Arial" panose="020B0604020202020204" pitchFamily="34" charset="0"/>
                <a:cs typeface="Arial" panose="020B0604020202020204" pitchFamily="34" charset="0"/>
              </a:rPr>
              <a:t>Consolidation avec les services supports</a:t>
            </a:r>
          </a:p>
          <a:p>
            <a:pPr>
              <a:buFontTx/>
              <a:buChar char="-"/>
            </a:pPr>
            <a:r>
              <a:rPr lang="fr-FR" dirty="0">
                <a:latin typeface="Arial" panose="020B0604020202020204" pitchFamily="34" charset="0"/>
                <a:cs typeface="Arial" panose="020B0604020202020204" pitchFamily="34" charset="0"/>
              </a:rPr>
              <a:t>Arbitrages, restitution</a:t>
            </a:r>
          </a:p>
          <a:p>
            <a:pPr>
              <a:buFontTx/>
              <a:buChar char="-"/>
            </a:pPr>
            <a:endParaRPr lang="fr-FR"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sz="2800" dirty="0"/>
              <a:t>3.2 Pilotage et animation de la </a:t>
            </a:r>
            <a:r>
              <a:rPr lang="fr-FR" sz="2800" dirty="0" err="1"/>
              <a:t>demarche</a:t>
            </a:r>
            <a:endParaRPr lang="fr-FR" sz="2800" dirty="0"/>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17</a:t>
            </a:fld>
            <a:endParaRPr lang="fr-FR" dirty="0"/>
          </a:p>
        </p:txBody>
      </p:sp>
      <p:pic>
        <p:nvPicPr>
          <p:cNvPr id="7" name="Espace réservé du contenu 6" descr="C:\Users\nathalie.millagou\Desktop\logo UT2J.png">
            <a:extLst>
              <a:ext uri="{FF2B5EF4-FFF2-40B4-BE49-F238E27FC236}">
                <a16:creationId xmlns:a16="http://schemas.microsoft.com/office/drawing/2014/main" id="{B2BD6DB0-D123-4447-9A48-E98EBD97E98B}"/>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75860" y="647687"/>
            <a:ext cx="2223762" cy="536197"/>
          </a:xfrm>
          <a:prstGeom prst="rect">
            <a:avLst/>
          </a:prstGeom>
          <a:noFill/>
          <a:ln>
            <a:noFill/>
          </a:ln>
        </p:spPr>
      </p:pic>
    </p:spTree>
    <p:extLst>
      <p:ext uri="{BB962C8B-B14F-4D97-AF65-F5344CB8AC3E}">
        <p14:creationId xmlns:p14="http://schemas.microsoft.com/office/powerpoint/2010/main" val="386573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5">
            <a:extLst>
              <a:ext uri="{FF2B5EF4-FFF2-40B4-BE49-F238E27FC236}">
                <a16:creationId xmlns:a16="http://schemas.microsoft.com/office/drawing/2014/main" id="{AB93EEB8-A9A6-45B9-8859-52BF12DF5D1F}"/>
              </a:ext>
            </a:extLst>
          </p:cNvPr>
          <p:cNvSpPr txBox="1">
            <a:spLocks/>
          </p:cNvSpPr>
          <p:nvPr/>
        </p:nvSpPr>
        <p:spPr>
          <a:xfrm>
            <a:off x="914400" y="2316067"/>
            <a:ext cx="10511627" cy="4029985"/>
          </a:xfrm>
          <a:prstGeom prst="rect">
            <a:avLst/>
          </a:prstGeom>
        </p:spPr>
        <p:txBody>
          <a:bodyPr vert="horz" lIns="91440" tIns="91440" rIns="91440" bIns="91440" rtlCol="0">
            <a:normAutofit/>
          </a:bodyPr>
          <a:lstStyle>
            <a:defPPr>
              <a:defRPr lang="fr-FR"/>
            </a:defPPr>
            <a:lvl1pPr marL="347472"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endParaRPr lang="fr-FR" dirty="0">
              <a:latin typeface="Arial" panose="020B0604020202020204" pitchFamily="34" charset="0"/>
              <a:cs typeface="Arial" panose="020B0604020202020204" pitchFamily="34" charset="0"/>
            </a:endParaRPr>
          </a:p>
          <a:p>
            <a:pPr marL="0" indent="0">
              <a:buNone/>
            </a:pPr>
            <a:r>
              <a:rPr lang="fr-FR" b="1" dirty="0">
                <a:latin typeface="Arial" panose="020B0604020202020204" pitchFamily="34" charset="0"/>
                <a:cs typeface="Arial" panose="020B0604020202020204" pitchFamily="34" charset="0"/>
              </a:rPr>
              <a:t>2. L’animation de la démarche :</a:t>
            </a:r>
          </a:p>
          <a:p>
            <a:pPr>
              <a:buFontTx/>
              <a:buChar char="-"/>
            </a:pPr>
            <a:r>
              <a:rPr lang="fr-FR" dirty="0">
                <a:latin typeface="Arial" panose="020B0604020202020204" pitchFamily="34" charset="0"/>
                <a:cs typeface="Arial" panose="020B0604020202020204" pitchFamily="34" charset="0"/>
              </a:rPr>
              <a:t>Impulsion et régulation du DGS</a:t>
            </a:r>
          </a:p>
          <a:p>
            <a:pPr>
              <a:buFontTx/>
              <a:buChar char="-"/>
            </a:pPr>
            <a:r>
              <a:rPr lang="fr-FR" dirty="0">
                <a:latin typeface="Arial" panose="020B0604020202020204" pitchFamily="34" charset="0"/>
                <a:cs typeface="Arial" panose="020B0604020202020204" pitchFamily="34" charset="0"/>
              </a:rPr>
              <a:t>Rôle particulier du DGSA « pilotage et projets transversaux »</a:t>
            </a:r>
          </a:p>
          <a:p>
            <a:pPr>
              <a:buFontTx/>
              <a:buChar char="-"/>
            </a:pPr>
            <a:r>
              <a:rPr lang="fr-FR" dirty="0">
                <a:latin typeface="Arial" panose="020B0604020202020204" pitchFamily="34" charset="0"/>
                <a:cs typeface="Arial" panose="020B0604020202020204" pitchFamily="34" charset="0"/>
              </a:rPr>
              <a:t>Séminaires de l’ensemble de l’encadrement</a:t>
            </a:r>
          </a:p>
          <a:p>
            <a:pPr>
              <a:buFontTx/>
              <a:buChar char="-"/>
            </a:pPr>
            <a:r>
              <a:rPr lang="fr-FR" dirty="0">
                <a:latin typeface="Arial" panose="020B0604020202020204" pitchFamily="34" charset="0"/>
                <a:cs typeface="Arial" panose="020B0604020202020204" pitchFamily="34" charset="0"/>
              </a:rPr>
              <a:t>Accompagnement de la DEEP et du pôle développement RH de la DRH</a:t>
            </a:r>
          </a:p>
          <a:p>
            <a:pPr>
              <a:buFontTx/>
              <a:buChar char="-"/>
            </a:pPr>
            <a:r>
              <a:rPr lang="fr-FR" dirty="0">
                <a:latin typeface="Arial" panose="020B0604020202020204" pitchFamily="34" charset="0"/>
                <a:cs typeface="Arial" panose="020B0604020202020204" pitchFamily="34" charset="0"/>
              </a:rPr>
              <a:t>Formations, ateliers collectifs</a:t>
            </a:r>
          </a:p>
          <a:p>
            <a:pPr>
              <a:buFontTx/>
              <a:buChar char="-"/>
            </a:pPr>
            <a:r>
              <a:rPr lang="fr-FR" dirty="0">
                <a:latin typeface="Arial" panose="020B0604020202020204" pitchFamily="34" charset="0"/>
                <a:cs typeface="Arial" panose="020B0604020202020204" pitchFamily="34" charset="0"/>
              </a:rPr>
              <a:t>Accompagnement extérieur parfois souhaitable</a:t>
            </a:r>
          </a:p>
          <a:p>
            <a:pPr>
              <a:buFontTx/>
              <a:buChar char="-"/>
            </a:pPr>
            <a:r>
              <a:rPr lang="fr-FR" dirty="0">
                <a:latin typeface="Arial" panose="020B0604020202020204" pitchFamily="34" charset="0"/>
                <a:cs typeface="Arial" panose="020B0604020202020204" pitchFamily="34" charset="0"/>
              </a:rPr>
              <a:t>Ancrage de la démarche dans les modalités de dialogue de gestion</a:t>
            </a:r>
          </a:p>
          <a:p>
            <a:pPr>
              <a:buFontTx/>
              <a:buChar char="-"/>
            </a:pPr>
            <a:endParaRPr lang="fr-FR"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sz="2800" dirty="0"/>
              <a:t>3.2 Pilotage et animation de la </a:t>
            </a:r>
            <a:r>
              <a:rPr lang="fr-FR" sz="2800" dirty="0" err="1"/>
              <a:t>demarche</a:t>
            </a:r>
            <a:endParaRPr lang="fr-FR" sz="2800" dirty="0"/>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18</a:t>
            </a:fld>
            <a:endParaRPr lang="fr-FR" dirty="0"/>
          </a:p>
        </p:txBody>
      </p:sp>
      <p:pic>
        <p:nvPicPr>
          <p:cNvPr id="7" name="Espace réservé du contenu 6" descr="C:\Users\nathalie.millagou\Desktop\logo UT2J.png">
            <a:extLst>
              <a:ext uri="{FF2B5EF4-FFF2-40B4-BE49-F238E27FC236}">
                <a16:creationId xmlns:a16="http://schemas.microsoft.com/office/drawing/2014/main" id="{B2BD6DB0-D123-4447-9A48-E98EBD97E98B}"/>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75860" y="647687"/>
            <a:ext cx="2223762" cy="536197"/>
          </a:xfrm>
          <a:prstGeom prst="rect">
            <a:avLst/>
          </a:prstGeom>
          <a:noFill/>
          <a:ln>
            <a:noFill/>
          </a:ln>
        </p:spPr>
      </p:pic>
    </p:spTree>
    <p:extLst>
      <p:ext uri="{BB962C8B-B14F-4D97-AF65-F5344CB8AC3E}">
        <p14:creationId xmlns:p14="http://schemas.microsoft.com/office/powerpoint/2010/main" val="309910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1113183" y="582900"/>
            <a:ext cx="10511627" cy="1012785"/>
          </a:xfrm>
        </p:spPr>
        <p:txBody>
          <a:bodyPr rtlCol="0"/>
          <a:lstStyle>
            <a:defPPr>
              <a:defRPr lang="fr-FR"/>
            </a:defPPr>
          </a:lstStyle>
          <a:p>
            <a:pPr rtl="0"/>
            <a:r>
              <a:rPr lang="fr-FR" sz="2800" dirty="0"/>
              <a:t>3.3 Palette d’outils (1/2)</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1666637"/>
            <a:ext cx="10710410" cy="4840180"/>
          </a:xfrm>
        </p:spPr>
        <p:txBody>
          <a:bodyPr>
            <a:normAutofit fontScale="92500" lnSpcReduction="10000"/>
          </a:bodyPr>
          <a:lstStyle/>
          <a:p>
            <a:pPr marL="0" indent="0">
              <a:buNone/>
            </a:pPr>
            <a:r>
              <a:rPr lang="fr-FR" dirty="0">
                <a:latin typeface="Arial" panose="020B0604020202020204" pitchFamily="34" charset="0"/>
                <a:cs typeface="Arial" panose="020B0604020202020204" pitchFamily="34" charset="0"/>
              </a:rPr>
              <a:t>Méthodologie à ajuster en fonction des moyens et outils à disposition ou susceptibles d’être acquis :</a:t>
            </a:r>
          </a:p>
          <a:p>
            <a:r>
              <a:rPr lang="fr-FR" dirty="0">
                <a:latin typeface="Arial" panose="020B0604020202020204" pitchFamily="34" charset="0"/>
                <a:cs typeface="Arial" panose="020B0604020202020204" pitchFamily="34" charset="0"/>
              </a:rPr>
              <a:t>Constitution d’un </a:t>
            </a:r>
            <a:r>
              <a:rPr lang="fr-FR" b="1" dirty="0">
                <a:latin typeface="Arial" panose="020B0604020202020204" pitchFamily="34" charset="0"/>
                <a:cs typeface="Arial" panose="020B0604020202020204" pitchFamily="34" charset="0"/>
              </a:rPr>
              <a:t>comité de pilotage de la démarche</a:t>
            </a:r>
            <a:r>
              <a:rPr lang="fr-FR" dirty="0">
                <a:latin typeface="Arial" panose="020B0604020202020204" pitchFamily="34" charset="0"/>
                <a:cs typeface="Arial" panose="020B0604020202020204" pitchFamily="34" charset="0"/>
              </a:rPr>
              <a:t>. Bien évaluer la composition de cette instance. Communiquer et rendre compte.</a:t>
            </a:r>
          </a:p>
          <a:p>
            <a:r>
              <a:rPr lang="fr-FR" b="1" dirty="0">
                <a:latin typeface="Arial" panose="020B0604020202020204" pitchFamily="34" charset="0"/>
                <a:cs typeface="Arial" panose="020B0604020202020204" pitchFamily="34" charset="0"/>
              </a:rPr>
              <a:t>Numérique / analyser le SI </a:t>
            </a:r>
            <a:r>
              <a:rPr lang="fr-FR" dirty="0">
                <a:latin typeface="Arial" panose="020B0604020202020204" pitchFamily="34" charset="0"/>
                <a:cs typeface="Arial" panose="020B0604020202020204" pitchFamily="34" charset="0"/>
              </a:rPr>
              <a:t>: outils à disposition, qualité des données dans les bases, interopérabilité des applications métier entre elles, système d’information décisionnel ?</a:t>
            </a:r>
          </a:p>
          <a:p>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Si diagnostic peu encourageant, alors établir un </a:t>
            </a:r>
            <a:r>
              <a:rPr lang="fr-FR" b="1" dirty="0">
                <a:latin typeface="Arial" panose="020B0604020202020204" pitchFamily="34" charset="0"/>
                <a:cs typeface="Arial" panose="020B0604020202020204" pitchFamily="34" charset="0"/>
              </a:rPr>
              <a:t>scénario « minimal »  </a:t>
            </a:r>
            <a:r>
              <a:rPr lang="fr-FR" dirty="0">
                <a:latin typeface="Arial" panose="020B0604020202020204" pitchFamily="34" charset="0"/>
                <a:cs typeface="Arial" panose="020B0604020202020204" pitchFamily="34" charset="0"/>
              </a:rPr>
              <a:t>: </a:t>
            </a:r>
          </a:p>
          <a:p>
            <a:pPr marL="0" indent="0">
              <a:buNone/>
            </a:pPr>
            <a:r>
              <a:rPr lang="fr-FR" dirty="0">
                <a:latin typeface="Arial" panose="020B0604020202020204" pitchFamily="34" charset="0"/>
                <a:cs typeface="Arial" panose="020B0604020202020204" pitchFamily="34" charset="0"/>
              </a:rPr>
              <a:t>	- identifier de façon coconstruite des jalons et un nombre réaliste d’indicateurs</a:t>
            </a:r>
          </a:p>
          <a:p>
            <a:pPr marL="0" indent="0">
              <a:buNone/>
            </a:pPr>
            <a:r>
              <a:rPr lang="fr-FR" dirty="0">
                <a:latin typeface="Arial" panose="020B0604020202020204" pitchFamily="34" charset="0"/>
                <a:cs typeface="Arial" panose="020B0604020202020204" pitchFamily="34" charset="0"/>
              </a:rPr>
              <a:t>	- déterminer un calendrier prévisionnel</a:t>
            </a:r>
          </a:p>
          <a:p>
            <a:pPr marL="0" indent="0">
              <a:buNone/>
            </a:pPr>
            <a:r>
              <a:rPr lang="fr-FR" dirty="0">
                <a:latin typeface="Arial" panose="020B0604020202020204" pitchFamily="34" charset="0"/>
                <a:cs typeface="Arial" panose="020B0604020202020204" pitchFamily="34" charset="0"/>
              </a:rPr>
              <a:t>	- mettre en place une structure chargée du suivi de ces jalons &amp; indicateurs</a:t>
            </a:r>
          </a:p>
          <a:p>
            <a:pPr marL="0" indent="0">
              <a:buNone/>
            </a:pPr>
            <a:r>
              <a:rPr lang="fr-FR" dirty="0">
                <a:latin typeface="Arial" panose="020B0604020202020204" pitchFamily="34" charset="0"/>
                <a:cs typeface="Arial" panose="020B0604020202020204" pitchFamily="34" charset="0"/>
              </a:rPr>
              <a:t>	- recourir aux outils à disposition ou des fichiers Excel.</a:t>
            </a:r>
          </a:p>
          <a:p>
            <a:r>
              <a:rPr lang="fr-FR" b="1" dirty="0">
                <a:latin typeface="Arial" panose="020B0604020202020204" pitchFamily="34" charset="0"/>
                <a:cs typeface="Arial" panose="020B0604020202020204" pitchFamily="34" charset="0"/>
              </a:rPr>
              <a:t>Etudes d’impact </a:t>
            </a:r>
            <a:r>
              <a:rPr lang="fr-FR" dirty="0">
                <a:latin typeface="Arial" panose="020B0604020202020204" pitchFamily="34" charset="0"/>
                <a:cs typeface="Arial" panose="020B0604020202020204" pitchFamily="34" charset="0"/>
              </a:rPr>
              <a:t>à effectuer : autoévaluation -  partage dans le cadre du </a:t>
            </a:r>
            <a:r>
              <a:rPr lang="fr-FR" b="1" dirty="0">
                <a:latin typeface="Arial" panose="020B0604020202020204" pitchFamily="34" charset="0"/>
                <a:cs typeface="Arial" panose="020B0604020202020204" pitchFamily="34" charset="0"/>
              </a:rPr>
              <a:t>dialogue social</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Se doter d’un </a:t>
            </a:r>
            <a:r>
              <a:rPr lang="fr-FR" b="1" dirty="0">
                <a:latin typeface="Arial" panose="020B0604020202020204" pitchFamily="34" charset="0"/>
                <a:cs typeface="Arial" panose="020B0604020202020204" pitchFamily="34" charset="0"/>
              </a:rPr>
              <a:t>outil de suivi et de gestion de projets : </a:t>
            </a:r>
            <a:r>
              <a:rPr lang="fr-FR" dirty="0">
                <a:latin typeface="Arial" panose="020B0604020202020204" pitchFamily="34" charset="0"/>
                <a:cs typeface="Arial" panose="020B0604020202020204" pitchFamily="34" charset="0"/>
              </a:rPr>
              <a:t>logiciels dédiés, diagramme de Gantt, outil de suivi de projet agile (approche Lean Management)…</a:t>
            </a:r>
          </a:p>
          <a:p>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p:txBody>
      </p:sp>
      <p:sp>
        <p:nvSpPr>
          <p:cNvPr id="4" name="Flèche : courbe vers la droite 3">
            <a:extLst>
              <a:ext uri="{FF2B5EF4-FFF2-40B4-BE49-F238E27FC236}">
                <a16:creationId xmlns:a16="http://schemas.microsoft.com/office/drawing/2014/main" id="{DF147D16-0A01-4A73-9971-E657CBC014B6}"/>
              </a:ext>
            </a:extLst>
          </p:cNvPr>
          <p:cNvSpPr/>
          <p:nvPr/>
        </p:nvSpPr>
        <p:spPr>
          <a:xfrm>
            <a:off x="1391477" y="3234844"/>
            <a:ext cx="344557" cy="7062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1363044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21072-4A77-DB4D-DF41-58EADB7DA94E}"/>
              </a:ext>
            </a:extLst>
          </p:cNvPr>
          <p:cNvSpPr>
            <a:spLocks noGrp="1"/>
          </p:cNvSpPr>
          <p:nvPr>
            <p:ph type="title"/>
          </p:nvPr>
        </p:nvSpPr>
        <p:spPr>
          <a:xfrm>
            <a:off x="765974" y="-2900"/>
            <a:ext cx="6583680" cy="1531357"/>
          </a:xfrm>
        </p:spPr>
        <p:txBody>
          <a:bodyPr rtlCol="0"/>
          <a:lstStyle>
            <a:defPPr>
              <a:defRPr lang="fr-FR"/>
            </a:defPPr>
          </a:lstStyle>
          <a:p>
            <a:pPr rtl="0"/>
            <a:r>
              <a:rPr lang="fr-FR" dirty="0"/>
              <a:t>Sommaire</a:t>
            </a:r>
          </a:p>
        </p:txBody>
      </p:sp>
      <p:sp>
        <p:nvSpPr>
          <p:cNvPr id="3" name="Espace réservé du contenu 2">
            <a:extLst>
              <a:ext uri="{FF2B5EF4-FFF2-40B4-BE49-F238E27FC236}">
                <a16:creationId xmlns:a16="http://schemas.microsoft.com/office/drawing/2014/main" id="{D4D22962-3C7F-E480-5C35-7F4860A098E1}"/>
              </a:ext>
            </a:extLst>
          </p:cNvPr>
          <p:cNvSpPr>
            <a:spLocks noGrp="1"/>
          </p:cNvSpPr>
          <p:nvPr>
            <p:ph idx="1"/>
          </p:nvPr>
        </p:nvSpPr>
        <p:spPr>
          <a:xfrm>
            <a:off x="765973" y="1721457"/>
            <a:ext cx="8775591" cy="4931133"/>
          </a:xfrm>
        </p:spPr>
        <p:txBody>
          <a:bodyPr rtlCol="0">
            <a:noAutofit/>
          </a:bodyPr>
          <a:lstStyle>
            <a:defPPr>
              <a:defRPr lang="fr-FR"/>
            </a:defPPr>
          </a:lstStyle>
          <a:p>
            <a:pPr rtl="0"/>
            <a:r>
              <a:rPr lang="fr-FR" sz="1600" dirty="0">
                <a:effectLst/>
                <a:latin typeface="Arial" panose="020B0604020202020204" pitchFamily="34" charset="0"/>
                <a:ea typeface="Calibri" panose="020F0502020204030204" pitchFamily="34" charset="0"/>
                <a:cs typeface="Arial" panose="020B0604020202020204" pitchFamily="34" charset="0"/>
              </a:rPr>
              <a:t>1. Rappel des enjeux et des apports du projet stratégique d’établissement</a:t>
            </a:r>
          </a:p>
          <a:p>
            <a:pPr rtl="0"/>
            <a:r>
              <a:rPr lang="fr-FR" sz="1600" dirty="0">
                <a:effectLst/>
                <a:latin typeface="Arial" panose="020B0604020202020204" pitchFamily="34" charset="0"/>
                <a:ea typeface="Calibri" panose="020F0502020204030204" pitchFamily="34" charset="0"/>
                <a:cs typeface="Arial" panose="020B0604020202020204" pitchFamily="34" charset="0"/>
              </a:rPr>
              <a:t>2. Rôle et positionnement de l’administration : constitution d’un projet collectif</a:t>
            </a:r>
          </a:p>
          <a:p>
            <a:pPr rtl="0"/>
            <a:r>
              <a:rPr lang="fr-FR" sz="1600" dirty="0">
                <a:latin typeface="Arial" panose="020B0604020202020204" pitchFamily="34" charset="0"/>
                <a:cs typeface="Arial" panose="020B0604020202020204" pitchFamily="34" charset="0"/>
              </a:rPr>
              <a:t>3. Plan d’administration : organisation, méthode et contenu</a:t>
            </a:r>
          </a:p>
          <a:p>
            <a:pPr rtl="0"/>
            <a:r>
              <a:rPr lang="fr-FR" sz="1600" dirty="0">
                <a:latin typeface="Arial" panose="020B0604020202020204" pitchFamily="34" charset="0"/>
                <a:cs typeface="Arial" panose="020B0604020202020204" pitchFamily="34" charset="0"/>
              </a:rPr>
              <a:t>	3.1 Organisation de la DGS et structuration : deux exemples</a:t>
            </a:r>
          </a:p>
          <a:p>
            <a:pPr rtl="0"/>
            <a:r>
              <a:rPr lang="fr-FR" sz="1600" dirty="0">
                <a:latin typeface="Arial" panose="020B0604020202020204" pitchFamily="34" charset="0"/>
                <a:cs typeface="Arial" panose="020B0604020202020204" pitchFamily="34" charset="0"/>
              </a:rPr>
              <a:t>	3.2 Pilotage et animation de la démarche</a:t>
            </a:r>
          </a:p>
          <a:p>
            <a:pPr rtl="0"/>
            <a:r>
              <a:rPr lang="fr-FR" sz="1600" dirty="0">
                <a:latin typeface="Arial" panose="020B0604020202020204" pitchFamily="34" charset="0"/>
                <a:cs typeface="Arial" panose="020B0604020202020204" pitchFamily="34" charset="0"/>
              </a:rPr>
              <a:t>	3.3 Palette d’outils</a:t>
            </a:r>
          </a:p>
          <a:p>
            <a:pPr rtl="0"/>
            <a:r>
              <a:rPr lang="fr-FR" sz="1600" dirty="0">
                <a:latin typeface="Arial" panose="020B0604020202020204" pitchFamily="34" charset="0"/>
                <a:cs typeface="Arial" panose="020B0604020202020204" pitchFamily="34" charset="0"/>
              </a:rPr>
              <a:t>	3.4 Définition des orientations stratégiques de l’administration</a:t>
            </a:r>
          </a:p>
          <a:p>
            <a:pPr rtl="0"/>
            <a:r>
              <a:rPr lang="fr-FR" sz="1600" dirty="0">
                <a:latin typeface="Arial" panose="020B0604020202020204" pitchFamily="34" charset="0"/>
                <a:cs typeface="Arial" panose="020B0604020202020204" pitchFamily="34" charset="0"/>
              </a:rPr>
              <a:t>	3.5 Contenu : projets de service et accompagnement de l’encadrement</a:t>
            </a:r>
          </a:p>
          <a:p>
            <a:pPr rtl="0"/>
            <a:r>
              <a:rPr lang="fr-FR" sz="1600" dirty="0">
                <a:latin typeface="Arial" panose="020B0604020202020204" pitchFamily="34" charset="0"/>
                <a:cs typeface="Arial" panose="020B0604020202020204" pitchFamily="34" charset="0"/>
              </a:rPr>
              <a:t>	3.6 Suivi du plan à assurer &amp; éventuels écueils à lever</a:t>
            </a:r>
          </a:p>
          <a:p>
            <a:pPr rtl="0"/>
            <a:r>
              <a:rPr lang="fr-FR" sz="1600" dirty="0">
                <a:latin typeface="Arial" panose="020B0604020202020204" pitchFamily="34" charset="0"/>
                <a:cs typeface="Arial" panose="020B0604020202020204" pitchFamily="34" charset="0"/>
              </a:rPr>
              <a:t>4. Eléments de conclusion</a:t>
            </a:r>
          </a:p>
          <a:p>
            <a:pPr rtl="0"/>
            <a:r>
              <a:rPr lang="fr-FR" sz="1600" dirty="0">
                <a:latin typeface="Arial" panose="020B0604020202020204" pitchFamily="34" charset="0"/>
                <a:cs typeface="Arial" panose="020B0604020202020204" pitchFamily="34" charset="0"/>
              </a:rPr>
              <a:t>	4.1 Présentation d’un bilan – Université Toulouse Jean Jaurès</a:t>
            </a:r>
          </a:p>
          <a:p>
            <a:pPr rtl="0"/>
            <a:r>
              <a:rPr lang="fr-FR" sz="1600" dirty="0">
                <a:latin typeface="Arial" panose="020B0604020202020204" pitchFamily="34" charset="0"/>
                <a:cs typeface="Arial" panose="020B0604020202020204" pitchFamily="34" charset="0"/>
              </a:rPr>
              <a:t>	4.2 Mise en perspective et apports de ce type de démarche</a:t>
            </a:r>
          </a:p>
        </p:txBody>
      </p:sp>
      <p:sp>
        <p:nvSpPr>
          <p:cNvPr id="4" name="Espace réservé du numéro de diapositive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a:t>2</a:t>
            </a:fld>
            <a:endParaRPr lang="fr-FR" dirty="0"/>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1113183" y="582900"/>
            <a:ext cx="10511627" cy="1012785"/>
          </a:xfrm>
        </p:spPr>
        <p:txBody>
          <a:bodyPr rtlCol="0"/>
          <a:lstStyle>
            <a:defPPr>
              <a:defRPr lang="fr-FR"/>
            </a:defPPr>
          </a:lstStyle>
          <a:p>
            <a:pPr rtl="0"/>
            <a:r>
              <a:rPr lang="fr-FR" sz="2800" dirty="0"/>
              <a:t>3.3 Palette d’outils (2/2)</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1666637"/>
            <a:ext cx="10710410" cy="4840180"/>
          </a:xfrm>
        </p:spPr>
        <p:txBody>
          <a:bodyPr>
            <a:normAutofit fontScale="92500" lnSpcReduction="20000"/>
          </a:bodyPr>
          <a:lstStyle/>
          <a:p>
            <a:pPr marL="0" indent="0">
              <a:buNone/>
            </a:pPr>
            <a:r>
              <a:rPr lang="fr-FR" b="1" dirty="0">
                <a:latin typeface="Arial" panose="020B0604020202020204" pitchFamily="34" charset="0"/>
                <a:cs typeface="Arial" panose="020B0604020202020204" pitchFamily="34" charset="0"/>
              </a:rPr>
              <a:t>SOCLE METHODOLOGIQUE (au choix) =</a:t>
            </a:r>
          </a:p>
          <a:p>
            <a:r>
              <a:rPr lang="fr-FR" b="1" dirty="0">
                <a:latin typeface="Arial" panose="020B0604020202020204" pitchFamily="34" charset="0"/>
                <a:cs typeface="Arial" panose="020B0604020202020204" pitchFamily="34" charset="0"/>
              </a:rPr>
              <a:t>Démarche qualité, </a:t>
            </a:r>
            <a:r>
              <a:rPr lang="fr-FR" dirty="0">
                <a:latin typeface="Arial" panose="020B0604020202020204" pitchFamily="34" charset="0"/>
                <a:cs typeface="Arial" panose="020B0604020202020204" pitchFamily="34" charset="0"/>
              </a:rPr>
              <a:t>démarche d’amélioration continue (sans visée de certification ISO).</a:t>
            </a:r>
          </a:p>
          <a:p>
            <a:r>
              <a:rPr lang="fr-FR" b="1" dirty="0">
                <a:latin typeface="Arial" panose="020B0604020202020204" pitchFamily="34" charset="0"/>
                <a:cs typeface="Arial" panose="020B0604020202020204" pitchFamily="34" charset="0"/>
              </a:rPr>
              <a:t>Cartographie des risques et contrôle interne.</a:t>
            </a:r>
          </a:p>
          <a:p>
            <a:r>
              <a:rPr lang="fr-FR" b="1" dirty="0">
                <a:latin typeface="Arial" panose="020B0604020202020204" pitchFamily="34" charset="0"/>
                <a:cs typeface="Arial" panose="020B0604020202020204" pitchFamily="34" charset="0"/>
              </a:rPr>
              <a:t>Maitriser les coûts </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contrôle de gestion </a:t>
            </a:r>
            <a:r>
              <a:rPr lang="fr-FR" dirty="0">
                <a:latin typeface="Arial" panose="020B0604020202020204" pitchFamily="34" charset="0"/>
                <a:cs typeface="Arial" panose="020B0604020202020204" pitchFamily="34" charset="0"/>
              </a:rPr>
              <a:t>et comptabilité analytique.</a:t>
            </a:r>
          </a:p>
          <a:p>
            <a:r>
              <a:rPr lang="fr-FR" dirty="0">
                <a:latin typeface="Arial" panose="020B0604020202020204" pitchFamily="34" charset="0"/>
                <a:cs typeface="Arial" panose="020B0604020202020204" pitchFamily="34" charset="0"/>
              </a:rPr>
              <a:t>Gestion prévisionnelle des effectifs, emplois et compétences (</a:t>
            </a:r>
            <a:r>
              <a:rPr lang="fr-FR" b="1" dirty="0">
                <a:latin typeface="Arial" panose="020B0604020202020204" pitchFamily="34" charset="0"/>
                <a:cs typeface="Arial" panose="020B0604020202020204" pitchFamily="34" charset="0"/>
              </a:rPr>
              <a:t>GPEEC</a:t>
            </a:r>
            <a:r>
              <a:rPr lang="fr-FR" dirty="0">
                <a:latin typeface="Arial" panose="020B0604020202020204" pitchFamily="34" charset="0"/>
                <a:cs typeface="Arial" panose="020B0604020202020204" pitchFamily="34" charset="0"/>
              </a:rPr>
              <a:t>) : cartographie. Identifier les nouvelles compétences métier à recruter.</a:t>
            </a:r>
          </a:p>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Tableaux de bord </a:t>
            </a:r>
            <a:r>
              <a:rPr lang="fr-FR" dirty="0">
                <a:latin typeface="Arial" panose="020B0604020202020204" pitchFamily="34" charset="0"/>
                <a:cs typeface="Arial" panose="020B0604020202020204" pitchFamily="34" charset="0"/>
              </a:rPr>
              <a:t>: outil de décision pour l’articulation du pilotage stratégique avec le pilotage opérationnel.</a:t>
            </a:r>
          </a:p>
          <a:p>
            <a:pPr lvl="1">
              <a:buFont typeface="Wingdings" panose="05000000000000000000" pitchFamily="2" charset="2"/>
              <a:buChar char="ü"/>
            </a:pPr>
            <a:r>
              <a:rPr lang="fr-FR" b="1" dirty="0">
                <a:latin typeface="Arial" panose="020B0604020202020204" pitchFamily="34" charset="0"/>
                <a:cs typeface="Arial" panose="020B0604020202020204" pitchFamily="34" charset="0"/>
              </a:rPr>
              <a:t>Tableau de suivi de gestion des activités</a:t>
            </a:r>
          </a:p>
          <a:p>
            <a:pPr lvl="1">
              <a:buFont typeface="Wingdings" panose="05000000000000000000" pitchFamily="2" charset="2"/>
              <a:buChar char="ü"/>
            </a:pPr>
            <a:r>
              <a:rPr lang="fr-FR" b="1" dirty="0">
                <a:latin typeface="Arial" panose="020B0604020202020204" pitchFamily="34" charset="0"/>
                <a:cs typeface="Arial" panose="020B0604020202020204" pitchFamily="34" charset="0"/>
              </a:rPr>
              <a:t>Tableau de suivi des coûts</a:t>
            </a:r>
          </a:p>
          <a:p>
            <a:pPr lvl="1">
              <a:buFont typeface="Wingdings" panose="05000000000000000000" pitchFamily="2" charset="2"/>
              <a:buChar char="ü"/>
            </a:pPr>
            <a:r>
              <a:rPr lang="fr-FR" b="1" dirty="0">
                <a:latin typeface="Arial" panose="020B0604020202020204" pitchFamily="34" charset="0"/>
                <a:cs typeface="Arial" panose="020B0604020202020204" pitchFamily="34" charset="0"/>
              </a:rPr>
              <a:t>Tableaux référentiels.</a:t>
            </a:r>
          </a:p>
          <a:p>
            <a:pPr lvl="1">
              <a:buFont typeface="Wingdings" panose="05000000000000000000" pitchFamily="2" charset="2"/>
              <a:buChar char="ü"/>
            </a:pPr>
            <a:endParaRPr lang="fr-FR" b="1" dirty="0">
              <a:latin typeface="Arial" panose="020B0604020202020204" pitchFamily="34" charset="0"/>
              <a:cs typeface="Arial" panose="020B0604020202020204" pitchFamily="34" charset="0"/>
            </a:endParaRPr>
          </a:p>
          <a:p>
            <a:pPr marL="338328" lvl="1" indent="0">
              <a:buNone/>
            </a:pPr>
            <a:r>
              <a:rPr lang="fr-FR" dirty="0">
                <a:latin typeface="Arial" panose="020B0604020202020204" pitchFamily="34" charset="0"/>
                <a:cs typeface="Arial" panose="020B0604020202020204" pitchFamily="34" charset="0"/>
              </a:rPr>
              <a:t>Pour prendre du recul et se dégager des urgences – planifier – mesurer régulièrement le chemin accompli et corriger les écarts – alerter.</a:t>
            </a:r>
          </a:p>
          <a:p>
            <a:endParaRPr lang="fr-FR" dirty="0">
              <a:latin typeface="Arial" panose="020B0604020202020204" pitchFamily="34" charset="0"/>
              <a:cs typeface="Arial" panose="020B0604020202020204" pitchFamily="34" charset="0"/>
            </a:endParaRPr>
          </a:p>
        </p:txBody>
      </p:sp>
      <p:sp>
        <p:nvSpPr>
          <p:cNvPr id="4" name="Flèche : courbe vers la droite 3">
            <a:extLst>
              <a:ext uri="{FF2B5EF4-FFF2-40B4-BE49-F238E27FC236}">
                <a16:creationId xmlns:a16="http://schemas.microsoft.com/office/drawing/2014/main" id="{DF147D16-0A01-4A73-9971-E657CBC014B6}"/>
              </a:ext>
            </a:extLst>
          </p:cNvPr>
          <p:cNvSpPr/>
          <p:nvPr/>
        </p:nvSpPr>
        <p:spPr>
          <a:xfrm>
            <a:off x="914400" y="4123027"/>
            <a:ext cx="344557" cy="21520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404623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latin typeface="Arial" panose="020B0604020202020204" pitchFamily="34" charset="0"/>
              </a:rPr>
              <a:pPr rtl="0"/>
              <a:t>21</a:t>
            </a:fld>
            <a:endParaRPr lang="fr-FR" dirty="0">
              <a:latin typeface="Arial" panose="020B0604020202020204" pitchFamily="34" charset="0"/>
            </a:endParaRPr>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1" y="2316067"/>
            <a:ext cx="10356574" cy="4400043"/>
          </a:xfrm>
        </p:spPr>
        <p:txBody>
          <a:bodyPr/>
          <a:lstStyle/>
          <a:p>
            <a:pPr marL="0" indent="0" algn="just">
              <a:buNone/>
            </a:pPr>
            <a:r>
              <a:rPr lang="fr-FR" dirty="0">
                <a:latin typeface="Arial" panose="020B0604020202020204" pitchFamily="34" charset="0"/>
                <a:cs typeface="Arial" panose="020B0604020202020204" pitchFamily="34" charset="0"/>
              </a:rPr>
              <a:t>Il est important et nécessaire de définir des orientations stratégiques propres à l’administration, communes à toutes les structures administratives, articulées avec celles du projet d’établissement.</a:t>
            </a:r>
          </a:p>
          <a:p>
            <a:pPr marL="0" indent="0">
              <a:buNone/>
            </a:pP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B0356866-F567-4FA1-9F78-1D17AD76A365}"/>
              </a:ext>
            </a:extLst>
          </p:cNvPr>
          <p:cNvSpPr>
            <a:spLocks noGrp="1"/>
          </p:cNvSpPr>
          <p:nvPr>
            <p:ph type="title"/>
          </p:nvPr>
        </p:nvSpPr>
        <p:spPr>
          <a:xfrm>
            <a:off x="914400" y="1057275"/>
            <a:ext cx="10510838" cy="1012825"/>
          </a:xfrm>
        </p:spPr>
        <p:txBody>
          <a:bodyPr rtlCol="0"/>
          <a:lstStyle>
            <a:defPPr>
              <a:defRPr lang="fr-FR"/>
            </a:defPPr>
          </a:lstStyle>
          <a:p>
            <a:pPr rtl="0"/>
            <a:r>
              <a:rPr lang="fr-FR" sz="2800" dirty="0"/>
              <a:t>3.4 Définition des orientations stratégiques de l’administration</a:t>
            </a:r>
          </a:p>
        </p:txBody>
      </p:sp>
      <p:sp>
        <p:nvSpPr>
          <p:cNvPr id="25" name="Forme libre 39">
            <a:extLst>
              <a:ext uri="{FF2B5EF4-FFF2-40B4-BE49-F238E27FC236}">
                <a16:creationId xmlns:a16="http://schemas.microsoft.com/office/drawing/2014/main" id="{FBD5180F-2635-4CF1-B563-2CE38B5C5529}"/>
              </a:ext>
            </a:extLst>
          </p:cNvPr>
          <p:cNvSpPr/>
          <p:nvPr/>
        </p:nvSpPr>
        <p:spPr>
          <a:xfrm>
            <a:off x="1159500" y="3929223"/>
            <a:ext cx="2478386" cy="2292477"/>
          </a:xfrm>
          <a:custGeom>
            <a:avLst/>
            <a:gdLst>
              <a:gd name="connsiteX0" fmla="*/ 0 w 2292477"/>
              <a:gd name="connsiteY0" fmla="*/ 1146239 h 2292477"/>
              <a:gd name="connsiteX1" fmla="*/ 1146239 w 2292477"/>
              <a:gd name="connsiteY1" fmla="*/ 0 h 2292477"/>
              <a:gd name="connsiteX2" fmla="*/ 2292478 w 2292477"/>
              <a:gd name="connsiteY2" fmla="*/ 1146239 h 2292477"/>
              <a:gd name="connsiteX3" fmla="*/ 1146239 w 2292477"/>
              <a:gd name="connsiteY3" fmla="*/ 2292478 h 2292477"/>
              <a:gd name="connsiteX4" fmla="*/ 0 w 2292477"/>
              <a:gd name="connsiteY4" fmla="*/ 1146239 h 2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477" h="2292477">
                <a:moveTo>
                  <a:pt x="0" y="1146239"/>
                </a:moveTo>
                <a:cubicBezTo>
                  <a:pt x="0" y="513189"/>
                  <a:pt x="513189" y="0"/>
                  <a:pt x="1146239" y="0"/>
                </a:cubicBezTo>
                <a:cubicBezTo>
                  <a:pt x="1779289" y="0"/>
                  <a:pt x="2292478" y="513189"/>
                  <a:pt x="2292478" y="1146239"/>
                </a:cubicBezTo>
                <a:cubicBezTo>
                  <a:pt x="2292478" y="1779289"/>
                  <a:pt x="1779289" y="2292478"/>
                  <a:pt x="1146239" y="2292478"/>
                </a:cubicBezTo>
                <a:cubicBezTo>
                  <a:pt x="513189" y="2292478"/>
                  <a:pt x="0" y="1779289"/>
                  <a:pt x="0" y="1146239"/>
                </a:cubicBez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73825" tIns="373825" rIns="373825" bIns="373825" numCol="1" spcCol="1270" anchor="ctr" anchorCtr="0">
            <a:noAutofit/>
          </a:bodyPr>
          <a:lstStyle/>
          <a:p>
            <a:pPr algn="ctr" defTabSz="13335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Les orientations du projet stratégique de l’administration 2021 – 2026 </a:t>
            </a:r>
          </a:p>
        </p:txBody>
      </p:sp>
      <p:sp>
        <p:nvSpPr>
          <p:cNvPr id="26" name="Rectangle 25">
            <a:extLst>
              <a:ext uri="{FF2B5EF4-FFF2-40B4-BE49-F238E27FC236}">
                <a16:creationId xmlns:a16="http://schemas.microsoft.com/office/drawing/2014/main" id="{61728BBE-97F7-468F-BA32-3BA81F38E4C0}"/>
              </a:ext>
            </a:extLst>
          </p:cNvPr>
          <p:cNvSpPr/>
          <p:nvPr/>
        </p:nvSpPr>
        <p:spPr>
          <a:xfrm>
            <a:off x="4546392" y="3278039"/>
            <a:ext cx="6331822" cy="590931"/>
          </a:xfrm>
          <a:prstGeom prst="rect">
            <a:avLst/>
          </a:prstGeom>
        </p:spPr>
        <p:txBody>
          <a:bodyPr wrap="square">
            <a:spAutoFit/>
          </a:bodyPr>
          <a:lstStyle/>
          <a:p>
            <a:pPr defTabSz="7112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Réorganisation ou transformation de services pour améliorer l’efficacité de l’action de l’administration</a:t>
            </a:r>
          </a:p>
        </p:txBody>
      </p:sp>
      <p:sp>
        <p:nvSpPr>
          <p:cNvPr id="27" name="Rectangle 26">
            <a:extLst>
              <a:ext uri="{FF2B5EF4-FFF2-40B4-BE49-F238E27FC236}">
                <a16:creationId xmlns:a16="http://schemas.microsoft.com/office/drawing/2014/main" id="{484820DC-2784-40D7-BAD6-4382B6C1FAC4}"/>
              </a:ext>
            </a:extLst>
          </p:cNvPr>
          <p:cNvSpPr/>
          <p:nvPr/>
        </p:nvSpPr>
        <p:spPr>
          <a:xfrm>
            <a:off x="5033419" y="4024551"/>
            <a:ext cx="6066671" cy="840230"/>
          </a:xfrm>
          <a:prstGeom prst="rect">
            <a:avLst/>
          </a:prstGeom>
        </p:spPr>
        <p:txBody>
          <a:bodyPr wrap="square">
            <a:spAutoFit/>
          </a:bodyPr>
          <a:lstStyle/>
          <a:p>
            <a:pPr algn="just" defTabSz="7112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Amélioration du service rendu aux usagers par la simplification et la modernisation des processus et des procédures</a:t>
            </a:r>
          </a:p>
        </p:txBody>
      </p:sp>
      <p:sp>
        <p:nvSpPr>
          <p:cNvPr id="28" name="Rectangle 27">
            <a:extLst>
              <a:ext uri="{FF2B5EF4-FFF2-40B4-BE49-F238E27FC236}">
                <a16:creationId xmlns:a16="http://schemas.microsoft.com/office/drawing/2014/main" id="{7210FB14-C38E-4E5A-99C7-163EC0F78DB7}"/>
              </a:ext>
            </a:extLst>
          </p:cNvPr>
          <p:cNvSpPr/>
          <p:nvPr/>
        </p:nvSpPr>
        <p:spPr>
          <a:xfrm>
            <a:off x="5131923" y="5020362"/>
            <a:ext cx="4825789" cy="341632"/>
          </a:xfrm>
          <a:prstGeom prst="rect">
            <a:avLst/>
          </a:prstGeom>
        </p:spPr>
        <p:txBody>
          <a:bodyPr wrap="square">
            <a:spAutoFit/>
          </a:bodyPr>
          <a:lstStyle/>
          <a:p>
            <a:pPr defTabSz="7112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Valorisation des réalisations, communication</a:t>
            </a:r>
          </a:p>
        </p:txBody>
      </p:sp>
      <p:sp>
        <p:nvSpPr>
          <p:cNvPr id="29" name="Rectangle 28">
            <a:extLst>
              <a:ext uri="{FF2B5EF4-FFF2-40B4-BE49-F238E27FC236}">
                <a16:creationId xmlns:a16="http://schemas.microsoft.com/office/drawing/2014/main" id="{DE91D01F-F360-4E99-AA83-DE2063341455}"/>
              </a:ext>
            </a:extLst>
          </p:cNvPr>
          <p:cNvSpPr/>
          <p:nvPr/>
        </p:nvSpPr>
        <p:spPr>
          <a:xfrm>
            <a:off x="5233270" y="5789177"/>
            <a:ext cx="4620337" cy="341632"/>
          </a:xfrm>
          <a:prstGeom prst="rect">
            <a:avLst/>
          </a:prstGeom>
        </p:spPr>
        <p:txBody>
          <a:bodyPr wrap="square">
            <a:spAutoFit/>
          </a:bodyPr>
          <a:lstStyle/>
          <a:p>
            <a:pPr lvl="0" defTabSz="7112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Amélioration de la qualité de vie au travail</a:t>
            </a:r>
            <a:endParaRPr lang="fr-FR" sz="2000" dirty="0">
              <a:solidFill>
                <a:schemeClr val="accent6"/>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429ED85-C8F9-497C-80A6-58109B91485D}"/>
              </a:ext>
            </a:extLst>
          </p:cNvPr>
          <p:cNvSpPr/>
          <p:nvPr/>
        </p:nvSpPr>
        <p:spPr>
          <a:xfrm>
            <a:off x="4526514" y="6288400"/>
            <a:ext cx="5616624" cy="341632"/>
          </a:xfrm>
          <a:prstGeom prst="rect">
            <a:avLst/>
          </a:prstGeom>
        </p:spPr>
        <p:txBody>
          <a:bodyPr wrap="square">
            <a:spAutoFit/>
          </a:bodyPr>
          <a:lstStyle/>
          <a:p>
            <a:pPr defTabSz="711200">
              <a:lnSpc>
                <a:spcPct val="90000"/>
              </a:lnSpc>
              <a:spcBef>
                <a:spcPct val="0"/>
              </a:spcBef>
              <a:spcAft>
                <a:spcPct val="35000"/>
              </a:spcAft>
            </a:pPr>
            <a:r>
              <a:rPr lang="fr-FR" dirty="0">
                <a:solidFill>
                  <a:schemeClr val="accent6"/>
                </a:solidFill>
                <a:latin typeface="Arial" panose="020B0604020202020204" pitchFamily="34" charset="0"/>
                <a:cs typeface="Arial" panose="020B0604020202020204" pitchFamily="34" charset="0"/>
              </a:rPr>
              <a:t>Engagement dans le schéma directeur DDRSE</a:t>
            </a:r>
          </a:p>
        </p:txBody>
      </p:sp>
      <p:cxnSp>
        <p:nvCxnSpPr>
          <p:cNvPr id="4" name="Connecteur droit 3">
            <a:extLst>
              <a:ext uri="{FF2B5EF4-FFF2-40B4-BE49-F238E27FC236}">
                <a16:creationId xmlns:a16="http://schemas.microsoft.com/office/drawing/2014/main" id="{528A0551-1D44-4CBB-B2D9-C373B7CA27B4}"/>
              </a:ext>
            </a:extLst>
          </p:cNvPr>
          <p:cNvCxnSpPr/>
          <p:nvPr/>
        </p:nvCxnSpPr>
        <p:spPr>
          <a:xfrm flipV="1">
            <a:off x="3528459" y="3611475"/>
            <a:ext cx="951419" cy="65353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6EAF827-2C1C-497D-B4F8-086C1DB8D8FC}"/>
              </a:ext>
            </a:extLst>
          </p:cNvPr>
          <p:cNvCxnSpPr>
            <a:cxnSpLocks/>
          </p:cNvCxnSpPr>
          <p:nvPr/>
        </p:nvCxnSpPr>
        <p:spPr>
          <a:xfrm flipV="1">
            <a:off x="3730560" y="4345749"/>
            <a:ext cx="1140468" cy="24858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6297CE2-0CF6-4E42-B1A2-8013BFC8B524}"/>
              </a:ext>
            </a:extLst>
          </p:cNvPr>
          <p:cNvCxnSpPr>
            <a:cxnSpLocks/>
          </p:cNvCxnSpPr>
          <p:nvPr/>
        </p:nvCxnSpPr>
        <p:spPr>
          <a:xfrm>
            <a:off x="3761611" y="4964182"/>
            <a:ext cx="1188076" cy="18758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AE857FD6-4223-4A66-AC63-78EC8632BFB7}"/>
              </a:ext>
            </a:extLst>
          </p:cNvPr>
          <p:cNvCxnSpPr>
            <a:cxnSpLocks/>
          </p:cNvCxnSpPr>
          <p:nvPr/>
        </p:nvCxnSpPr>
        <p:spPr>
          <a:xfrm>
            <a:off x="3607284" y="5398969"/>
            <a:ext cx="1466416" cy="51606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55986230-3E1C-4B6E-8488-1044BCDE4AF7}"/>
              </a:ext>
            </a:extLst>
          </p:cNvPr>
          <p:cNvCxnSpPr>
            <a:cxnSpLocks/>
          </p:cNvCxnSpPr>
          <p:nvPr/>
        </p:nvCxnSpPr>
        <p:spPr>
          <a:xfrm>
            <a:off x="3398019" y="5715603"/>
            <a:ext cx="920226" cy="66422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age 15" descr="C:\Users\nathalie.millagou\Desktop\logo UT2J.png">
            <a:extLst>
              <a:ext uri="{FF2B5EF4-FFF2-40B4-BE49-F238E27FC236}">
                <a16:creationId xmlns:a16="http://schemas.microsoft.com/office/drawing/2014/main" id="{7FC7D535-F059-4664-A3BB-50BE44A922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048" y="6003664"/>
            <a:ext cx="2218690" cy="534670"/>
          </a:xfrm>
          <a:prstGeom prst="rect">
            <a:avLst/>
          </a:prstGeom>
          <a:noFill/>
          <a:ln>
            <a:noFill/>
          </a:ln>
        </p:spPr>
      </p:pic>
    </p:spTree>
    <p:extLst>
      <p:ext uri="{BB962C8B-B14F-4D97-AF65-F5344CB8AC3E}">
        <p14:creationId xmlns:p14="http://schemas.microsoft.com/office/powerpoint/2010/main" val="25769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1"/>
      <p:bldP spid="27" grpId="1"/>
      <p:bldP spid="28" grpId="1"/>
      <p:bldP spid="29" grpId="1"/>
      <p:bldP spid="3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22</a:t>
            </a:fld>
            <a:endParaRPr lang="fr-FR" dirty="0"/>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198687"/>
            <a:ext cx="10511627" cy="4659313"/>
          </a:xfrm>
        </p:spPr>
        <p:txBody>
          <a:bodyPr>
            <a:normAutofit fontScale="92500" lnSpcReduction="20000"/>
          </a:bodyPr>
          <a:lstStyle/>
          <a:p>
            <a:pPr>
              <a:spcAft>
                <a:spcPts val="1200"/>
              </a:spcAft>
              <a:buFont typeface="+mj-lt"/>
              <a:buAutoNum type="arabicPeriod"/>
            </a:pPr>
            <a:r>
              <a:rPr lang="fr-FR" sz="1900" b="1" dirty="0">
                <a:latin typeface="Arial" panose="020B0604020202020204" pitchFamily="34" charset="0"/>
                <a:cs typeface="Arial" panose="020B0604020202020204" pitchFamily="34" charset="0"/>
              </a:rPr>
              <a:t>Les projets de services :</a:t>
            </a:r>
          </a:p>
          <a:p>
            <a:pPr algn="just">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Objectifs : </a:t>
            </a:r>
            <a:r>
              <a:rPr lang="fr-FR" dirty="0">
                <a:latin typeface="Arial" panose="020B0604020202020204" pitchFamily="34" charset="0"/>
                <a:cs typeface="Arial" panose="020B0604020202020204" pitchFamily="34" charset="0"/>
              </a:rPr>
              <a:t>se doter pour chacune des structures administratives (composante pédagogique, recherche, services communs, services centraux) de projets d’équipes, de court ou moyen terme (max 5 ans), élaborés collectivement, favorisant la réalisation des missions de la structure, la qualité de service rendu aux usagers et l’amélioration des conditions de travail.</a:t>
            </a:r>
          </a:p>
          <a:p>
            <a:pPr algn="just">
              <a:spcAft>
                <a:spcPts val="600"/>
              </a:spcAft>
              <a:buFont typeface="Wingdings" panose="05000000000000000000" pitchFamily="2" charset="2"/>
              <a:buChar char="Ø"/>
            </a:pPr>
            <a:r>
              <a:rPr lang="fr-FR" b="1" dirty="0">
                <a:latin typeface="Arial" panose="020B0604020202020204" pitchFamily="34" charset="0"/>
                <a:cs typeface="Arial" panose="020B0604020202020204" pitchFamily="34" charset="0"/>
              </a:rPr>
              <a:t>Contenu : </a:t>
            </a:r>
            <a:r>
              <a:rPr lang="fr-FR" dirty="0">
                <a:latin typeface="Arial" panose="020B0604020202020204" pitchFamily="34" charset="0"/>
                <a:cs typeface="Arial" panose="020B0604020202020204" pitchFamily="34" charset="0"/>
              </a:rPr>
              <a:t>il s’agit d’élaborer des projets, avec des objectifs et une durée définis. Différent des activités courantes. Concerne les activités administratives, pas les autres missions de la structure (formation, recherche, autre). </a:t>
            </a:r>
          </a:p>
          <a:p>
            <a:pPr>
              <a:buFont typeface="Wingdings" panose="05000000000000000000" pitchFamily="2" charset="2"/>
              <a:buChar char="Ø"/>
            </a:pPr>
            <a:r>
              <a:rPr lang="fr-FR" b="1" dirty="0">
                <a:latin typeface="Arial" panose="020B0604020202020204" pitchFamily="34" charset="0"/>
                <a:cs typeface="Arial" panose="020B0604020202020204" pitchFamily="34" charset="0"/>
              </a:rPr>
              <a:t>Format du livrable : </a:t>
            </a:r>
          </a:p>
          <a:p>
            <a:pPr lvl="1">
              <a:spcBef>
                <a:spcPts val="600"/>
              </a:spcBef>
            </a:pPr>
            <a:r>
              <a:rPr lang="fr-FR" dirty="0">
                <a:latin typeface="Arial" panose="020B0604020202020204" pitchFamily="34" charset="0"/>
                <a:cs typeface="Arial" panose="020B0604020202020204" pitchFamily="34" charset="0"/>
              </a:rPr>
              <a:t>Rappel des missions et activités de la structure</a:t>
            </a:r>
          </a:p>
          <a:p>
            <a:pPr lvl="1">
              <a:spcBef>
                <a:spcPts val="600"/>
              </a:spcBef>
            </a:pPr>
            <a:r>
              <a:rPr lang="fr-FR" dirty="0">
                <a:latin typeface="Arial" panose="020B0604020202020204" pitchFamily="34" charset="0"/>
                <a:cs typeface="Arial" panose="020B0604020202020204" pitchFamily="34" charset="0"/>
              </a:rPr>
              <a:t>Données de caractérisation : Activité et moyens</a:t>
            </a:r>
          </a:p>
          <a:p>
            <a:pPr lvl="1">
              <a:spcBef>
                <a:spcPts val="600"/>
              </a:spcBef>
            </a:pPr>
            <a:r>
              <a:rPr lang="fr-FR" dirty="0">
                <a:latin typeface="Arial" panose="020B0604020202020204" pitchFamily="34" charset="0"/>
                <a:cs typeface="Arial" panose="020B0604020202020204" pitchFamily="34" charset="0"/>
              </a:rPr>
              <a:t>Points forts, points d’amélioration</a:t>
            </a:r>
          </a:p>
          <a:p>
            <a:pPr lvl="1">
              <a:spcBef>
                <a:spcPts val="600"/>
              </a:spcBef>
            </a:pPr>
            <a:r>
              <a:rPr lang="fr-FR" dirty="0">
                <a:latin typeface="Arial" panose="020B0604020202020204" pitchFamily="34" charset="0"/>
                <a:cs typeface="Arial" panose="020B0604020202020204" pitchFamily="34" charset="0"/>
              </a:rPr>
              <a:t>Observations particulières</a:t>
            </a:r>
          </a:p>
          <a:p>
            <a:pPr lvl="1" algn="just">
              <a:spcBef>
                <a:spcPts val="600"/>
              </a:spcBef>
            </a:pPr>
            <a:r>
              <a:rPr lang="fr-FR" dirty="0">
                <a:latin typeface="Arial" panose="020B0604020202020204" pitchFamily="34" charset="0"/>
                <a:cs typeface="Arial" panose="020B0604020202020204" pitchFamily="34" charset="0"/>
              </a:rPr>
              <a:t>Description des projets : Orientation du projet d’administration, début et durée envisagée, enjeux, objectifs, actions, grandes étapes. Précisions service rendu aux usagers et dimension DDRSE.</a:t>
            </a:r>
          </a:p>
        </p:txBody>
      </p:sp>
      <p:sp>
        <p:nvSpPr>
          <p:cNvPr id="8" name="Titre 1">
            <a:extLst>
              <a:ext uri="{FF2B5EF4-FFF2-40B4-BE49-F238E27FC236}">
                <a16:creationId xmlns:a16="http://schemas.microsoft.com/office/drawing/2014/main" id="{B0356866-F567-4FA1-9F78-1D17AD76A365}"/>
              </a:ext>
            </a:extLst>
          </p:cNvPr>
          <p:cNvSpPr>
            <a:spLocks noGrp="1"/>
          </p:cNvSpPr>
          <p:nvPr>
            <p:ph type="title"/>
          </p:nvPr>
        </p:nvSpPr>
        <p:spPr>
          <a:xfrm>
            <a:off x="914400" y="1057275"/>
            <a:ext cx="10510838" cy="1012825"/>
          </a:xfrm>
        </p:spPr>
        <p:txBody>
          <a:bodyPr rtlCol="0"/>
          <a:lstStyle>
            <a:defPPr>
              <a:defRPr lang="fr-FR"/>
            </a:defPPr>
          </a:lstStyle>
          <a:p>
            <a:pPr rtl="0"/>
            <a:r>
              <a:rPr lang="fr-FR" sz="2800" dirty="0"/>
              <a:t>3.5 CONTENU : Projets de services et accompagnement de l’encadrement</a:t>
            </a:r>
          </a:p>
        </p:txBody>
      </p:sp>
    </p:spTree>
    <p:extLst>
      <p:ext uri="{BB962C8B-B14F-4D97-AF65-F5344CB8AC3E}">
        <p14:creationId xmlns:p14="http://schemas.microsoft.com/office/powerpoint/2010/main" val="233754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23</a:t>
            </a:fld>
            <a:endParaRPr lang="fr-FR" dirty="0"/>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400" y="2178810"/>
            <a:ext cx="10510838" cy="4112660"/>
          </a:xfrm>
        </p:spPr>
        <p:txBody>
          <a:bodyPr>
            <a:normAutofit/>
          </a:bodyPr>
          <a:lstStyle/>
          <a:p>
            <a:pPr marL="457200" indent="-457200">
              <a:lnSpc>
                <a:spcPct val="80000"/>
              </a:lnSpc>
              <a:spcAft>
                <a:spcPts val="1200"/>
              </a:spcAft>
              <a:buFont typeface="+mj-lt"/>
              <a:buAutoNum type="arabicPeriod" startAt="2"/>
            </a:pPr>
            <a:r>
              <a:rPr lang="fr-FR" b="1" dirty="0">
                <a:latin typeface="Arial" panose="020B0604020202020204" pitchFamily="34" charset="0"/>
                <a:cs typeface="Arial" panose="020B0604020202020204" pitchFamily="34" charset="0"/>
              </a:rPr>
              <a:t>L’accompagnement de l’encadrement :</a:t>
            </a:r>
          </a:p>
          <a:p>
            <a:pPr algn="just">
              <a:buFont typeface="Wingdings" panose="05000000000000000000" pitchFamily="2" charset="2"/>
              <a:buChar char="Ø"/>
            </a:pPr>
            <a:r>
              <a:rPr lang="fr-FR" sz="1700" dirty="0">
                <a:latin typeface="Arial" panose="020B0604020202020204" pitchFamily="34" charset="0"/>
                <a:cs typeface="Arial" panose="020B0604020202020204" pitchFamily="34" charset="0"/>
              </a:rPr>
              <a:t>Développer une culture commune pour l’encadrement :</a:t>
            </a:r>
          </a:p>
          <a:p>
            <a:pPr lvl="1" algn="just">
              <a:spcBef>
                <a:spcPts val="600"/>
              </a:spcBef>
            </a:pPr>
            <a:r>
              <a:rPr lang="fr-FR" sz="1700" dirty="0">
                <a:latin typeface="Arial" panose="020B0604020202020204" pitchFamily="34" charset="0"/>
                <a:cs typeface="Arial" panose="020B0604020202020204" pitchFamily="34" charset="0"/>
              </a:rPr>
              <a:t>Partager, diffuser et faire vivre des « repères communs » pour l’encadrement</a:t>
            </a:r>
          </a:p>
          <a:p>
            <a:pPr lvl="1" algn="just">
              <a:spcBef>
                <a:spcPts val="600"/>
              </a:spcBef>
              <a:spcAft>
                <a:spcPts val="1200"/>
              </a:spcAft>
            </a:pPr>
            <a:r>
              <a:rPr lang="fr-FR" sz="1700" dirty="0" err="1">
                <a:latin typeface="Arial" panose="020B0604020202020204" pitchFamily="34" charset="0"/>
                <a:cs typeface="Arial" panose="020B0604020202020204" pitchFamily="34" charset="0"/>
              </a:rPr>
              <a:t>Co-construire</a:t>
            </a:r>
            <a:r>
              <a:rPr lang="fr-FR" sz="1700" dirty="0">
                <a:latin typeface="Arial" panose="020B0604020202020204" pitchFamily="34" charset="0"/>
                <a:cs typeface="Arial" panose="020B0604020202020204" pitchFamily="34" charset="0"/>
              </a:rPr>
              <a:t> un référentiel pour l’encadrement</a:t>
            </a:r>
          </a:p>
          <a:p>
            <a:pPr algn="just">
              <a:buFont typeface="Wingdings" panose="05000000000000000000" pitchFamily="2" charset="2"/>
              <a:buChar char="Ø"/>
            </a:pPr>
            <a:r>
              <a:rPr lang="fr-FR" sz="1700" dirty="0">
                <a:latin typeface="Arial" panose="020B0604020202020204" pitchFamily="34" charset="0"/>
                <a:cs typeface="Arial" panose="020B0604020202020204" pitchFamily="34" charset="0"/>
              </a:rPr>
              <a:t>Renforcer l’animation des encadrants</a:t>
            </a:r>
          </a:p>
          <a:p>
            <a:pPr lvl="1" algn="just">
              <a:spcBef>
                <a:spcPts val="600"/>
              </a:spcBef>
              <a:spcAft>
                <a:spcPts val="1200"/>
              </a:spcAft>
            </a:pPr>
            <a:r>
              <a:rPr lang="fr-FR" sz="1700" dirty="0">
                <a:latin typeface="Arial" panose="020B0604020202020204" pitchFamily="34" charset="0"/>
                <a:cs typeface="Arial" panose="020B0604020202020204" pitchFamily="34" charset="0"/>
              </a:rPr>
              <a:t>Adapter les animations aux « communautés d’encadrants »</a:t>
            </a:r>
          </a:p>
          <a:p>
            <a:pPr algn="just">
              <a:buFont typeface="Wingdings" panose="05000000000000000000" pitchFamily="2" charset="2"/>
              <a:buChar char="Ø"/>
            </a:pPr>
            <a:r>
              <a:rPr lang="fr-FR" sz="1700" dirty="0">
                <a:latin typeface="Arial" panose="020B0604020202020204" pitchFamily="34" charset="0"/>
                <a:cs typeface="Arial" panose="020B0604020202020204" pitchFamily="34" charset="0"/>
              </a:rPr>
              <a:t>Développer les dispositifs de soutien aux encadrants</a:t>
            </a:r>
          </a:p>
          <a:p>
            <a:pPr lvl="1" algn="just">
              <a:spcBef>
                <a:spcPts val="600"/>
              </a:spcBef>
            </a:pPr>
            <a:r>
              <a:rPr lang="fr-FR" sz="1700" dirty="0">
                <a:latin typeface="Arial" panose="020B0604020202020204" pitchFamily="34" charset="0"/>
                <a:cs typeface="Arial" panose="020B0604020202020204" pitchFamily="34" charset="0"/>
              </a:rPr>
              <a:t>Organiser des formations relatives au management aux moments-clés du parcours professionnel</a:t>
            </a:r>
          </a:p>
          <a:p>
            <a:pPr lvl="1" algn="just">
              <a:spcBef>
                <a:spcPts val="600"/>
              </a:spcBef>
            </a:pPr>
            <a:r>
              <a:rPr lang="fr-FR" sz="1700" dirty="0">
                <a:latin typeface="Arial" panose="020B0604020202020204" pitchFamily="34" charset="0"/>
                <a:cs typeface="Arial" panose="020B0604020202020204" pitchFamily="34" charset="0"/>
              </a:rPr>
              <a:t>Intégrer la démarche qualité dans les modes de fonctionnement</a:t>
            </a:r>
          </a:p>
          <a:p>
            <a:pPr lvl="1" algn="just">
              <a:spcBef>
                <a:spcPts val="600"/>
              </a:spcBef>
              <a:spcAft>
                <a:spcPts val="600"/>
              </a:spcAft>
            </a:pPr>
            <a:r>
              <a:rPr lang="fr-FR" sz="1700" dirty="0">
                <a:latin typeface="Arial" panose="020B0604020202020204" pitchFamily="34" charset="0"/>
                <a:cs typeface="Arial" panose="020B0604020202020204" pitchFamily="34" charset="0"/>
              </a:rPr>
              <a:t>Professionnaliser le fonctionnement en mode projet</a:t>
            </a:r>
          </a:p>
        </p:txBody>
      </p:sp>
      <p:sp>
        <p:nvSpPr>
          <p:cNvPr id="8" name="Titre 1">
            <a:extLst>
              <a:ext uri="{FF2B5EF4-FFF2-40B4-BE49-F238E27FC236}">
                <a16:creationId xmlns:a16="http://schemas.microsoft.com/office/drawing/2014/main" id="{B0356866-F567-4FA1-9F78-1D17AD76A365}"/>
              </a:ext>
            </a:extLst>
          </p:cNvPr>
          <p:cNvSpPr>
            <a:spLocks noGrp="1"/>
          </p:cNvSpPr>
          <p:nvPr>
            <p:ph type="title"/>
          </p:nvPr>
        </p:nvSpPr>
        <p:spPr>
          <a:xfrm>
            <a:off x="914400" y="1057275"/>
            <a:ext cx="10510838" cy="1012825"/>
          </a:xfrm>
        </p:spPr>
        <p:txBody>
          <a:bodyPr rtlCol="0"/>
          <a:lstStyle>
            <a:defPPr>
              <a:defRPr lang="fr-FR"/>
            </a:defPPr>
          </a:lstStyle>
          <a:p>
            <a:pPr rtl="0"/>
            <a:r>
              <a:rPr lang="fr-FR" sz="2800" dirty="0"/>
              <a:t>3.5 CONTENU : Projets de services et accompagnement de l’encadrement</a:t>
            </a:r>
          </a:p>
        </p:txBody>
      </p:sp>
    </p:spTree>
    <p:extLst>
      <p:ext uri="{BB962C8B-B14F-4D97-AF65-F5344CB8AC3E}">
        <p14:creationId xmlns:p14="http://schemas.microsoft.com/office/powerpoint/2010/main" val="237909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sz="2800" dirty="0"/>
              <a:t>3.6 Suivi du plan d’administration et éventuels écueils</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914399" y="2319131"/>
            <a:ext cx="5393635" cy="4147930"/>
          </a:xfrm>
        </p:spPr>
        <p:txBody>
          <a:bodyPr>
            <a:normAutofit fontScale="92500" lnSpcReduction="20000"/>
          </a:bodyPr>
          <a:lstStyle/>
          <a:p>
            <a:pPr algn="just">
              <a:buFont typeface="Wingdings" panose="05000000000000000000" pitchFamily="2" charset="2"/>
              <a:buChar char="ü"/>
            </a:pPr>
            <a:r>
              <a:rPr lang="fr-FR" sz="1900" dirty="0">
                <a:latin typeface="Arial" panose="020B0604020202020204" pitchFamily="34" charset="0"/>
                <a:cs typeface="Arial" panose="020B0604020202020204" pitchFamily="34" charset="0"/>
              </a:rPr>
              <a:t>Anticiper et ne pas sous-estimer le temps nécessaire à la concertation. </a:t>
            </a:r>
          </a:p>
          <a:p>
            <a:pPr algn="just">
              <a:buFont typeface="Wingdings" panose="05000000000000000000" pitchFamily="2" charset="2"/>
              <a:buChar char="ü"/>
            </a:pPr>
            <a:r>
              <a:rPr lang="fr-FR" sz="1900" dirty="0">
                <a:latin typeface="Arial" panose="020B0604020202020204" pitchFamily="34" charset="0"/>
                <a:cs typeface="Arial" panose="020B0604020202020204" pitchFamily="34" charset="0"/>
              </a:rPr>
              <a:t>Ambassadeurs de l’amiable.</a:t>
            </a:r>
          </a:p>
          <a:p>
            <a:pPr algn="just">
              <a:buFont typeface="Wingdings" panose="05000000000000000000" pitchFamily="2" charset="2"/>
              <a:buChar char="ü"/>
            </a:pPr>
            <a:r>
              <a:rPr lang="fr-FR" sz="1900" dirty="0">
                <a:latin typeface="Arial" panose="020B0604020202020204" pitchFamily="34" charset="0"/>
                <a:cs typeface="Arial" panose="020B0604020202020204" pitchFamily="34" charset="0"/>
              </a:rPr>
              <a:t>Relations avec les équipes politiques à assurer au fil du plan.</a:t>
            </a:r>
          </a:p>
          <a:p>
            <a:pPr algn="just"/>
            <a:endParaRPr lang="fr-FR" sz="1900" dirty="0">
              <a:latin typeface="Arial" panose="020B0604020202020204" pitchFamily="34" charset="0"/>
              <a:cs typeface="Arial" panose="020B0604020202020204" pitchFamily="34" charset="0"/>
            </a:endParaRPr>
          </a:p>
          <a:p>
            <a:pPr algn="just"/>
            <a:endParaRPr lang="fr-FR" sz="19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fr-FR" sz="1900" dirty="0">
                <a:latin typeface="Arial" panose="020B0604020202020204" pitchFamily="34" charset="0"/>
                <a:cs typeface="Arial" panose="020B0604020202020204" pitchFamily="34" charset="0"/>
              </a:rPr>
              <a:t>Suivre les jalons de réalisation et indicateurs de réussite : tracer, rendre compte des moyens et ressources mobilisées, identifier les éventuelles difficultés ou retards inhérents à la réalisation des projets.</a:t>
            </a:r>
          </a:p>
          <a:p>
            <a:pPr algn="just">
              <a:buFont typeface="Wingdings" panose="05000000000000000000" pitchFamily="2" charset="2"/>
              <a:buChar char="ü"/>
            </a:pPr>
            <a:r>
              <a:rPr lang="fr-FR" sz="1900" dirty="0">
                <a:latin typeface="Arial" panose="020B0604020202020204" pitchFamily="34" charset="0"/>
                <a:cs typeface="Arial" panose="020B0604020202020204" pitchFamily="34" charset="0"/>
              </a:rPr>
              <a:t>Phases d’arbitrage à bien formaliser avec un dialogue préalable systématique.</a:t>
            </a:r>
          </a:p>
          <a:p>
            <a:endParaRPr lang="fr-FR" dirty="0">
              <a:latin typeface="Arial" panose="020B0604020202020204" pitchFamily="34" charset="0"/>
              <a:cs typeface="Arial" panose="020B0604020202020204" pitchFamily="34" charset="0"/>
            </a:endParaRPr>
          </a:p>
        </p:txBody>
      </p:sp>
      <p:sp>
        <p:nvSpPr>
          <p:cNvPr id="8" name="Espace réservé du contenu 5">
            <a:extLst>
              <a:ext uri="{FF2B5EF4-FFF2-40B4-BE49-F238E27FC236}">
                <a16:creationId xmlns:a16="http://schemas.microsoft.com/office/drawing/2014/main" id="{2156396C-1F14-4A3E-8A62-114F203F9BA2}"/>
              </a:ext>
            </a:extLst>
          </p:cNvPr>
          <p:cNvSpPr txBox="1">
            <a:spLocks/>
          </p:cNvSpPr>
          <p:nvPr/>
        </p:nvSpPr>
        <p:spPr>
          <a:xfrm>
            <a:off x="6508144" y="1873997"/>
            <a:ext cx="5300869" cy="4648793"/>
          </a:xfrm>
          <a:prstGeom prst="rect">
            <a:avLst/>
          </a:prstGeom>
        </p:spPr>
        <p:txBody>
          <a:bodyPr vert="horz" lIns="91440" tIns="91440" rIns="91440" bIns="91440" rtlCol="0">
            <a:normAutofit lnSpcReduction="10000"/>
          </a:bodyPr>
          <a:lstStyle>
            <a:defPPr>
              <a:defRPr lang="fr-FR"/>
            </a:defPPr>
            <a:lvl1pPr marL="347472"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a:buNone/>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Savoir concilier les objectifs de réalisation du plan avec les flux de gestion inhérents à la gestion (période d’inscription pour les services de scolarité, clôture budgétaire, calendriers de paye, campagnes RH etc.).</a:t>
            </a: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Concilier le mode projet avec d’autres modes de fonctionnement. </a:t>
            </a:r>
          </a:p>
          <a:p>
            <a:pPr marL="0" indent="0">
              <a:buNone/>
            </a:pP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fr-FR" dirty="0">
                <a:latin typeface="Arial" panose="020B0604020202020204" pitchFamily="34" charset="0"/>
                <a:cs typeface="Arial" panose="020B0604020202020204" pitchFamily="34" charset="0"/>
              </a:rPr>
              <a:t>Communication tour à tour mobilisatrice, explicative, sécurisante (expliquer le processus de changement) et gratifiante, au fil des étapes du projet.</a:t>
            </a:r>
          </a:p>
        </p:txBody>
      </p:sp>
    </p:spTree>
    <p:extLst>
      <p:ext uri="{BB962C8B-B14F-4D97-AF65-F5344CB8AC3E}">
        <p14:creationId xmlns:p14="http://schemas.microsoft.com/office/powerpoint/2010/main" val="321830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rtlCol="0"/>
          <a:lstStyle>
            <a:defPPr>
              <a:defRPr lang="fr-FR"/>
            </a:defPPr>
          </a:lstStyle>
          <a:p>
            <a:pPr rtl="0"/>
            <a:r>
              <a:rPr lang="fr-FR" dirty="0"/>
              <a:t>4. Eléments de conclusion </a:t>
            </a:r>
          </a:p>
        </p:txBody>
      </p:sp>
      <p:sp>
        <p:nvSpPr>
          <p:cNvPr id="4" name="Espace réservé du contenu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rtlCol="0"/>
          <a:lstStyle>
            <a:defPPr>
              <a:defRPr lang="fr-FR"/>
            </a:defPPr>
          </a:lstStyle>
          <a:p>
            <a:pPr marL="342900" indent="-342900" rtl="0">
              <a:buFont typeface="Wingdings" panose="05000000000000000000" pitchFamily="2" charset="2"/>
              <a:buChar char="q"/>
            </a:pPr>
            <a:r>
              <a:rPr lang="fr-FR" dirty="0">
                <a:latin typeface="Arial" panose="020B0604020202020204" pitchFamily="34" charset="0"/>
                <a:cs typeface="Arial" panose="020B0604020202020204" pitchFamily="34" charset="0"/>
              </a:rPr>
              <a:t>Partage du bilan de l’Université de Toulouse Jean Jaurès</a:t>
            </a:r>
          </a:p>
          <a:p>
            <a:pPr marL="342900" indent="-342900" rtl="0">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marL="342900" indent="-342900" rtl="0">
              <a:buFont typeface="Wingdings" panose="05000000000000000000" pitchFamily="2" charset="2"/>
              <a:buChar char="q"/>
            </a:pPr>
            <a:r>
              <a:rPr lang="fr-FR" dirty="0">
                <a:latin typeface="Arial" panose="020B0604020202020204" pitchFamily="34" charset="0"/>
                <a:cs typeface="Arial" panose="020B0604020202020204" pitchFamily="34" charset="0"/>
              </a:rPr>
              <a:t>Mise en perspective et apports de ce type de démarche</a:t>
            </a:r>
          </a:p>
        </p:txBody>
      </p:sp>
      <p:pic>
        <p:nvPicPr>
          <p:cNvPr id="7" name="Espace réservé d’image 6" descr="Personne portant des lunettes et une chemise bleue">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rotWithShape="1">
          <a:blip r:embed="rId3">
            <a:duotone>
              <a:prstClr val="black"/>
              <a:schemeClr val="accent4">
                <a:tint val="45000"/>
                <a:satMod val="400000"/>
              </a:schemeClr>
            </a:duotone>
          </a:blip>
          <a:srcRect l="19088" r="19088"/>
          <a:stretch/>
        </p:blipFill>
        <p:spPr>
          <a:xfrm>
            <a:off x="8989454" y="3405189"/>
            <a:ext cx="3202546" cy="3452811"/>
          </a:xfrm>
        </p:spPr>
      </p:pic>
      <p:sp>
        <p:nvSpPr>
          <p:cNvPr id="2" name="Espace réservé du numéro de diapositive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25</a:t>
            </a:fld>
            <a:endParaRPr lang="fr-FR" dirty="0"/>
          </a:p>
        </p:txBody>
      </p:sp>
    </p:spTree>
    <p:extLst>
      <p:ext uri="{BB962C8B-B14F-4D97-AF65-F5344CB8AC3E}">
        <p14:creationId xmlns:p14="http://schemas.microsoft.com/office/powerpoint/2010/main" val="407210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rtlCol="0"/>
          <a:lstStyle>
            <a:defPPr>
              <a:defRPr lang="fr-FR"/>
            </a:defPPr>
          </a:lstStyle>
          <a:p>
            <a:pPr rtl="0"/>
            <a:r>
              <a:rPr lang="fr-FR" sz="2800" dirty="0"/>
              <a:t>4.1 présentation du bilan de l’université de </a:t>
            </a:r>
            <a:r>
              <a:rPr lang="fr-FR" sz="2800" dirty="0" err="1"/>
              <a:t>toulouse</a:t>
            </a:r>
            <a:r>
              <a:rPr lang="fr-FR" sz="2800" dirty="0"/>
              <a:t> jean </a:t>
            </a:r>
            <a:r>
              <a:rPr lang="fr-FR" sz="2800" dirty="0" err="1"/>
              <a:t>jaurès</a:t>
            </a:r>
            <a:r>
              <a:rPr lang="fr-FR" sz="2800" dirty="0"/>
              <a:t> </a:t>
            </a:r>
          </a:p>
        </p:txBody>
      </p:sp>
      <p:sp>
        <p:nvSpPr>
          <p:cNvPr id="12" name="Espace réservé du contenu 3">
            <a:extLst>
              <a:ext uri="{FF2B5EF4-FFF2-40B4-BE49-F238E27FC236}">
                <a16:creationId xmlns:a16="http://schemas.microsoft.com/office/drawing/2014/main" id="{288BD9B8-D6A6-D55A-830D-4D3CC2DC3933}"/>
              </a:ext>
            </a:extLst>
          </p:cNvPr>
          <p:cNvSpPr>
            <a:spLocks noGrp="1"/>
          </p:cNvSpPr>
          <p:nvPr>
            <p:ph sz="half" idx="2"/>
          </p:nvPr>
        </p:nvSpPr>
        <p:spPr>
          <a:xfrm>
            <a:off x="1550564" y="2570326"/>
            <a:ext cx="9740288" cy="3621752"/>
          </a:xfrm>
        </p:spPr>
        <p:txBody>
          <a:bodyPr rtlCol="0">
            <a:normAutofit/>
          </a:bodyPr>
          <a:lstStyle>
            <a:defPPr>
              <a:defRPr lang="fr-FR"/>
            </a:defPPr>
          </a:lstStyle>
          <a:p>
            <a:pPr algn="just">
              <a:spcAft>
                <a:spcPts val="1200"/>
              </a:spcAft>
            </a:pPr>
            <a:r>
              <a:rPr lang="fr-FR" dirty="0">
                <a:latin typeface="Arial" panose="020B0604020202020204" pitchFamily="34" charset="0"/>
                <a:cs typeface="Arial" panose="020B0604020202020204" pitchFamily="34" charset="0"/>
              </a:rPr>
              <a:t>Portage régulier de la démarche par la présidence, à ancrer dans la durée</a:t>
            </a:r>
          </a:p>
          <a:p>
            <a:pPr algn="just">
              <a:spcAft>
                <a:spcPts val="1200"/>
              </a:spcAft>
            </a:pPr>
            <a:r>
              <a:rPr lang="fr-FR" dirty="0">
                <a:latin typeface="Arial" panose="020B0604020202020204" pitchFamily="34" charset="0"/>
                <a:cs typeface="Arial" panose="020B0604020202020204" pitchFamily="34" charset="0"/>
              </a:rPr>
              <a:t>Intérêt et importance d’un projet global qui fait sens pour l’ensemble des structures administratives et plus largement pour la communauté universitaire</a:t>
            </a:r>
          </a:p>
          <a:p>
            <a:pPr algn="just">
              <a:spcAft>
                <a:spcPts val="1200"/>
              </a:spcAft>
            </a:pPr>
            <a:r>
              <a:rPr lang="fr-FR" dirty="0">
                <a:latin typeface="Arial" panose="020B0604020202020204" pitchFamily="34" charset="0"/>
                <a:cs typeface="Arial" panose="020B0604020202020204" pitchFamily="34" charset="0"/>
              </a:rPr>
              <a:t>Pilotage global et suivi des transformations/évolutions de l’administration facilités</a:t>
            </a:r>
          </a:p>
          <a:p>
            <a:pPr algn="just">
              <a:spcAft>
                <a:spcPts val="1200"/>
              </a:spcAft>
            </a:pPr>
            <a:r>
              <a:rPr lang="fr-FR" dirty="0">
                <a:latin typeface="Arial" panose="020B0604020202020204" pitchFamily="34" charset="0"/>
                <a:cs typeface="Arial" panose="020B0604020202020204" pitchFamily="34" charset="0"/>
              </a:rPr>
              <a:t>Revue de projets : séquences d’échanges privilégiés et de qualité - partage des conditions de réussite des différents projets avec un soutien en cas de besoin</a:t>
            </a:r>
          </a:p>
          <a:p>
            <a:pPr algn="just">
              <a:spcAft>
                <a:spcPts val="1200"/>
              </a:spcAft>
            </a:pPr>
            <a:r>
              <a:rPr lang="fr-FR" dirty="0">
                <a:latin typeface="Arial" panose="020B0604020202020204" pitchFamily="34" charset="0"/>
                <a:cs typeface="Arial" panose="020B0604020202020204" pitchFamily="34" charset="0"/>
              </a:rPr>
              <a:t>Favorise la transversalité dans les services et interservices</a:t>
            </a:r>
          </a:p>
          <a:p>
            <a:pPr algn="just">
              <a:spcAft>
                <a:spcPts val="1200"/>
              </a:spcAft>
            </a:pPr>
            <a:r>
              <a:rPr lang="fr-FR" dirty="0">
                <a:latin typeface="Arial" panose="020B0604020202020204" pitchFamily="34" charset="0"/>
                <a:cs typeface="Arial" panose="020B0604020202020204" pitchFamily="34" charset="0"/>
              </a:rPr>
              <a:t>Priorisation en impliquant les « fonctions supports », condition de réussite</a:t>
            </a:r>
          </a:p>
        </p:txBody>
      </p:sp>
      <p:sp>
        <p:nvSpPr>
          <p:cNvPr id="2" name="Espace réservé du numéro de diapositive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26</a:t>
            </a:fld>
            <a:endParaRPr lang="fr-FR" dirty="0"/>
          </a:p>
        </p:txBody>
      </p:sp>
    </p:spTree>
    <p:extLst>
      <p:ext uri="{BB962C8B-B14F-4D97-AF65-F5344CB8AC3E}">
        <p14:creationId xmlns:p14="http://schemas.microsoft.com/office/powerpoint/2010/main" val="249802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rtlCol="0"/>
          <a:lstStyle>
            <a:defPPr>
              <a:defRPr lang="fr-FR"/>
            </a:defPPr>
          </a:lstStyle>
          <a:p>
            <a:pPr rtl="0"/>
            <a:r>
              <a:rPr lang="fr-FR" sz="2800" dirty="0"/>
              <a:t>4.1 présentation du bilan de l’université de </a:t>
            </a:r>
            <a:r>
              <a:rPr lang="fr-FR" sz="2800" dirty="0" err="1"/>
              <a:t>toulouse</a:t>
            </a:r>
            <a:r>
              <a:rPr lang="fr-FR" sz="2800" dirty="0"/>
              <a:t> jean </a:t>
            </a:r>
            <a:r>
              <a:rPr lang="fr-FR" sz="2800" dirty="0" err="1"/>
              <a:t>jaurès</a:t>
            </a:r>
            <a:r>
              <a:rPr lang="fr-FR" sz="2800" dirty="0"/>
              <a:t> </a:t>
            </a:r>
          </a:p>
        </p:txBody>
      </p:sp>
      <p:sp>
        <p:nvSpPr>
          <p:cNvPr id="12" name="Espace réservé du contenu 3">
            <a:extLst>
              <a:ext uri="{FF2B5EF4-FFF2-40B4-BE49-F238E27FC236}">
                <a16:creationId xmlns:a16="http://schemas.microsoft.com/office/drawing/2014/main" id="{288BD9B8-D6A6-D55A-830D-4D3CC2DC3933}"/>
              </a:ext>
            </a:extLst>
          </p:cNvPr>
          <p:cNvSpPr>
            <a:spLocks noGrp="1"/>
          </p:cNvSpPr>
          <p:nvPr>
            <p:ph sz="half" idx="2"/>
          </p:nvPr>
        </p:nvSpPr>
        <p:spPr>
          <a:xfrm>
            <a:off x="1550564" y="2571388"/>
            <a:ext cx="9875463" cy="3739961"/>
          </a:xfrm>
        </p:spPr>
        <p:txBody>
          <a:bodyPr rtlCol="0">
            <a:normAutofit lnSpcReduction="10000"/>
          </a:bodyPr>
          <a:lstStyle>
            <a:defPPr>
              <a:defRPr lang="fr-FR"/>
            </a:defPPr>
          </a:lstStyle>
          <a:p>
            <a:pPr>
              <a:spcAft>
                <a:spcPts val="1200"/>
              </a:spcAft>
            </a:pPr>
            <a:r>
              <a:rPr lang="fr-FR" dirty="0">
                <a:latin typeface="Arial" panose="020B0604020202020204" pitchFamily="34" charset="0"/>
                <a:cs typeface="Arial" panose="020B0604020202020204" pitchFamily="34" charset="0"/>
              </a:rPr>
              <a:t>Difficulté de mobiliser certains responsables de structure - adaptation aux contextes rencontrés</a:t>
            </a:r>
          </a:p>
          <a:p>
            <a:pPr>
              <a:spcAft>
                <a:spcPts val="1200"/>
              </a:spcAft>
            </a:pPr>
            <a:r>
              <a:rPr lang="fr-FR" dirty="0">
                <a:latin typeface="Arial" panose="020B0604020202020204" pitchFamily="34" charset="0"/>
                <a:cs typeface="Arial" panose="020B0604020202020204" pitchFamily="34" charset="0"/>
              </a:rPr>
              <a:t>Développement de la culture de projet et engagement de plus en plus fort dans la démarche qualité</a:t>
            </a:r>
          </a:p>
          <a:p>
            <a:pPr>
              <a:spcAft>
                <a:spcPts val="1200"/>
              </a:spcAft>
            </a:pPr>
            <a:r>
              <a:rPr lang="fr-FR" dirty="0">
                <a:latin typeface="Arial" panose="020B0604020202020204" pitchFamily="34" charset="0"/>
                <a:cs typeface="Arial" panose="020B0604020202020204" pitchFamily="34" charset="0"/>
              </a:rPr>
              <a:t>Mobilisation forte des encadrants sur le « volet encadrement », en particulier dans la construction des livrables</a:t>
            </a:r>
          </a:p>
          <a:p>
            <a:pPr>
              <a:spcAft>
                <a:spcPts val="1200"/>
              </a:spcAft>
            </a:pPr>
            <a:r>
              <a:rPr lang="fr-FR" dirty="0">
                <a:latin typeface="Arial" panose="020B0604020202020204" pitchFamily="34" charset="0"/>
                <a:cs typeface="Arial" panose="020B0604020202020204" pitchFamily="34" charset="0"/>
              </a:rPr>
              <a:t>Ancrage progressif de la démarche dans les modalités de dialogue de gestion</a:t>
            </a:r>
          </a:p>
          <a:p>
            <a:pPr>
              <a:spcAft>
                <a:spcPts val="1200"/>
              </a:spcAft>
            </a:pPr>
            <a:r>
              <a:rPr lang="fr-FR" dirty="0">
                <a:latin typeface="Arial" panose="020B0604020202020204" pitchFamily="34" charset="0"/>
                <a:cs typeface="Arial" panose="020B0604020202020204" pitchFamily="34" charset="0"/>
              </a:rPr>
              <a:t>Renforce l’approche par compétences du domaine RH</a:t>
            </a:r>
          </a:p>
          <a:p>
            <a:pPr>
              <a:spcAft>
                <a:spcPts val="1200"/>
              </a:spcAft>
            </a:pPr>
            <a:r>
              <a:rPr lang="fr-FR" dirty="0">
                <a:latin typeface="Arial" panose="020B0604020202020204" pitchFamily="34" charset="0"/>
                <a:cs typeface="Arial" panose="020B0604020202020204" pitchFamily="34" charset="0"/>
              </a:rPr>
              <a:t>Consolide le positionnement de l’administration en général et de la DGS en particulier</a:t>
            </a:r>
          </a:p>
        </p:txBody>
      </p:sp>
      <p:sp>
        <p:nvSpPr>
          <p:cNvPr id="2" name="Espace réservé du numéro de diapositive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27</a:t>
            </a:fld>
            <a:endParaRPr lang="fr-FR" dirty="0"/>
          </a:p>
        </p:txBody>
      </p:sp>
    </p:spTree>
    <p:extLst>
      <p:ext uri="{BB962C8B-B14F-4D97-AF65-F5344CB8AC3E}">
        <p14:creationId xmlns:p14="http://schemas.microsoft.com/office/powerpoint/2010/main" val="19561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62608-F5E4-7EC0-5EF0-4F988DDDEC5B}"/>
              </a:ext>
            </a:extLst>
          </p:cNvPr>
          <p:cNvSpPr>
            <a:spLocks noGrp="1"/>
          </p:cNvSpPr>
          <p:nvPr>
            <p:ph type="title"/>
          </p:nvPr>
        </p:nvSpPr>
        <p:spPr>
          <a:xfrm>
            <a:off x="1550564" y="859332"/>
            <a:ext cx="9875463" cy="999746"/>
          </a:xfrm>
        </p:spPr>
        <p:txBody>
          <a:bodyPr rtlCol="0"/>
          <a:lstStyle>
            <a:defPPr>
              <a:defRPr lang="fr-FR"/>
            </a:defPPr>
          </a:lstStyle>
          <a:p>
            <a:pPr rtl="0"/>
            <a:r>
              <a:rPr lang="fr-FR" sz="2800" dirty="0"/>
              <a:t>4.2 Mise en perspective de ce type de démarche</a:t>
            </a:r>
          </a:p>
        </p:txBody>
      </p:sp>
      <p:sp>
        <p:nvSpPr>
          <p:cNvPr id="12" name="Espace réservé du contenu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rtlCol="0">
            <a:normAutofit/>
          </a:bodyPr>
          <a:lstStyle>
            <a:defPPr>
              <a:defRPr lang="fr-FR"/>
            </a:defPPr>
          </a:lstStyle>
          <a:p>
            <a:pPr rtl="0"/>
            <a:r>
              <a:rPr lang="fr-FR" dirty="0">
                <a:latin typeface="Arial" panose="020B0604020202020204" pitchFamily="34" charset="0"/>
                <a:cs typeface="Arial" panose="020B0604020202020204" pitchFamily="34" charset="0"/>
              </a:rPr>
              <a:t>Renforcer le pilotage, valoriser les capacités de gestion mais aussi les capacités d’adaptation, de modernisation et d’innovation administrative.</a:t>
            </a:r>
          </a:p>
          <a:p>
            <a:pPr rtl="0"/>
            <a:r>
              <a:rPr lang="fr-FR" dirty="0">
                <a:latin typeface="Arial" panose="020B0604020202020204" pitchFamily="34" charset="0"/>
                <a:cs typeface="Arial" panose="020B0604020202020204" pitchFamily="34" charset="0"/>
              </a:rPr>
              <a:t>Mieux positionner l’administration des acteurs de l’ESR reconnus pour l’excellence de leurs formations et de leurs recherches.</a:t>
            </a:r>
          </a:p>
          <a:p>
            <a:pPr rtl="0"/>
            <a:r>
              <a:rPr lang="fr-FR" dirty="0">
                <a:latin typeface="Arial" panose="020B0604020202020204" pitchFamily="34" charset="0"/>
                <a:cs typeface="Arial" panose="020B0604020202020204" pitchFamily="34" charset="0"/>
              </a:rPr>
              <a:t>L’administration comme révélateur du potentiel de transformation des établissements : le plan d’administration facilite les transformations indispensables.</a:t>
            </a:r>
          </a:p>
        </p:txBody>
      </p:sp>
      <p:sp>
        <p:nvSpPr>
          <p:cNvPr id="13" name="Espace réservé du contenu 7">
            <a:extLst>
              <a:ext uri="{FF2B5EF4-FFF2-40B4-BE49-F238E27FC236}">
                <a16:creationId xmlns:a16="http://schemas.microsoft.com/office/drawing/2014/main" id="{0853098E-C088-D323-4BF2-987893F262F6}"/>
              </a:ext>
            </a:extLst>
          </p:cNvPr>
          <p:cNvSpPr>
            <a:spLocks noGrp="1"/>
          </p:cNvSpPr>
          <p:nvPr>
            <p:ph sz="half" idx="15"/>
          </p:nvPr>
        </p:nvSpPr>
        <p:spPr>
          <a:xfrm>
            <a:off x="7940842" y="2303028"/>
            <a:ext cx="3485184" cy="3961593"/>
          </a:xfrm>
        </p:spPr>
        <p:txBody>
          <a:bodyPr rtlCol="0"/>
          <a:lstStyle>
            <a:defPPr>
              <a:defRPr lang="fr-FR"/>
            </a:defPPr>
          </a:lstStyle>
          <a:p>
            <a:pPr rtl="0"/>
            <a:r>
              <a:rPr lang="fr-FR" dirty="0">
                <a:latin typeface="Arial" panose="020B0604020202020204" pitchFamily="34" charset="0"/>
                <a:cs typeface="Arial" panose="020B0604020202020204" pitchFamily="34" charset="0"/>
              </a:rPr>
              <a:t>Utilité d’un plan d’administration dans la mise en œuvre des politiques publiques.</a:t>
            </a:r>
          </a:p>
          <a:p>
            <a:pPr rtl="0"/>
            <a:r>
              <a:rPr lang="fr-FR" dirty="0">
                <a:latin typeface="Arial" panose="020B0604020202020204" pitchFamily="34" charset="0"/>
                <a:cs typeface="Arial" panose="020B0604020202020204" pitchFamily="34" charset="0"/>
              </a:rPr>
              <a:t>Capacité à mettre en œuvre et sécuriser les dispositifs nouveaux.</a:t>
            </a:r>
          </a:p>
          <a:p>
            <a:pPr rtl="0"/>
            <a:r>
              <a:rPr lang="fr-FR" dirty="0">
                <a:latin typeface="Arial" panose="020B0604020202020204" pitchFamily="34" charset="0"/>
                <a:cs typeface="Arial" panose="020B0604020202020204" pitchFamily="34" charset="0"/>
              </a:rPr>
              <a:t>Capacité à élaborer et construire de nouveaux processus.</a:t>
            </a:r>
          </a:p>
          <a:p>
            <a:pPr rtl="0"/>
            <a:endParaRPr lang="fr-FR"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Tree>
    <p:extLst>
      <p:ext uri="{BB962C8B-B14F-4D97-AF65-F5344CB8AC3E}">
        <p14:creationId xmlns:p14="http://schemas.microsoft.com/office/powerpoint/2010/main" val="3176873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8D62608-F5E4-7EC0-5EF0-4F988DDDEC5B}"/>
              </a:ext>
            </a:extLst>
          </p:cNvPr>
          <p:cNvSpPr>
            <a:spLocks noGrp="1"/>
          </p:cNvSpPr>
          <p:nvPr>
            <p:ph type="title"/>
          </p:nvPr>
        </p:nvSpPr>
        <p:spPr>
          <a:xfrm>
            <a:off x="1550563" y="1085210"/>
            <a:ext cx="9875463" cy="999746"/>
          </a:xfrm>
        </p:spPr>
        <p:txBody>
          <a:bodyPr rtlCol="0"/>
          <a:lstStyle>
            <a:defPPr>
              <a:defRPr lang="fr-FR"/>
            </a:defPPr>
          </a:lstStyle>
          <a:p>
            <a:pPr rtl="0"/>
            <a:r>
              <a:rPr lang="fr-FR" sz="2800" dirty="0"/>
              <a:t>Quelques références</a:t>
            </a:r>
          </a:p>
        </p:txBody>
      </p:sp>
      <p:sp>
        <p:nvSpPr>
          <p:cNvPr id="12" name="Espace réservé du contenu 3">
            <a:extLst>
              <a:ext uri="{FF2B5EF4-FFF2-40B4-BE49-F238E27FC236}">
                <a16:creationId xmlns:a16="http://schemas.microsoft.com/office/drawing/2014/main" id="{288BD9B8-D6A6-D55A-830D-4D3CC2DC3933}"/>
              </a:ext>
            </a:extLst>
          </p:cNvPr>
          <p:cNvSpPr>
            <a:spLocks noGrp="1"/>
          </p:cNvSpPr>
          <p:nvPr>
            <p:ph sz="half" idx="2"/>
          </p:nvPr>
        </p:nvSpPr>
        <p:spPr>
          <a:xfrm>
            <a:off x="1550564" y="2303029"/>
            <a:ext cx="9875462" cy="3469762"/>
          </a:xfrm>
        </p:spPr>
        <p:txBody>
          <a:bodyPr rtlCol="0">
            <a:normAutofit/>
          </a:bodyPr>
          <a:lstStyle>
            <a:defPPr>
              <a:defRPr lang="fr-FR"/>
            </a:defPPr>
          </a:lstStyle>
          <a:p>
            <a:pPr rtl="0"/>
            <a:r>
              <a:rPr lang="fr-FR" sz="1800" u="sng" dirty="0">
                <a:solidFill>
                  <a:srgbClr val="0000FF"/>
                </a:solidFill>
                <a:effectLst/>
                <a:latin typeface="Helvetica" panose="020B0604020202020204" pitchFamily="34" charset="0"/>
                <a:ea typeface="Times New Roman" panose="02020603050405020304" pitchFamily="18" charset="0"/>
                <a:hlinkClick r:id="rId3"/>
              </a:rPr>
              <a:t>https://www.fonction-publique.gouv.fr/files/files/publications/publications-dgafp/guide-mener-a-bien-la-transformation-d-un-service.pdf</a:t>
            </a:r>
            <a:endParaRPr lang="fr-FR" sz="1800" u="sng" dirty="0">
              <a:solidFill>
                <a:srgbClr val="0000FF"/>
              </a:solidFill>
              <a:effectLst/>
              <a:latin typeface="Helvetica" panose="020B0604020202020204" pitchFamily="34" charset="0"/>
              <a:ea typeface="Times New Roman" panose="02020603050405020304" pitchFamily="18" charset="0"/>
            </a:endParaRPr>
          </a:p>
          <a:p>
            <a:pPr rtl="0"/>
            <a:r>
              <a:rPr lang="fr-FR" sz="1800" u="sng" dirty="0">
                <a:solidFill>
                  <a:srgbClr val="0000FF"/>
                </a:solidFill>
                <a:effectLst/>
                <a:latin typeface="Helvetica" panose="020B0604020202020204" pitchFamily="34" charset="0"/>
                <a:ea typeface="Times New Roman" panose="02020603050405020304" pitchFamily="18" charset="0"/>
                <a:hlinkClick r:id="rId4"/>
              </a:rPr>
              <a:t>https://www.modernisation.gouv.fr/laboratoires/projets/favoriser-les-bonnes-pratiques-de-management-dans-la-fonction-publique</a:t>
            </a:r>
            <a:endParaRPr lang="fr-FR" sz="1800" u="sng" dirty="0">
              <a:solidFill>
                <a:srgbClr val="0000FF"/>
              </a:solidFill>
              <a:effectLst/>
              <a:latin typeface="Helvetica" panose="020B0604020202020204" pitchFamily="34" charset="0"/>
              <a:ea typeface="Times New Roman" panose="02020603050405020304" pitchFamily="18" charset="0"/>
            </a:endParaRPr>
          </a:p>
          <a:p>
            <a:pPr rtl="0"/>
            <a:r>
              <a:rPr lang="fr-FR" dirty="0">
                <a:latin typeface="Arial" panose="020B0604020202020204" pitchFamily="34" charset="0"/>
                <a:cs typeface="Arial" panose="020B0604020202020204" pitchFamily="34" charset="0"/>
                <a:hlinkClick r:id="rId5"/>
              </a:rPr>
              <a:t>https://www.modernisation.gouv.fr/transformer-laction-publique/fonds-pour-la-transformation-de-laction-publique</a:t>
            </a:r>
            <a:endParaRPr lang="fr-FR" dirty="0">
              <a:latin typeface="Arial" panose="020B0604020202020204" pitchFamily="34" charset="0"/>
              <a:cs typeface="Arial" panose="020B0604020202020204" pitchFamily="34" charset="0"/>
            </a:endParaRPr>
          </a:p>
          <a:p>
            <a:pPr rtl="0"/>
            <a:endParaRPr lang="fr-FR"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fr-FR"/>
            </a:def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fr-FR" sz="1600" b="0" i="0" u="none" strike="noStrike" kern="1200" cap="none" spc="0" normalizeH="0" baseline="0" noProof="0" smtClean="0">
                <a:ln>
                  <a:noFill/>
                </a:ln>
                <a:solidFill>
                  <a:srgbClr val="1F2C8F"/>
                </a:solidFill>
                <a:effectLst/>
                <a:uLnTx/>
                <a:uFillTx/>
                <a:latin typeface="Arial Black"/>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600" b="0" i="0" u="none" strike="noStrike" kern="1200" cap="none" spc="0" normalizeH="0" baseline="0" noProof="0" dirty="0">
              <a:ln>
                <a:noFill/>
              </a:ln>
              <a:solidFill>
                <a:srgbClr val="1F2C8F"/>
              </a:solidFill>
              <a:effectLst/>
              <a:uLnTx/>
              <a:uFillTx/>
              <a:latin typeface="Arial Black"/>
              <a:ea typeface="+mn-ea"/>
              <a:cs typeface="Arial" panose="020B0604020202020204" pitchFamily="34" charset="0"/>
            </a:endParaRPr>
          </a:p>
        </p:txBody>
      </p:sp>
    </p:spTree>
    <p:extLst>
      <p:ext uri="{BB962C8B-B14F-4D97-AF65-F5344CB8AC3E}">
        <p14:creationId xmlns:p14="http://schemas.microsoft.com/office/powerpoint/2010/main" val="390611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rtlCol="0"/>
          <a:lstStyle>
            <a:defPPr>
              <a:defRPr lang="fr-FR"/>
            </a:defPPr>
          </a:lstStyle>
          <a:p>
            <a:pPr rtl="0"/>
            <a:r>
              <a:rPr lang="fr-FR" dirty="0"/>
              <a:t>1. Rappel des enjeux et apports du projet d’</a:t>
            </a:r>
            <a:r>
              <a:rPr lang="fr-FR" dirty="0" err="1"/>
              <a:t>etablissement</a:t>
            </a:r>
            <a:endParaRPr lang="fr-FR" dirty="0"/>
          </a:p>
        </p:txBody>
      </p:sp>
      <p:pic>
        <p:nvPicPr>
          <p:cNvPr id="7" name="Espace réservé d’image 6" descr="Personne debout devant un tableau blanc">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D22C5-0C9E-B582-A8FE-B45E70A01E7F}"/>
              </a:ext>
            </a:extLst>
          </p:cNvPr>
          <p:cNvSpPr>
            <a:spLocks noGrp="1"/>
          </p:cNvSpPr>
          <p:nvPr>
            <p:ph type="ctrTitle"/>
          </p:nvPr>
        </p:nvSpPr>
        <p:spPr>
          <a:xfrm>
            <a:off x="914401" y="849783"/>
            <a:ext cx="5868536" cy="2579218"/>
          </a:xfrm>
        </p:spPr>
        <p:txBody>
          <a:bodyPr rtlCol="0"/>
          <a:lstStyle>
            <a:defPPr>
              <a:defRPr lang="fr-FR"/>
            </a:defPPr>
          </a:lstStyle>
          <a:p>
            <a:pPr rtl="0"/>
            <a:r>
              <a:rPr lang="fr-FR" dirty="0"/>
              <a:t>Merci pour votre attention</a:t>
            </a:r>
          </a:p>
        </p:txBody>
      </p:sp>
      <p:sp>
        <p:nvSpPr>
          <p:cNvPr id="3" name="Sous-titr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rtlCol="0"/>
          <a:lstStyle>
            <a:defPPr>
              <a:defRPr lang="fr-FR"/>
            </a:defPPr>
          </a:lstStyle>
          <a:p>
            <a:pPr rtl="0"/>
            <a:r>
              <a:rPr lang="fr-FR" dirty="0"/>
              <a:t>laurence.corvellec@igesr.gouv.fr</a:t>
            </a:r>
          </a:p>
          <a:p>
            <a:pPr rtl="0"/>
            <a:r>
              <a:rPr lang="fr-FR" dirty="0"/>
              <a:t>alain.dintilhac@univ-tlse2.fr</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1178664"/>
            <a:ext cx="9879437" cy="729648"/>
          </a:xfrm>
        </p:spPr>
        <p:txBody>
          <a:bodyPr rtlCol="0"/>
          <a:lstStyle>
            <a:defPPr>
              <a:defRPr lang="fr-FR"/>
            </a:defPPr>
          </a:lstStyle>
          <a:p>
            <a:r>
              <a:rPr lang="fr-FR" sz="1800" cap="none" dirty="0">
                <a:latin typeface="Arial" panose="020B0604020202020204" pitchFamily="34" charset="0"/>
                <a:cs typeface="Arial" panose="020B0604020202020204" pitchFamily="34" charset="0"/>
              </a:rPr>
              <a:t>La stratégie d’une université peut-elle être unique pour l’ensemble de ses activités ou est-elle obligatoirement multiple et spécifique à chacune de ses activités ?</a:t>
            </a:r>
          </a:p>
        </p:txBody>
      </p:sp>
      <p:sp>
        <p:nvSpPr>
          <p:cNvPr id="2" name="Espace réservé du numéro de diapositive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4</a:t>
            </a:fld>
            <a:endParaRPr lang="fr-FR" dirty="0"/>
          </a:p>
        </p:txBody>
      </p:sp>
      <p:sp>
        <p:nvSpPr>
          <p:cNvPr id="7" name="Espace réservé du contenu 6">
            <a:extLst>
              <a:ext uri="{FF2B5EF4-FFF2-40B4-BE49-F238E27FC236}">
                <a16:creationId xmlns:a16="http://schemas.microsoft.com/office/drawing/2014/main" id="{2E73C92F-C601-44A1-B343-FFAE15A0A283}"/>
              </a:ext>
            </a:extLst>
          </p:cNvPr>
          <p:cNvSpPr>
            <a:spLocks noGrp="1"/>
          </p:cNvSpPr>
          <p:nvPr>
            <p:ph sz="half" idx="1"/>
          </p:nvPr>
        </p:nvSpPr>
        <p:spPr>
          <a:xfrm>
            <a:off x="1480931" y="2242340"/>
            <a:ext cx="9790044" cy="4009373"/>
          </a:xfrm>
        </p:spPr>
        <p:txBody>
          <a:bodyPr>
            <a:normAutofit/>
          </a:bodyPr>
          <a:lstStyle/>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Les universités sont des organisations spécifiques</a:t>
            </a:r>
          </a:p>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Les universités cherchent à diversifier leurs ressources, elles s’organisent pour financer des segments stratégiques de leurs activités</a:t>
            </a:r>
          </a:p>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Affirmant leurs rôles sur leur territoire, les universités différencient leurs stratégies dans le cadre de leurs relations partenariales</a:t>
            </a:r>
          </a:p>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Les universités ont dû dans la dernière décennie multiplier les documents d’orientations stratégiques à l’initiative de la tutelle dans le cadre de son dialogue rénové avec les établissements</a:t>
            </a:r>
          </a:p>
          <a:p>
            <a:pPr marL="342900" indent="-342900" algn="just">
              <a:buFont typeface="+mj-lt"/>
              <a:buAutoNum type="arabicPeriod"/>
            </a:pPr>
            <a:r>
              <a:rPr lang="fr-FR" dirty="0">
                <a:latin typeface="Arial" panose="020B0604020202020204" pitchFamily="34" charset="0"/>
                <a:cs typeface="Arial" panose="020B0604020202020204" pitchFamily="34" charset="0"/>
              </a:rPr>
              <a:t>Les universités sont de plus en plus en situation de concurrence</a:t>
            </a:r>
          </a:p>
          <a:p>
            <a:pPr marL="342900" indent="-342900" algn="just">
              <a:buFont typeface="+mj-lt"/>
              <a:buAutoNum type="arabicPeriod"/>
            </a:pPr>
            <a:endParaRPr lang="fr-FR" dirty="0">
              <a:latin typeface="Arial" panose="020B0604020202020204" pitchFamily="34" charset="0"/>
              <a:cs typeface="Arial" panose="020B0604020202020204" pitchFamily="34" charset="0"/>
            </a:endParaRPr>
          </a:p>
          <a:p>
            <a:pPr marL="0" indent="0" algn="just">
              <a:buNone/>
            </a:pPr>
            <a:r>
              <a:rPr lang="fr-FR" b="1" dirty="0">
                <a:latin typeface="Arial" panose="020B0604020202020204" pitchFamily="34" charset="0"/>
                <a:cs typeface="Arial" panose="020B0604020202020204" pitchFamily="34" charset="0"/>
              </a:rPr>
              <a:t>Compte tenu de l’écosystème complexe de l’enseignement supérieur, on observe une démultiplication de documents stratégiques hétérogènes.</a:t>
            </a:r>
          </a:p>
          <a:p>
            <a:pPr marL="342900" indent="-342900" algn="just">
              <a:buFont typeface="+mj-lt"/>
              <a:buAutoNum type="arabicPeriod"/>
            </a:pPr>
            <a:endParaRPr lang="fr-FR" dirty="0">
              <a:latin typeface="Arial" panose="020B0604020202020204" pitchFamily="34" charset="0"/>
              <a:cs typeface="Arial" panose="020B0604020202020204" pitchFamily="34" charset="0"/>
            </a:endParaRPr>
          </a:p>
          <a:p>
            <a:pPr marL="342900" indent="-342900" algn="just">
              <a:buFont typeface="+mj-lt"/>
              <a:buAutoNum type="arabicPeriod"/>
            </a:pP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99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1178664"/>
            <a:ext cx="9879437" cy="729648"/>
          </a:xfrm>
        </p:spPr>
        <p:txBody>
          <a:bodyPr rtlCol="0"/>
          <a:lstStyle>
            <a:defPPr>
              <a:defRPr lang="fr-FR"/>
            </a:defPPr>
          </a:lstStyle>
          <a:p>
            <a:r>
              <a:rPr lang="fr-FR" sz="1800" cap="none" dirty="0">
                <a:latin typeface="Arial" panose="020B0604020202020204" pitchFamily="34" charset="0"/>
                <a:cs typeface="Arial" panose="020B0604020202020204" pitchFamily="34" charset="0"/>
              </a:rPr>
              <a:t>La stratégie d’une université peut-elle être unique pour l’ensemble de ses activités ou est-elle obligatoirement multiple et spécifique à chacune de ses activités ?</a:t>
            </a:r>
          </a:p>
        </p:txBody>
      </p:sp>
      <p:sp>
        <p:nvSpPr>
          <p:cNvPr id="2" name="Espace réservé du numéro de diapositive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5</a:t>
            </a:fld>
            <a:endParaRPr lang="fr-FR" dirty="0"/>
          </a:p>
        </p:txBody>
      </p:sp>
      <p:sp>
        <p:nvSpPr>
          <p:cNvPr id="7" name="Espace réservé du contenu 6">
            <a:extLst>
              <a:ext uri="{FF2B5EF4-FFF2-40B4-BE49-F238E27FC236}">
                <a16:creationId xmlns:a16="http://schemas.microsoft.com/office/drawing/2014/main" id="{2E73C92F-C601-44A1-B343-FFAE15A0A283}"/>
              </a:ext>
            </a:extLst>
          </p:cNvPr>
          <p:cNvSpPr>
            <a:spLocks noGrp="1"/>
          </p:cNvSpPr>
          <p:nvPr>
            <p:ph sz="half" idx="1"/>
          </p:nvPr>
        </p:nvSpPr>
        <p:spPr>
          <a:xfrm>
            <a:off x="1480931" y="2242340"/>
            <a:ext cx="9790044" cy="4009373"/>
          </a:xfrm>
        </p:spPr>
        <p:txBody>
          <a:bodyPr>
            <a:normAutofit/>
          </a:bodyPr>
          <a:lstStyle/>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L’enjeu pour une direction est donc de « construire une valeur ajoutée globale complémentaire aux stratégies sectorielles, l’impact d’une université n’étant pas réductible à la somme de ce qu’elle produit en formation et en recherche »</a:t>
            </a:r>
          </a:p>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Elle doit assurer l’alignement stratégique et organisationnel, l’optimisation des ressources, la soutenabilité de la trajectoire par un document de référence qui décrit la vision à long terme de l'organisation, ses objectifs prioritaires, les moyens pour les atteindre, et les ressources nécessaires identifiant les axes, le socle de valeurs, sur une longue période</a:t>
            </a:r>
          </a:p>
          <a:p>
            <a:pPr marL="342900" indent="-342900" algn="just">
              <a:spcAft>
                <a:spcPts val="600"/>
              </a:spcAft>
              <a:buFont typeface="+mj-lt"/>
              <a:buAutoNum type="arabicPeriod"/>
            </a:pPr>
            <a:r>
              <a:rPr lang="fr-FR" dirty="0">
                <a:latin typeface="Arial" panose="020B0604020202020204" pitchFamily="34" charset="0"/>
                <a:cs typeface="Arial" panose="020B0604020202020204" pitchFamily="34" charset="0"/>
              </a:rPr>
              <a:t>Le plan stratégique, le plan de développement stratégique, le plan d’orientation stratégique,… peut être une réponse, il n’est donc pas un outil d’opérationnalisation, il n’a pas d’impact immédiat sur la trajectoire de l’établissement.</a:t>
            </a: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83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1178664"/>
            <a:ext cx="9879437" cy="729648"/>
          </a:xfrm>
        </p:spPr>
        <p:txBody>
          <a:bodyPr rtlCol="0"/>
          <a:lstStyle>
            <a:defPPr>
              <a:defRPr lang="fr-FR"/>
            </a:defPPr>
          </a:lstStyle>
          <a:p>
            <a:r>
              <a:rPr lang="fr-FR" sz="1800" cap="none" dirty="0">
                <a:latin typeface="Arial" panose="020B0604020202020204" pitchFamily="34" charset="0"/>
                <a:cs typeface="Arial" panose="020B0604020202020204" pitchFamily="34" charset="0"/>
              </a:rPr>
              <a:t>La stratégie d’une université peut-elle être unique pour l’ensemble de ses activités ou est-elle obligatoirement multiple et spécifique à chacune de ses activités ?</a:t>
            </a:r>
          </a:p>
        </p:txBody>
      </p:sp>
      <p:sp>
        <p:nvSpPr>
          <p:cNvPr id="2" name="Espace réservé du numéro de diapositive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6</a:t>
            </a:fld>
            <a:endParaRPr lang="fr-FR" dirty="0"/>
          </a:p>
        </p:txBody>
      </p:sp>
      <p:sp>
        <p:nvSpPr>
          <p:cNvPr id="7" name="Espace réservé du contenu 6">
            <a:extLst>
              <a:ext uri="{FF2B5EF4-FFF2-40B4-BE49-F238E27FC236}">
                <a16:creationId xmlns:a16="http://schemas.microsoft.com/office/drawing/2014/main" id="{2E73C92F-C601-44A1-B343-FFAE15A0A283}"/>
              </a:ext>
            </a:extLst>
          </p:cNvPr>
          <p:cNvSpPr>
            <a:spLocks noGrp="1"/>
          </p:cNvSpPr>
          <p:nvPr>
            <p:ph sz="half" idx="1"/>
          </p:nvPr>
        </p:nvSpPr>
        <p:spPr>
          <a:xfrm>
            <a:off x="1480931" y="2242340"/>
            <a:ext cx="9790044" cy="4009373"/>
          </a:xfrm>
        </p:spPr>
        <p:txBody>
          <a:bodyPr>
            <a:normAutofit/>
          </a:bodyPr>
          <a:lstStyle/>
          <a:p>
            <a:pPr marL="0" indent="0" algn="just">
              <a:spcAft>
                <a:spcPts val="600"/>
              </a:spcAft>
              <a:buNone/>
            </a:pPr>
            <a:r>
              <a:rPr lang="fr-FR" dirty="0">
                <a:latin typeface="Arial" panose="020B0604020202020204" pitchFamily="34" charset="0"/>
                <a:cs typeface="Arial" panose="020B0604020202020204" pitchFamily="34" charset="0"/>
              </a:rPr>
              <a:t>Le plan stratégique peut donc être un formidable :</a:t>
            </a:r>
          </a:p>
          <a:p>
            <a:pPr algn="just">
              <a:spcAft>
                <a:spcPts val="600"/>
              </a:spcAft>
            </a:pPr>
            <a:r>
              <a:rPr lang="fr-FR" dirty="0">
                <a:latin typeface="Arial" panose="020B0604020202020204" pitchFamily="34" charset="0"/>
                <a:cs typeface="Arial" panose="020B0604020202020204" pitchFamily="34" charset="0"/>
              </a:rPr>
              <a:t>moyen de communication et de motivation </a:t>
            </a:r>
          </a:p>
          <a:p>
            <a:pPr algn="just">
              <a:spcAft>
                <a:spcPts val="600"/>
              </a:spcAft>
            </a:pPr>
            <a:r>
              <a:rPr lang="fr-FR" dirty="0">
                <a:latin typeface="Arial" panose="020B0604020202020204" pitchFamily="34" charset="0"/>
                <a:cs typeface="Arial" panose="020B0604020202020204" pitchFamily="34" charset="0"/>
              </a:rPr>
              <a:t>un levier de mobilisation </a:t>
            </a:r>
          </a:p>
          <a:p>
            <a:pPr algn="just">
              <a:spcAft>
                <a:spcPts val="600"/>
              </a:spcAft>
            </a:pPr>
            <a:r>
              <a:rPr lang="fr-FR" dirty="0">
                <a:latin typeface="Arial" panose="020B0604020202020204" pitchFamily="34" charset="0"/>
                <a:cs typeface="Arial" panose="020B0604020202020204" pitchFamily="34" charset="0"/>
              </a:rPr>
              <a:t>un vecteur de développement continu</a:t>
            </a:r>
          </a:p>
          <a:p>
            <a:pPr algn="just">
              <a:spcAft>
                <a:spcPts val="600"/>
              </a:spcAft>
            </a:pPr>
            <a:r>
              <a:rPr lang="fr-FR" dirty="0">
                <a:latin typeface="Arial" panose="020B0604020202020204" pitchFamily="34" charset="0"/>
                <a:cs typeface="Arial" panose="020B0604020202020204" pitchFamily="34" charset="0"/>
              </a:rPr>
              <a:t>un outil réflexif et d’introspection </a:t>
            </a:r>
          </a:p>
          <a:p>
            <a:pPr algn="just">
              <a:spcAft>
                <a:spcPts val="600"/>
              </a:spcAft>
            </a:pPr>
            <a:r>
              <a:rPr lang="fr-FR" dirty="0">
                <a:latin typeface="Arial" panose="020B0604020202020204" pitchFamily="34" charset="0"/>
                <a:cs typeface="Arial" panose="020B0604020202020204" pitchFamily="34" charset="0"/>
              </a:rPr>
              <a:t>un outil d’attractivité</a:t>
            </a:r>
          </a:p>
          <a:p>
            <a:pPr algn="just">
              <a:spcAft>
                <a:spcPts val="600"/>
              </a:spcAft>
            </a:pPr>
            <a:r>
              <a:rPr lang="fr-FR" dirty="0">
                <a:latin typeface="Arial" panose="020B0604020202020204" pitchFamily="34" charset="0"/>
                <a:cs typeface="Arial" panose="020B0604020202020204" pitchFamily="34" charset="0"/>
              </a:rPr>
              <a:t>un outil de dialogue et de construction de partenariat</a:t>
            </a:r>
          </a:p>
          <a:p>
            <a:pPr algn="just">
              <a:spcAft>
                <a:spcPts val="600"/>
              </a:spcAft>
            </a:pPr>
            <a:r>
              <a:rPr lang="fr-FR" dirty="0">
                <a:latin typeface="Arial" panose="020B0604020202020204" pitchFamily="34" charset="0"/>
                <a:cs typeface="Arial" panose="020B0604020202020204" pitchFamily="34" charset="0"/>
              </a:rPr>
              <a:t>un engagement public envers les citoyennes et les citoyens</a:t>
            </a:r>
          </a:p>
          <a:p>
            <a:pPr marL="0" indent="0" algn="just">
              <a:spcAft>
                <a:spcPts val="600"/>
              </a:spcAft>
              <a:buNone/>
            </a:pPr>
            <a:r>
              <a:rPr lang="fr-FR" dirty="0">
                <a:latin typeface="Arial" panose="020B0604020202020204" pitchFamily="34" charset="0"/>
                <a:cs typeface="Arial" panose="020B0604020202020204" pitchFamily="34" charset="0"/>
              </a:rPr>
              <a:t>Et donc une démonstration ou l’aboutissement d’une maturité réflexive et politique de l’établissement</a:t>
            </a: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87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1178664"/>
            <a:ext cx="9879437" cy="729648"/>
          </a:xfrm>
        </p:spPr>
        <p:txBody>
          <a:bodyPr rtlCol="0"/>
          <a:lstStyle>
            <a:defPPr>
              <a:defRPr lang="fr-FR"/>
            </a:defPPr>
          </a:lstStyle>
          <a:p>
            <a:r>
              <a:rPr lang="fr-FR" sz="1800" cap="none" dirty="0">
                <a:latin typeface="Arial" panose="020B0604020202020204" pitchFamily="34" charset="0"/>
                <a:cs typeface="Arial" panose="020B0604020202020204" pitchFamily="34" charset="0"/>
              </a:rPr>
              <a:t>Compte tenu du contexte complexe de l’enseignement supérieur, la direction d’une université est incitée à définir un plan stratégique à long terme unique.</a:t>
            </a:r>
          </a:p>
        </p:txBody>
      </p:sp>
      <p:sp>
        <p:nvSpPr>
          <p:cNvPr id="2" name="Espace réservé du numéro de diapositive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7</a:t>
            </a:fld>
            <a:endParaRPr lang="fr-FR" dirty="0"/>
          </a:p>
        </p:txBody>
      </p:sp>
      <p:sp>
        <p:nvSpPr>
          <p:cNvPr id="7" name="Espace réservé du contenu 6">
            <a:extLst>
              <a:ext uri="{FF2B5EF4-FFF2-40B4-BE49-F238E27FC236}">
                <a16:creationId xmlns:a16="http://schemas.microsoft.com/office/drawing/2014/main" id="{2E73C92F-C601-44A1-B343-FFAE15A0A283}"/>
              </a:ext>
            </a:extLst>
          </p:cNvPr>
          <p:cNvSpPr>
            <a:spLocks noGrp="1"/>
          </p:cNvSpPr>
          <p:nvPr>
            <p:ph sz="half" idx="1"/>
          </p:nvPr>
        </p:nvSpPr>
        <p:spPr>
          <a:xfrm>
            <a:off x="1480931" y="2242340"/>
            <a:ext cx="9790044" cy="4009373"/>
          </a:xfrm>
        </p:spPr>
        <p:txBody>
          <a:bodyPr>
            <a:normAutofit/>
          </a:bodyPr>
          <a:lstStyle/>
          <a:p>
            <a:pPr marL="0" indent="0" algn="just">
              <a:spcAft>
                <a:spcPts val="600"/>
              </a:spcAft>
              <a:buNone/>
            </a:pPr>
            <a:r>
              <a:rPr lang="fr-FR" dirty="0">
                <a:latin typeface="Arial" panose="020B0604020202020204" pitchFamily="34" charset="0"/>
                <a:cs typeface="Arial" panose="020B0604020202020204" pitchFamily="34" charset="0"/>
              </a:rPr>
              <a:t>Car l’alignement de toute l’organisation sur la stratégie est crucial pour :</a:t>
            </a:r>
          </a:p>
          <a:p>
            <a:pPr algn="just">
              <a:spcAft>
                <a:spcPts val="600"/>
              </a:spcAft>
            </a:pPr>
            <a:r>
              <a:rPr lang="fr-FR" dirty="0">
                <a:latin typeface="Arial" panose="020B0604020202020204" pitchFamily="34" charset="0"/>
                <a:cs typeface="Arial" panose="020B0604020202020204" pitchFamily="34" charset="0"/>
              </a:rPr>
              <a:t>Améliorer la prise de décision et la performance globale.</a:t>
            </a:r>
          </a:p>
          <a:p>
            <a:pPr algn="just">
              <a:spcAft>
                <a:spcPts val="600"/>
              </a:spcAft>
            </a:pPr>
            <a:r>
              <a:rPr lang="fr-FR" dirty="0">
                <a:latin typeface="Arial" panose="020B0604020202020204" pitchFamily="34" charset="0"/>
                <a:cs typeface="Arial" panose="020B0604020202020204" pitchFamily="34" charset="0"/>
              </a:rPr>
              <a:t>Concentrer les efforts sur les initiatives à forte valeur ajoutée.</a:t>
            </a:r>
          </a:p>
          <a:p>
            <a:pPr algn="just">
              <a:spcAft>
                <a:spcPts val="600"/>
              </a:spcAft>
            </a:pPr>
            <a:r>
              <a:rPr lang="fr-FR" dirty="0">
                <a:latin typeface="Arial" panose="020B0604020202020204" pitchFamily="34" charset="0"/>
                <a:cs typeface="Arial" panose="020B0604020202020204" pitchFamily="34" charset="0"/>
              </a:rPr>
              <a:t>Favoriser l’engagement et la motivation des équipes</a:t>
            </a:r>
          </a:p>
          <a:p>
            <a:pPr algn="just">
              <a:spcAft>
                <a:spcPts val="600"/>
              </a:spcAft>
            </a:pPr>
            <a:endParaRPr lang="fr-FR" dirty="0">
              <a:latin typeface="Arial" panose="020B0604020202020204" pitchFamily="34" charset="0"/>
              <a:cs typeface="Arial" panose="020B0604020202020204" pitchFamily="34" charset="0"/>
            </a:endParaRPr>
          </a:p>
          <a:p>
            <a:pPr marL="0" indent="0" algn="just">
              <a:spcAft>
                <a:spcPts val="600"/>
              </a:spcAft>
              <a:buNone/>
            </a:pPr>
            <a:r>
              <a:rPr lang="fr-FR" dirty="0">
                <a:latin typeface="Arial" panose="020B0604020202020204" pitchFamily="34" charset="0"/>
                <a:cs typeface="Arial" panose="020B0604020202020204" pitchFamily="34" charset="0"/>
              </a:rPr>
              <a:t>Le plan stratégique doit s’accompagner d’autres documents cadres :</a:t>
            </a:r>
          </a:p>
          <a:p>
            <a:pPr algn="just">
              <a:spcAft>
                <a:spcPts val="600"/>
              </a:spcAft>
            </a:pPr>
            <a:r>
              <a:rPr lang="fr-FR" dirty="0">
                <a:latin typeface="Arial" panose="020B0604020202020204" pitchFamily="34" charset="0"/>
                <a:cs typeface="Arial" panose="020B0604020202020204" pitchFamily="34" charset="0"/>
              </a:rPr>
              <a:t>Un projet d’administration</a:t>
            </a:r>
          </a:p>
          <a:p>
            <a:pPr algn="just">
              <a:spcAft>
                <a:spcPts val="600"/>
              </a:spcAft>
            </a:pPr>
            <a:r>
              <a:rPr lang="fr-FR" dirty="0">
                <a:latin typeface="Arial" panose="020B0604020202020204" pitchFamily="34" charset="0"/>
                <a:cs typeface="Arial" panose="020B0604020202020204" pitchFamily="34" charset="0"/>
              </a:rPr>
              <a:t>Une trajectoire financière</a:t>
            </a:r>
          </a:p>
          <a:p>
            <a:pPr algn="just">
              <a:spcAft>
                <a:spcPts val="600"/>
              </a:spcAft>
            </a:pP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73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rtlCol="0"/>
          <a:lstStyle>
            <a:defPPr>
              <a:defRPr lang="fr-FR"/>
            </a:defPPr>
          </a:lstStyle>
          <a:p>
            <a:pPr rtl="0"/>
            <a:r>
              <a:rPr lang="fr-FR" dirty="0"/>
              <a:t>2. Rôle et positionnement de l’administration</a:t>
            </a:r>
          </a:p>
        </p:txBody>
      </p:sp>
      <p:sp>
        <p:nvSpPr>
          <p:cNvPr id="3" name="Espace réservé du texte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rtlCol="0"/>
          <a:lstStyle>
            <a:defPPr>
              <a:defRPr lang="fr-FR"/>
            </a:defPPr>
          </a:lstStyle>
          <a:p>
            <a:pPr rtl="0"/>
            <a:r>
              <a:rPr lang="fr-FR" dirty="0">
                <a:latin typeface="Arial" panose="020B0604020202020204" pitchFamily="34" charset="0"/>
                <a:cs typeface="Arial" panose="020B0604020202020204" pitchFamily="34" charset="0"/>
              </a:rPr>
              <a:t>Constitution d’un projet collectif</a:t>
            </a:r>
          </a:p>
        </p:txBody>
      </p:sp>
      <p:pic>
        <p:nvPicPr>
          <p:cNvPr id="6" name="Espace réservé d’image 5" descr="Personne tenant un microphone et se tenant devant un groupe de personnes">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1192696" y="1528763"/>
            <a:ext cx="10352601" cy="471489"/>
          </a:xfrm>
        </p:spPr>
        <p:txBody>
          <a:bodyPr rtlCol="0"/>
          <a:lstStyle>
            <a:defPPr>
              <a:defRPr lang="fr-FR"/>
            </a:defPPr>
          </a:lstStyle>
          <a:p>
            <a:pPr rtl="0"/>
            <a:r>
              <a:rPr lang="fr-FR" sz="2800" dirty="0"/>
              <a:t> impulser et Opérationnaliser pour déployer</a:t>
            </a:r>
          </a:p>
        </p:txBody>
      </p:sp>
      <p:sp>
        <p:nvSpPr>
          <p:cNvPr id="3" name="Espace réservé du numéro de diapositive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fr-FR"/>
            </a:defPPr>
          </a:lstStyle>
          <a:p>
            <a:pPr rtl="0"/>
            <a:fld id="{48F63A3B-78C7-47BE-AE5E-E10140E04643}" type="slidenum">
              <a:rPr lang="fr-FR" smtClean="0"/>
              <a:pPr rtl="0"/>
              <a:t>9</a:t>
            </a:fld>
            <a:endParaRPr lang="fr-FR" dirty="0"/>
          </a:p>
        </p:txBody>
      </p:sp>
      <p:sp>
        <p:nvSpPr>
          <p:cNvPr id="6" name="Espace réservé du contenu 5">
            <a:extLst>
              <a:ext uri="{FF2B5EF4-FFF2-40B4-BE49-F238E27FC236}">
                <a16:creationId xmlns:a16="http://schemas.microsoft.com/office/drawing/2014/main" id="{11730AF3-9DDD-43CE-8C0F-009AF3ACAAA5}"/>
              </a:ext>
            </a:extLst>
          </p:cNvPr>
          <p:cNvSpPr>
            <a:spLocks noGrp="1"/>
          </p:cNvSpPr>
          <p:nvPr>
            <p:ph sz="quarter" idx="4"/>
          </p:nvPr>
        </p:nvSpPr>
        <p:spPr>
          <a:xfrm>
            <a:off x="1152939" y="2091690"/>
            <a:ext cx="10273088" cy="4766309"/>
          </a:xfrm>
        </p:spPr>
        <p:txBody>
          <a:bodyPr>
            <a:normAutofit fontScale="92500" lnSpcReduction="10000"/>
          </a:bodyPr>
          <a:lstStyle/>
          <a:p>
            <a:pPr marL="0" indent="0" algn="just">
              <a:buNone/>
            </a:pPr>
            <a:r>
              <a:rPr lang="fr-FR" dirty="0">
                <a:latin typeface="Arial" panose="020B0604020202020204" pitchFamily="34" charset="0"/>
                <a:cs typeface="Arial" panose="020B0604020202020204" pitchFamily="34" charset="0"/>
              </a:rPr>
              <a:t>Traduire le plan stratégique en séries d’actions et mesures que les directions et services vont opérationnaliser en les déclinant :</a:t>
            </a:r>
          </a:p>
          <a:p>
            <a:pPr algn="just"/>
            <a:r>
              <a:rPr lang="fr-FR" dirty="0">
                <a:latin typeface="Arial" panose="020B0604020202020204" pitchFamily="34" charset="0"/>
                <a:cs typeface="Arial" panose="020B0604020202020204" pitchFamily="34" charset="0"/>
              </a:rPr>
              <a:t>Pour s’assurer d’une réelle mise en œuvre, ces objectifs découlant du plan stratégique doivent être intégrés dans les projets de service des structures. C’est un moyen concret et certain de garantir leur déploiement.</a:t>
            </a:r>
          </a:p>
          <a:p>
            <a:pPr algn="just"/>
            <a:r>
              <a:rPr lang="fr-FR" dirty="0">
                <a:latin typeface="Arial" panose="020B0604020202020204" pitchFamily="34" charset="0"/>
                <a:cs typeface="Arial" panose="020B0604020202020204" pitchFamily="34" charset="0"/>
              </a:rPr>
              <a:t>Au niveau de la chaine managériale, la DGS fixe les objectifs qui sont ensuite portés par les directions et services. Les directeurs eux-mêmes les intègrent dans les objectifs de leurs adjoints, responsables de pôles et encadrants intermédiaires.</a:t>
            </a:r>
          </a:p>
          <a:p>
            <a:pPr algn="just"/>
            <a:r>
              <a:rPr lang="fr-FR" i="1" dirty="0">
                <a:latin typeface="Arial" panose="020B0604020202020204" pitchFamily="34" charset="0"/>
                <a:cs typeface="Arial" panose="020B0604020202020204" pitchFamily="34" charset="0"/>
              </a:rPr>
              <a:t>In fine</a:t>
            </a:r>
            <a:r>
              <a:rPr lang="fr-FR" dirty="0">
                <a:latin typeface="Arial" panose="020B0604020202020204" pitchFamily="34" charset="0"/>
                <a:cs typeface="Arial" panose="020B0604020202020204" pitchFamily="34" charset="0"/>
              </a:rPr>
              <a:t>, toutes les équipes sont alignées, mobilisées sur des objectifs communs et partagés.</a:t>
            </a:r>
          </a:p>
          <a:p>
            <a:pPr algn="just"/>
            <a:r>
              <a:rPr lang="fr-FR" dirty="0">
                <a:latin typeface="Arial" panose="020B0604020202020204" pitchFamily="34" charset="0"/>
                <a:cs typeface="Arial" panose="020B0604020202020204" pitchFamily="34" charset="0"/>
              </a:rPr>
              <a:t>A charge pour les managers de combiner la réalisation de ces objectifs avec ceux qui étaient déjà identifiés et qui faisaient l’objet de conduite de projets (ex : changement d’outil SI, déploiement d’un nouveau protocole de gestion etc.).</a:t>
            </a:r>
          </a:p>
          <a:p>
            <a:pPr algn="just"/>
            <a:r>
              <a:rPr lang="fr-FR" dirty="0">
                <a:latin typeface="Arial" panose="020B0604020202020204" pitchFamily="34" charset="0"/>
                <a:cs typeface="Arial" panose="020B0604020202020204" pitchFamily="34" charset="0"/>
              </a:rPr>
              <a:t>Les objectifs sont fixés et planifiés au travers des entretiens professionnels annuels individuels (EPI).</a:t>
            </a:r>
          </a:p>
          <a:p>
            <a:pPr algn="just"/>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Penser à identifier les moyens complémentaires à allouer aux directions et services.</a:t>
            </a:r>
          </a:p>
          <a:p>
            <a:pPr algn="just"/>
            <a:endParaRPr lang="fr-FR" dirty="0">
              <a:latin typeface="Arial" panose="020B0604020202020204" pitchFamily="34" charset="0"/>
              <a:cs typeface="Arial" panose="020B0604020202020204" pitchFamily="34" charset="0"/>
            </a:endParaRPr>
          </a:p>
        </p:txBody>
      </p:sp>
      <p:sp>
        <p:nvSpPr>
          <p:cNvPr id="5" name="Flèche : courbe vers la droite 4">
            <a:extLst>
              <a:ext uri="{FF2B5EF4-FFF2-40B4-BE49-F238E27FC236}">
                <a16:creationId xmlns:a16="http://schemas.microsoft.com/office/drawing/2014/main" id="{434202CC-3277-469A-9AAA-C11122B688B0}"/>
              </a:ext>
            </a:extLst>
          </p:cNvPr>
          <p:cNvSpPr/>
          <p:nvPr/>
        </p:nvSpPr>
        <p:spPr>
          <a:xfrm>
            <a:off x="182880" y="5865053"/>
            <a:ext cx="811033" cy="8103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52595605"/>
      </p:ext>
    </p:extLst>
  </p:cSld>
  <p:clrMapOvr>
    <a:masterClrMapping/>
  </p:clrMapOvr>
</p:sld>
</file>

<file path=ppt/theme/theme1.xml><?xml version="1.0" encoding="utf-8"?>
<a:theme xmlns:a="http://schemas.openxmlformats.org/drawingml/2006/main" name="Personnalisé">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purl.org/dc/elements/1.1/"/>
    <ds:schemaRef ds:uri="16c05727-aa75-4e4a-9b5f-8a80a1165891"/>
    <ds:schemaRef ds:uri="http://purl.org/dc/dcmitype/"/>
    <ds:schemaRef ds:uri="71af3243-3dd4-4a8d-8c0d-dd76da1f02a5"/>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{DF1CCAD4-B9CC-42BD-A134-67935355EAD0}tf78438558_win32</Template>
  <TotalTime>1114</TotalTime>
  <Words>2773</Words>
  <Application>Microsoft Office PowerPoint</Application>
  <PresentationFormat>Grand écran</PresentationFormat>
  <Paragraphs>251</Paragraphs>
  <Slides>30</Slides>
  <Notes>30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Arial Black</vt:lpstr>
      <vt:lpstr>Calibri</vt:lpstr>
      <vt:lpstr>Helvetica</vt:lpstr>
      <vt:lpstr>Sabon Next LT</vt:lpstr>
      <vt:lpstr>Wingdings</vt:lpstr>
      <vt:lpstr>Personnalisé</vt:lpstr>
      <vt:lpstr>  Les étapes nécessaires et le rôle du plan d'administration, outil d'articulation entre gouvernance et administration  *** Laurence cORvellec, IGESR alain dintilhac, DGS Université TOULOUSE JEAN Jaurès  ***  Formation GISGUF  4 octobre 2024</vt:lpstr>
      <vt:lpstr>Sommaire</vt:lpstr>
      <vt:lpstr>1. Rappel des enjeux et apports du projet d’etablissement</vt:lpstr>
      <vt:lpstr>La stratégie d’une université peut-elle être unique pour l’ensemble de ses activités ou est-elle obligatoirement multiple et spécifique à chacune de ses activités ?</vt:lpstr>
      <vt:lpstr>La stratégie d’une université peut-elle être unique pour l’ensemble de ses activités ou est-elle obligatoirement multiple et spécifique à chacune de ses activités ?</vt:lpstr>
      <vt:lpstr>La stratégie d’une université peut-elle être unique pour l’ensemble de ses activités ou est-elle obligatoirement multiple et spécifique à chacune de ses activités ?</vt:lpstr>
      <vt:lpstr>Compte tenu du contexte complexe de l’enseignement supérieur, la direction d’une université est incitée à définir un plan stratégique à long terme unique.</vt:lpstr>
      <vt:lpstr>2. Rôle et positionnement de l’administration</vt:lpstr>
      <vt:lpstr> impulser et Opérationnaliser pour déployer</vt:lpstr>
      <vt:lpstr>Positionnement de l’administration</vt:lpstr>
      <vt:lpstr>Le projet d’administration</vt:lpstr>
      <vt:lpstr>Le projet d’administration</vt:lpstr>
      <vt:lpstr>3. PLAn d’administration</vt:lpstr>
      <vt:lpstr>3.1 EVOLUTION DE LA Structuration de la direction générale des services a la faveur du plan d’administration</vt:lpstr>
      <vt:lpstr>3.1 Structuration de la direction generale des services</vt:lpstr>
      <vt:lpstr>3.2 Pilotage et animation de la démarche</vt:lpstr>
      <vt:lpstr>3.2 Pilotage et animation de la demarche</vt:lpstr>
      <vt:lpstr>3.2 Pilotage et animation de la demarche</vt:lpstr>
      <vt:lpstr>3.3 Palette d’outils (1/2)</vt:lpstr>
      <vt:lpstr>3.3 Palette d’outils (2/2)</vt:lpstr>
      <vt:lpstr>3.4 Définition des orientations stratégiques de l’administration</vt:lpstr>
      <vt:lpstr>3.5 CONTENU : Projets de services et accompagnement de l’encadrement</vt:lpstr>
      <vt:lpstr>3.5 CONTENU : Projets de services et accompagnement de l’encadrement</vt:lpstr>
      <vt:lpstr>3.6 Suivi du plan d’administration et éventuels écueils</vt:lpstr>
      <vt:lpstr>4. Eléments de conclusion </vt:lpstr>
      <vt:lpstr>4.1 présentation du bilan de l’université de toulouse jean jaurès </vt:lpstr>
      <vt:lpstr>4.1 présentation du bilan de l’université de toulouse jean jaurès </vt:lpstr>
      <vt:lpstr>4.2 Mise en perspective de ce type de démarche</vt:lpstr>
      <vt:lpstr>Quelques références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base</dc:title>
  <dc:subject/>
  <dc:creator>LAURENCE CORVELLEC</dc:creator>
  <cp:lastModifiedBy>cecile chicoye</cp:lastModifiedBy>
  <cp:revision>64</cp:revision>
  <dcterms:created xsi:type="dcterms:W3CDTF">2024-09-26T15:42:30Z</dcterms:created>
  <dcterms:modified xsi:type="dcterms:W3CDTF">2024-10-02T08:38:11Z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