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838" r:id="rId1"/>
  </p:sldMasterIdLst>
  <p:notesMasterIdLst>
    <p:notesMasterId r:id="rId51"/>
  </p:notesMasterIdLst>
  <p:handoutMasterIdLst>
    <p:handoutMasterId r:id="rId52"/>
  </p:handoutMasterIdLst>
  <p:sldIdLst>
    <p:sldId id="256" r:id="rId2"/>
    <p:sldId id="348" r:id="rId3"/>
    <p:sldId id="411" r:id="rId4"/>
    <p:sldId id="362" r:id="rId5"/>
    <p:sldId id="349" r:id="rId6"/>
    <p:sldId id="423" r:id="rId7"/>
    <p:sldId id="365" r:id="rId8"/>
    <p:sldId id="424" r:id="rId9"/>
    <p:sldId id="318" r:id="rId10"/>
    <p:sldId id="366" r:id="rId11"/>
    <p:sldId id="367" r:id="rId12"/>
    <p:sldId id="368" r:id="rId13"/>
    <p:sldId id="372" r:id="rId14"/>
    <p:sldId id="373" r:id="rId15"/>
    <p:sldId id="394" r:id="rId16"/>
    <p:sldId id="374" r:id="rId17"/>
    <p:sldId id="375" r:id="rId18"/>
    <p:sldId id="376" r:id="rId19"/>
    <p:sldId id="425" r:id="rId20"/>
    <p:sldId id="377" r:id="rId21"/>
    <p:sldId id="380" r:id="rId22"/>
    <p:sldId id="379" r:id="rId23"/>
    <p:sldId id="381" r:id="rId24"/>
    <p:sldId id="426" r:id="rId25"/>
    <p:sldId id="410" r:id="rId26"/>
    <p:sldId id="427" r:id="rId27"/>
    <p:sldId id="428" r:id="rId28"/>
    <p:sldId id="382" r:id="rId29"/>
    <p:sldId id="383" r:id="rId30"/>
    <p:sldId id="384" r:id="rId31"/>
    <p:sldId id="393" r:id="rId32"/>
    <p:sldId id="385" r:id="rId33"/>
    <p:sldId id="429" r:id="rId34"/>
    <p:sldId id="386" r:id="rId35"/>
    <p:sldId id="387" r:id="rId36"/>
    <p:sldId id="388" r:id="rId37"/>
    <p:sldId id="272" r:id="rId38"/>
    <p:sldId id="392" r:id="rId39"/>
    <p:sldId id="409" r:id="rId40"/>
    <p:sldId id="412" r:id="rId41"/>
    <p:sldId id="414" r:id="rId42"/>
    <p:sldId id="413" r:id="rId43"/>
    <p:sldId id="415" r:id="rId44"/>
    <p:sldId id="416" r:id="rId45"/>
    <p:sldId id="418" r:id="rId46"/>
    <p:sldId id="419" r:id="rId47"/>
    <p:sldId id="421" r:id="rId48"/>
    <p:sldId id="422" r:id="rId49"/>
    <p:sldId id="270" r:id="rId5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E84E410D-7155-4865-9A37-F1697B9F4C21}">
          <p14:sldIdLst>
            <p14:sldId id="256"/>
            <p14:sldId id="348"/>
            <p14:sldId id="411"/>
          </p14:sldIdLst>
        </p14:section>
        <p14:section name="Objectifs de la mission" id="{86241F89-44D7-4FA8-8DB6-58AABC25FE93}">
          <p14:sldIdLst/>
        </p14:section>
        <p14:section name="Contexte" id="{58EEF7E4-5465-4880-8203-08B7AAE3B7C1}">
          <p14:sldIdLst>
            <p14:sldId id="362"/>
            <p14:sldId id="349"/>
            <p14:sldId id="423"/>
            <p14:sldId id="365"/>
            <p14:sldId id="424"/>
          </p14:sldIdLst>
        </p14:section>
        <p14:section name="Objectifs et Indicateurs" id="{7087A205-AACF-4E13-B288-0FBEB9B76EB3}">
          <p14:sldIdLst>
            <p14:sldId id="318"/>
            <p14:sldId id="366"/>
            <p14:sldId id="367"/>
            <p14:sldId id="368"/>
            <p14:sldId id="372"/>
            <p14:sldId id="373"/>
            <p14:sldId id="394"/>
            <p14:sldId id="374"/>
            <p14:sldId id="375"/>
            <p14:sldId id="376"/>
            <p14:sldId id="425"/>
            <p14:sldId id="377"/>
            <p14:sldId id="380"/>
            <p14:sldId id="379"/>
            <p14:sldId id="381"/>
            <p14:sldId id="426"/>
            <p14:sldId id="410"/>
            <p14:sldId id="427"/>
            <p14:sldId id="428"/>
            <p14:sldId id="382"/>
            <p14:sldId id="383"/>
            <p14:sldId id="384"/>
            <p14:sldId id="393"/>
            <p14:sldId id="385"/>
            <p14:sldId id="429"/>
            <p14:sldId id="386"/>
            <p14:sldId id="387"/>
            <p14:sldId id="388"/>
          </p14:sldIdLst>
        </p14:section>
        <p14:section name="Budget et Répartition" id="{251FFB03-A68C-4800-BA03-C739D2DA31D3}">
          <p14:sldIdLst>
            <p14:sldId id="272"/>
            <p14:sldId id="392"/>
            <p14:sldId id="409"/>
          </p14:sldIdLst>
        </p14:section>
        <p14:section name="Annexes" id="{67C07679-CAF4-4ECB-8D6B-C11A676549BE}">
          <p14:sldIdLst>
            <p14:sldId id="412"/>
            <p14:sldId id="414"/>
            <p14:sldId id="413"/>
            <p14:sldId id="415"/>
            <p14:sldId id="416"/>
            <p14:sldId id="418"/>
            <p14:sldId id="419"/>
            <p14:sldId id="421"/>
            <p14:sldId id="422"/>
          </p14:sldIdLst>
        </p14:section>
        <p14:section name="Contraintes et difficultés" id="{3D067978-8A3F-4CFE-A1DE-555C19401E37}">
          <p14:sldIdLst/>
        </p14:section>
        <p14:section name="Conclusion" id="{6977C5D0-DD81-403B-AF2D-997115BBB7A6}">
          <p14:sldIdLst>
            <p14:sldId id="2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97" autoAdjust="0"/>
    <p:restoredTop sz="99665" autoAdjust="0"/>
  </p:normalViewPr>
  <p:slideViewPr>
    <p:cSldViewPr showGuides="1">
      <p:cViewPr varScale="1">
        <p:scale>
          <a:sx n="88" d="100"/>
          <a:sy n="88" d="100"/>
        </p:scale>
        <p:origin x="1517"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Feuil1!$C$6</c:f>
              <c:strCache>
                <c:ptCount val="1"/>
                <c:pt idx="0">
                  <c:v>Montant en Millions de FCA</c:v>
                </c:pt>
              </c:strCache>
            </c:strRef>
          </c:tx>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Feuil1!$B$7:$B$11</c:f>
              <c:strCache>
                <c:ptCount val="5"/>
                <c:pt idx="0">
                  <c:v>UCAD</c:v>
                </c:pt>
                <c:pt idx="1">
                  <c:v>UADB</c:v>
                </c:pt>
                <c:pt idx="2">
                  <c:v>UGB</c:v>
                </c:pt>
                <c:pt idx="3">
                  <c:v>UT</c:v>
                </c:pt>
                <c:pt idx="4">
                  <c:v>ZU</c:v>
                </c:pt>
              </c:strCache>
            </c:strRef>
          </c:cat>
          <c:val>
            <c:numRef>
              <c:f>Feuil1!$C$7:$C$11</c:f>
              <c:numCache>
                <c:formatCode>#,##0.000\ _€</c:formatCode>
                <c:ptCount val="5"/>
                <c:pt idx="0">
                  <c:v>9321.652</c:v>
                </c:pt>
                <c:pt idx="1">
                  <c:v>2745.75</c:v>
                </c:pt>
                <c:pt idx="2">
                  <c:v>5447.0249999999996</c:v>
                </c:pt>
                <c:pt idx="3">
                  <c:v>3975.7</c:v>
                </c:pt>
                <c:pt idx="4">
                  <c:v>2798.7370000000001</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Feuil1!$C$6</c:f>
              <c:strCache>
                <c:ptCount val="1"/>
                <c:pt idx="0">
                  <c:v>Montant en Millions de FCA</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Feuil1!$B$7:$B$11</c:f>
              <c:strCache>
                <c:ptCount val="5"/>
                <c:pt idx="0">
                  <c:v>UCAD</c:v>
                </c:pt>
                <c:pt idx="1">
                  <c:v>UADB</c:v>
                </c:pt>
                <c:pt idx="2">
                  <c:v>UGB</c:v>
                </c:pt>
                <c:pt idx="3">
                  <c:v>UT</c:v>
                </c:pt>
                <c:pt idx="4">
                  <c:v>ZU</c:v>
                </c:pt>
              </c:strCache>
            </c:strRef>
          </c:cat>
          <c:val>
            <c:numRef>
              <c:f>Feuil1!$C$7:$C$11</c:f>
              <c:numCache>
                <c:formatCode>#,##0.000\ _€</c:formatCode>
                <c:ptCount val="5"/>
                <c:pt idx="0">
                  <c:v>9321.652</c:v>
                </c:pt>
                <c:pt idx="1">
                  <c:v>2745.75</c:v>
                </c:pt>
                <c:pt idx="2">
                  <c:v>5447.0249999999996</c:v>
                </c:pt>
                <c:pt idx="3">
                  <c:v>3975.7</c:v>
                </c:pt>
                <c:pt idx="4">
                  <c:v>2798.7370000000001</c:v>
                </c:pt>
              </c:numCache>
            </c:numRef>
          </c:val>
        </c:ser>
        <c:dLbls>
          <c:showLegendKey val="0"/>
          <c:showVal val="1"/>
          <c:showCatName val="0"/>
          <c:showSerName val="0"/>
          <c:showPercent val="0"/>
          <c:showBubbleSize val="0"/>
        </c:dLbls>
        <c:gapWidth val="150"/>
        <c:overlap val="-25"/>
        <c:axId val="355094544"/>
        <c:axId val="355094928"/>
      </c:barChart>
      <c:catAx>
        <c:axId val="355094544"/>
        <c:scaling>
          <c:orientation val="minMax"/>
        </c:scaling>
        <c:delete val="0"/>
        <c:axPos val="b"/>
        <c:numFmt formatCode="General" sourceLinked="0"/>
        <c:majorTickMark val="none"/>
        <c:minorTickMark val="none"/>
        <c:tickLblPos val="nextTo"/>
        <c:crossAx val="355094928"/>
        <c:crosses val="autoZero"/>
        <c:auto val="1"/>
        <c:lblAlgn val="ctr"/>
        <c:lblOffset val="100"/>
        <c:noMultiLvlLbl val="0"/>
      </c:catAx>
      <c:valAx>
        <c:axId val="355094928"/>
        <c:scaling>
          <c:orientation val="minMax"/>
        </c:scaling>
        <c:delete val="1"/>
        <c:axPos val="l"/>
        <c:numFmt formatCode="#,##0.000\ _€" sourceLinked="1"/>
        <c:majorTickMark val="none"/>
        <c:minorTickMark val="none"/>
        <c:tickLblPos val="nextTo"/>
        <c:crossAx val="355094544"/>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B50F36-9F2F-4AF6-805D-BD389265D2BC}" type="datetimeFigureOut">
              <a:rPr lang="fr-FR" smtClean="0"/>
              <a:pPr/>
              <a:t>29/09/2024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204CF9-1427-49A0-897D-EF41FCF0BFA8}" type="slidenum">
              <a:rPr lang="fr-FR" smtClean="0"/>
              <a:pPr/>
              <a:t>‹N°›</a:t>
            </a:fld>
            <a:endParaRPr lang="fr-FR"/>
          </a:p>
        </p:txBody>
      </p:sp>
    </p:spTree>
    <p:extLst>
      <p:ext uri="{BB962C8B-B14F-4D97-AF65-F5344CB8AC3E}">
        <p14:creationId xmlns:p14="http://schemas.microsoft.com/office/powerpoint/2010/main" val="34482375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38D7C9-F2E5-4E79-B6E4-57E8A3D06494}" type="datetimeFigureOut">
              <a:rPr lang="fr-FR" smtClean="0"/>
              <a:pPr/>
              <a:t>29/09/2024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CFD1DB-47AB-4057-92FA-75A63CE3C28E}" type="slidenum">
              <a:rPr lang="fr-FR" smtClean="0"/>
              <a:pPr/>
              <a:t>‹N°›</a:t>
            </a:fld>
            <a:endParaRPr lang="fr-FR"/>
          </a:p>
        </p:txBody>
      </p:sp>
    </p:spTree>
    <p:extLst>
      <p:ext uri="{BB962C8B-B14F-4D97-AF65-F5344CB8AC3E}">
        <p14:creationId xmlns:p14="http://schemas.microsoft.com/office/powerpoint/2010/main" val="11146469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2B891980-0BF3-461C-95D4-87E094E9751C}" type="slidenum">
              <a:rPr lang="fr-FR" smtClean="0">
                <a:solidFill>
                  <a:prstClr val="black"/>
                </a:solidFill>
              </a:rPr>
              <a:pPr/>
              <a:t>49</a:t>
            </a:fld>
            <a:endParaRPr lang="fr-FR" dirty="0">
              <a:solidFill>
                <a:prstClr val="black"/>
              </a:solidFill>
            </a:endParaRPr>
          </a:p>
        </p:txBody>
      </p:sp>
    </p:spTree>
    <p:extLst>
      <p:ext uri="{BB962C8B-B14F-4D97-AF65-F5344CB8AC3E}">
        <p14:creationId xmlns:p14="http://schemas.microsoft.com/office/powerpoint/2010/main" val="1044769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endParaRPr lang="fr-FR" dirty="0"/>
          </a:p>
        </p:txBody>
      </p:sp>
      <p:sp>
        <p:nvSpPr>
          <p:cNvPr id="5" name="Footer Placeholder 4"/>
          <p:cNvSpPr>
            <a:spLocks noGrp="1"/>
          </p:cNvSpPr>
          <p:nvPr>
            <p:ph type="ftr" sz="quarter" idx="11"/>
          </p:nvPr>
        </p:nvSpPr>
        <p:spPr/>
        <p:txBody>
          <a:bodyPr/>
          <a:lstStyle/>
          <a:p>
            <a:r>
              <a:rPr lang="fr-FR" smtClean="0"/>
              <a:t>CDP au Sénagal</a:t>
            </a:r>
            <a:endParaRPr lang="fr-FR" dirty="0"/>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762796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fr-FR" dirty="0"/>
          </a:p>
        </p:txBody>
      </p:sp>
      <p:sp>
        <p:nvSpPr>
          <p:cNvPr id="5" name="Footer Placeholder 4"/>
          <p:cNvSpPr>
            <a:spLocks noGrp="1"/>
          </p:cNvSpPr>
          <p:nvPr>
            <p:ph type="ftr" sz="quarter" idx="11"/>
          </p:nvPr>
        </p:nvSpPr>
        <p:spPr/>
        <p:txBody>
          <a:bodyPr/>
          <a:lstStyle/>
          <a:p>
            <a:r>
              <a:rPr lang="fr-FR" smtClean="0"/>
              <a:t>CDP au Sénagal</a:t>
            </a:r>
            <a:endParaRPr lang="fr-FR" dirty="0"/>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dirty="0"/>
          </a:p>
        </p:txBody>
      </p:sp>
    </p:spTree>
    <p:extLst>
      <p:ext uri="{BB962C8B-B14F-4D97-AF65-F5344CB8AC3E}">
        <p14:creationId xmlns:p14="http://schemas.microsoft.com/office/powerpoint/2010/main" val="3588611113"/>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fr-FR" dirty="0"/>
          </a:p>
        </p:txBody>
      </p:sp>
      <p:sp>
        <p:nvSpPr>
          <p:cNvPr id="5" name="Footer Placeholder 4"/>
          <p:cNvSpPr>
            <a:spLocks noGrp="1"/>
          </p:cNvSpPr>
          <p:nvPr>
            <p:ph type="ftr" sz="quarter" idx="11"/>
          </p:nvPr>
        </p:nvSpPr>
        <p:spPr/>
        <p:txBody>
          <a:bodyPr/>
          <a:lstStyle/>
          <a:p>
            <a:r>
              <a:rPr lang="fr-FR" smtClean="0"/>
              <a:t>CDP au Sénagal</a:t>
            </a:r>
            <a:endParaRPr lang="fr-FR" dirty="0"/>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1319546"/>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fr-FR" dirty="0"/>
          </a:p>
        </p:txBody>
      </p:sp>
      <p:sp>
        <p:nvSpPr>
          <p:cNvPr id="5" name="Footer Placeholder 4"/>
          <p:cNvSpPr>
            <a:spLocks noGrp="1"/>
          </p:cNvSpPr>
          <p:nvPr>
            <p:ph type="ftr" sz="quarter" idx="11"/>
          </p:nvPr>
        </p:nvSpPr>
        <p:spPr/>
        <p:txBody>
          <a:bodyPr/>
          <a:lstStyle/>
          <a:p>
            <a:r>
              <a:rPr lang="fr-FR" smtClean="0"/>
              <a:t>CDP au Sénagal</a:t>
            </a:r>
            <a:endParaRPr lang="fr-FR" dirty="0"/>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dirty="0"/>
          </a:p>
        </p:txBody>
      </p:sp>
    </p:spTree>
    <p:extLst>
      <p:ext uri="{BB962C8B-B14F-4D97-AF65-F5344CB8AC3E}">
        <p14:creationId xmlns:p14="http://schemas.microsoft.com/office/powerpoint/2010/main" val="1944022464"/>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fr-FR" dirty="0"/>
          </a:p>
        </p:txBody>
      </p:sp>
      <p:sp>
        <p:nvSpPr>
          <p:cNvPr id="5" name="Footer Placeholder 4"/>
          <p:cNvSpPr>
            <a:spLocks noGrp="1"/>
          </p:cNvSpPr>
          <p:nvPr>
            <p:ph type="ftr" sz="quarter" idx="11"/>
          </p:nvPr>
        </p:nvSpPr>
        <p:spPr/>
        <p:txBody>
          <a:bodyPr/>
          <a:lstStyle/>
          <a:p>
            <a:r>
              <a:rPr lang="fr-FR" smtClean="0"/>
              <a:t>CDP au Sénagal</a:t>
            </a:r>
            <a:endParaRPr lang="fr-FR" dirty="0"/>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7689501"/>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fr-FR" dirty="0"/>
          </a:p>
        </p:txBody>
      </p:sp>
      <p:sp>
        <p:nvSpPr>
          <p:cNvPr id="5" name="Footer Placeholder 4"/>
          <p:cNvSpPr>
            <a:spLocks noGrp="1"/>
          </p:cNvSpPr>
          <p:nvPr>
            <p:ph type="ftr" sz="quarter" idx="11"/>
          </p:nvPr>
        </p:nvSpPr>
        <p:spPr/>
        <p:txBody>
          <a:bodyPr/>
          <a:lstStyle/>
          <a:p>
            <a:r>
              <a:rPr lang="fr-FR" smtClean="0"/>
              <a:t>CDP au Sénagal</a:t>
            </a:r>
            <a:endParaRPr lang="fr-FR" dirty="0"/>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dirty="0"/>
          </a:p>
        </p:txBody>
      </p:sp>
    </p:spTree>
    <p:extLst>
      <p:ext uri="{BB962C8B-B14F-4D97-AF65-F5344CB8AC3E}">
        <p14:creationId xmlns:p14="http://schemas.microsoft.com/office/powerpoint/2010/main" val="3926401871"/>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r>
              <a:rPr lang="fr-FR" smtClean="0"/>
              <a:t>CDP au Sénagal</a:t>
            </a:r>
            <a:endParaRPr lang="fr-FR"/>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3528363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r>
              <a:rPr lang="fr-FR" smtClean="0"/>
              <a:t>CDP au Sénagal</a:t>
            </a:r>
            <a:endParaRPr lang="fr-FR"/>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4091871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r>
              <a:rPr lang="fr-FR" smtClean="0"/>
              <a:t>CDP au Sénagal</a:t>
            </a:r>
            <a:endParaRPr lang="fr-FR"/>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151448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r>
              <a:rPr lang="fr-FR" smtClean="0"/>
              <a:t>CDP au Sénagal</a:t>
            </a:r>
            <a:endParaRPr lang="fr-FR"/>
          </a:p>
        </p:txBody>
      </p:sp>
      <p:sp>
        <p:nvSpPr>
          <p:cNvPr id="6" name="Slide Number Placeholder 5"/>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2632612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r>
              <a:rPr lang="fr-FR" smtClean="0"/>
              <a:t>CDP au Sénagal</a:t>
            </a:r>
            <a:endParaRPr lang="fr-FR"/>
          </a:p>
        </p:txBody>
      </p:sp>
      <p:sp>
        <p:nvSpPr>
          <p:cNvPr id="7" name="Slide Number Placeholder 6"/>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968090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endParaRPr lang="fr-FR"/>
          </a:p>
        </p:txBody>
      </p:sp>
      <p:sp>
        <p:nvSpPr>
          <p:cNvPr id="8" name="Footer Placeholder 7"/>
          <p:cNvSpPr>
            <a:spLocks noGrp="1"/>
          </p:cNvSpPr>
          <p:nvPr>
            <p:ph type="ftr" sz="quarter" idx="11"/>
          </p:nvPr>
        </p:nvSpPr>
        <p:spPr/>
        <p:txBody>
          <a:bodyPr/>
          <a:lstStyle/>
          <a:p>
            <a:r>
              <a:rPr lang="fr-FR" smtClean="0"/>
              <a:t>CDP au Sénagal</a:t>
            </a:r>
            <a:endParaRPr lang="fr-FR"/>
          </a:p>
        </p:txBody>
      </p:sp>
      <p:sp>
        <p:nvSpPr>
          <p:cNvPr id="9" name="Slide Number Placeholder 8"/>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3097534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endParaRPr lang="fr-FR"/>
          </a:p>
        </p:txBody>
      </p:sp>
      <p:sp>
        <p:nvSpPr>
          <p:cNvPr id="4" name="Footer Placeholder 3"/>
          <p:cNvSpPr>
            <a:spLocks noGrp="1"/>
          </p:cNvSpPr>
          <p:nvPr>
            <p:ph type="ftr" sz="quarter" idx="11"/>
          </p:nvPr>
        </p:nvSpPr>
        <p:spPr/>
        <p:txBody>
          <a:bodyPr/>
          <a:lstStyle/>
          <a:p>
            <a:r>
              <a:rPr lang="fr-FR" smtClean="0"/>
              <a:t>CDP au Sénagal</a:t>
            </a:r>
            <a:endParaRPr lang="fr-FR"/>
          </a:p>
        </p:txBody>
      </p:sp>
      <p:sp>
        <p:nvSpPr>
          <p:cNvPr id="5" name="Slide Number Placeholder 4"/>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181557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FR"/>
          </a:p>
        </p:txBody>
      </p:sp>
      <p:sp>
        <p:nvSpPr>
          <p:cNvPr id="3" name="Footer Placeholder 2"/>
          <p:cNvSpPr>
            <a:spLocks noGrp="1"/>
          </p:cNvSpPr>
          <p:nvPr>
            <p:ph type="ftr" sz="quarter" idx="11"/>
          </p:nvPr>
        </p:nvSpPr>
        <p:spPr/>
        <p:txBody>
          <a:bodyPr/>
          <a:lstStyle/>
          <a:p>
            <a:r>
              <a:rPr lang="fr-FR" smtClean="0"/>
              <a:t>CDP au Sénagal</a:t>
            </a:r>
            <a:endParaRPr lang="fr-FR"/>
          </a:p>
        </p:txBody>
      </p:sp>
      <p:sp>
        <p:nvSpPr>
          <p:cNvPr id="4" name="Slide Number Placeholder 3"/>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192167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r>
              <a:rPr lang="fr-FR" smtClean="0"/>
              <a:t>CDP au Sénagal</a:t>
            </a:r>
            <a:endParaRPr lang="fr-FR"/>
          </a:p>
        </p:txBody>
      </p:sp>
      <p:sp>
        <p:nvSpPr>
          <p:cNvPr id="7" name="Slide Number Placeholder 6"/>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244989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r>
              <a:rPr lang="fr-FR" smtClean="0"/>
              <a:t>CDP au Sénagal</a:t>
            </a:r>
            <a:endParaRPr lang="fr-FR"/>
          </a:p>
        </p:txBody>
      </p:sp>
      <p:sp>
        <p:nvSpPr>
          <p:cNvPr id="7" name="Slide Number Placeholder 6"/>
          <p:cNvSpPr>
            <a:spLocks noGrp="1"/>
          </p:cNvSpPr>
          <p:nvPr>
            <p:ph type="sldNum" sz="quarter" idx="12"/>
          </p:nvPr>
        </p:nvSpPr>
        <p:spPr/>
        <p:txBody>
          <a:bodyPr/>
          <a:lstStyle/>
          <a:p>
            <a:fld id="{B02F674C-7332-4976-B66B-A5634F927C4A}" type="slidenum">
              <a:rPr lang="fr-FR" smtClean="0"/>
              <a:pPr/>
              <a:t>‹N°›</a:t>
            </a:fld>
            <a:endParaRPr lang="fr-FR"/>
          </a:p>
        </p:txBody>
      </p:sp>
    </p:spTree>
    <p:extLst>
      <p:ext uri="{BB962C8B-B14F-4D97-AF65-F5344CB8AC3E}">
        <p14:creationId xmlns:p14="http://schemas.microsoft.com/office/powerpoint/2010/main" val="158949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fr-FR"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smtClean="0"/>
              <a:t>CDP au Sénagal</a:t>
            </a:r>
            <a:endParaRPr lang="fr-FR"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02F674C-7332-4976-B66B-A5634F927C4A}" type="slidenum">
              <a:rPr lang="fr-FR" smtClean="0"/>
              <a:pPr/>
              <a:t>‹N°›</a:t>
            </a:fld>
            <a:endParaRPr lang="fr-FR" dirty="0"/>
          </a:p>
        </p:txBody>
      </p:sp>
    </p:spTree>
    <p:extLst>
      <p:ext uri="{BB962C8B-B14F-4D97-AF65-F5344CB8AC3E}">
        <p14:creationId xmlns:p14="http://schemas.microsoft.com/office/powerpoint/2010/main" val="2613500040"/>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 id="2147483852" r:id="rId14"/>
    <p:sldLayoutId id="2147483853" r:id="rId15"/>
    <p:sldLayoutId id="2147483854"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ctr"/>
            <a:r>
              <a:rPr lang="fr-FR" sz="2800" dirty="0" smtClean="0">
                <a:solidFill>
                  <a:schemeClr val="bg2">
                    <a:lumMod val="50000"/>
                  </a:schemeClr>
                </a:solidFill>
              </a:rPr>
              <a:t>Echange d’expériences sur le rôle joué par le projet d’établissement</a:t>
            </a:r>
            <a:endParaRPr lang="fr-FR" sz="2800" dirty="0">
              <a:solidFill>
                <a:schemeClr val="bg2">
                  <a:lumMod val="50000"/>
                </a:schemeClr>
              </a:solidFill>
            </a:endParaRPr>
          </a:p>
        </p:txBody>
      </p:sp>
      <p:sp>
        <p:nvSpPr>
          <p:cNvPr id="3" name="Sous-titre 2"/>
          <p:cNvSpPr>
            <a:spLocks noGrp="1"/>
          </p:cNvSpPr>
          <p:nvPr>
            <p:ph type="subTitle" idx="1"/>
          </p:nvPr>
        </p:nvSpPr>
        <p:spPr/>
        <p:txBody>
          <a:bodyPr>
            <a:normAutofit fontScale="92500" lnSpcReduction="10000"/>
          </a:bodyPr>
          <a:lstStyle/>
          <a:p>
            <a:r>
              <a:rPr lang="fr-FR" dirty="0" smtClean="0"/>
              <a:t>M. Mady BATHILY</a:t>
            </a:r>
          </a:p>
          <a:p>
            <a:r>
              <a:rPr lang="fr-FR" sz="1600" dirty="0" smtClean="0"/>
              <a:t>Administrateur civil, ancien Secrétaire général de l’Université Gaston Berger de Saint – Louis et de l’Université </a:t>
            </a:r>
            <a:r>
              <a:rPr lang="fr-FR" sz="1600" dirty="0" err="1" smtClean="0"/>
              <a:t>Assane</a:t>
            </a:r>
            <a:r>
              <a:rPr lang="fr-FR" sz="1600" dirty="0" smtClean="0"/>
              <a:t> </a:t>
            </a:r>
            <a:r>
              <a:rPr lang="fr-FR" sz="1600" dirty="0" err="1" smtClean="0"/>
              <a:t>Seck</a:t>
            </a:r>
            <a:r>
              <a:rPr lang="fr-FR" sz="1600" dirty="0" smtClean="0"/>
              <a:t> de Ziguinchor</a:t>
            </a:r>
            <a:endParaRPr lang="fr-FR" sz="1600" dirty="0"/>
          </a:p>
        </p:txBody>
      </p:sp>
      <p:sp>
        <p:nvSpPr>
          <p:cNvPr id="5" name="Sous-titre 2"/>
          <p:cNvSpPr txBox="1">
            <a:spLocks/>
          </p:cNvSpPr>
          <p:nvPr/>
        </p:nvSpPr>
        <p:spPr>
          <a:xfrm>
            <a:off x="611560" y="6068144"/>
            <a:ext cx="6553200" cy="457200"/>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Font typeface="Arial" pitchFamily="34" charset="0"/>
              <a:buNone/>
              <a:defRPr sz="1800" kern="1200" cap="all" spc="30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endParaRPr lang="fr-FR" dirty="0">
              <a:solidFill>
                <a:schemeClr val="accent6"/>
              </a:solidFill>
            </a:endParaRPr>
          </a:p>
        </p:txBody>
      </p:sp>
    </p:spTree>
    <p:extLst>
      <p:ext uri="{BB962C8B-B14F-4D97-AF65-F5344CB8AC3E}">
        <p14:creationId xmlns:p14="http://schemas.microsoft.com/office/powerpoint/2010/main" val="224380619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solidFill>
                  <a:schemeClr val="bg2">
                    <a:lumMod val="50000"/>
                  </a:schemeClr>
                </a:solidFill>
              </a:rPr>
              <a:t>Définition des objectifs </a:t>
            </a:r>
            <a:r>
              <a:rPr lang="fr-FR" sz="3600" dirty="0" smtClean="0">
                <a:solidFill>
                  <a:schemeClr val="bg2">
                    <a:lumMod val="50000"/>
                  </a:schemeClr>
                </a:solidFill>
              </a:rPr>
              <a:t>contractuels</a:t>
            </a:r>
            <a:br>
              <a:rPr lang="fr-FR" sz="3600" dirty="0" smtClean="0">
                <a:solidFill>
                  <a:schemeClr val="bg2">
                    <a:lumMod val="50000"/>
                  </a:schemeClr>
                </a:solidFill>
              </a:rPr>
            </a:br>
            <a:r>
              <a:rPr lang="fr-FR" sz="3600" dirty="0" smtClean="0">
                <a:solidFill>
                  <a:schemeClr val="bg2">
                    <a:lumMod val="50000"/>
                  </a:schemeClr>
                </a:solidFill>
              </a:rPr>
              <a:t>2/7</a:t>
            </a:r>
            <a:endParaRPr lang="fr-FR" sz="3600" dirty="0">
              <a:solidFill>
                <a:schemeClr val="bg2">
                  <a:lumMod val="50000"/>
                </a:schemeClr>
              </a:solidFill>
            </a:endParaRPr>
          </a:p>
        </p:txBody>
      </p:sp>
      <p:sp>
        <p:nvSpPr>
          <p:cNvPr id="3" name="Espace réservé du contenu 2"/>
          <p:cNvSpPr>
            <a:spLocks noGrp="1"/>
          </p:cNvSpPr>
          <p:nvPr>
            <p:ph idx="1"/>
          </p:nvPr>
        </p:nvSpPr>
        <p:spPr/>
        <p:txBody>
          <a:bodyPr>
            <a:normAutofit lnSpcReduction="10000"/>
          </a:bodyPr>
          <a:lstStyle/>
          <a:p>
            <a:r>
              <a:rPr lang="fr-FR" sz="2800" dirty="0" smtClean="0"/>
              <a:t>L’amélioration </a:t>
            </a:r>
            <a:r>
              <a:rPr lang="fr-FR" sz="2800" dirty="0"/>
              <a:t>de l'efficacité interne des institutions, telle que mesurée par : </a:t>
            </a:r>
          </a:p>
          <a:p>
            <a:pPr lvl="1"/>
            <a:r>
              <a:rPr lang="fr-FR" sz="2400" dirty="0" smtClean="0"/>
              <a:t>le </a:t>
            </a:r>
            <a:r>
              <a:rPr lang="fr-FR" sz="2400" dirty="0"/>
              <a:t>taux de rétention des étudiants de premier cycle ; </a:t>
            </a:r>
          </a:p>
          <a:p>
            <a:pPr lvl="1"/>
            <a:r>
              <a:rPr lang="fr-FR" sz="2400" dirty="0" smtClean="0"/>
              <a:t>le </a:t>
            </a:r>
            <a:r>
              <a:rPr lang="fr-FR" sz="2400" dirty="0"/>
              <a:t>taux de redoublement de ces </a:t>
            </a:r>
            <a:r>
              <a:rPr lang="fr-FR" sz="2400" dirty="0" smtClean="0"/>
              <a:t>étudiants;  </a:t>
            </a:r>
            <a:endParaRPr lang="fr-FR" sz="2400" dirty="0"/>
          </a:p>
          <a:p>
            <a:pPr lvl="1"/>
            <a:r>
              <a:rPr lang="fr-FR" sz="2400" dirty="0" smtClean="0"/>
              <a:t>le </a:t>
            </a:r>
            <a:r>
              <a:rPr lang="fr-FR" sz="2400" dirty="0"/>
              <a:t>taux de promotion après la première année. </a:t>
            </a:r>
          </a:p>
        </p:txBody>
      </p:sp>
      <p:sp>
        <p:nvSpPr>
          <p:cNvPr id="5" name="Espace réservé du pied de page 4"/>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57823685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solidFill>
                  <a:schemeClr val="bg2">
                    <a:lumMod val="50000"/>
                  </a:schemeClr>
                </a:solidFill>
              </a:rPr>
              <a:t>Définition des objectifs </a:t>
            </a:r>
            <a:r>
              <a:rPr lang="fr-FR" sz="3600" dirty="0" smtClean="0">
                <a:solidFill>
                  <a:schemeClr val="bg2">
                    <a:lumMod val="50000"/>
                  </a:schemeClr>
                </a:solidFill>
              </a:rPr>
              <a:t>contractuels</a:t>
            </a:r>
            <a:br>
              <a:rPr lang="fr-FR" sz="3600" dirty="0" smtClean="0">
                <a:solidFill>
                  <a:schemeClr val="bg2">
                    <a:lumMod val="50000"/>
                  </a:schemeClr>
                </a:solidFill>
              </a:rPr>
            </a:br>
            <a:r>
              <a:rPr lang="fr-FR" sz="3600" dirty="0" smtClean="0">
                <a:solidFill>
                  <a:schemeClr val="bg2">
                    <a:lumMod val="50000"/>
                  </a:schemeClr>
                </a:solidFill>
              </a:rPr>
              <a:t>3/7</a:t>
            </a:r>
            <a:endParaRPr lang="fr-FR" sz="3600" dirty="0">
              <a:solidFill>
                <a:schemeClr val="bg2">
                  <a:lumMod val="50000"/>
                </a:schemeClr>
              </a:solidFill>
            </a:endParaRPr>
          </a:p>
        </p:txBody>
      </p:sp>
      <p:sp>
        <p:nvSpPr>
          <p:cNvPr id="3" name="Espace réservé du contenu 2"/>
          <p:cNvSpPr>
            <a:spLocks noGrp="1"/>
          </p:cNvSpPr>
          <p:nvPr>
            <p:ph idx="1"/>
          </p:nvPr>
        </p:nvSpPr>
        <p:spPr/>
        <p:txBody>
          <a:bodyPr>
            <a:normAutofit lnSpcReduction="10000"/>
          </a:bodyPr>
          <a:lstStyle/>
          <a:p>
            <a:r>
              <a:rPr lang="fr-FR" sz="2800" dirty="0" smtClean="0"/>
              <a:t>L’amélioration </a:t>
            </a:r>
            <a:r>
              <a:rPr lang="fr-FR" sz="2800" dirty="0"/>
              <a:t>de l'utilisation des TIC, telle que mesurée par : </a:t>
            </a:r>
            <a:endParaRPr lang="fr-FR" sz="2800" dirty="0" smtClean="0"/>
          </a:p>
          <a:p>
            <a:endParaRPr lang="fr-FR" sz="2800" dirty="0"/>
          </a:p>
          <a:p>
            <a:pPr lvl="1"/>
            <a:r>
              <a:rPr lang="fr-FR" sz="2400" dirty="0" smtClean="0"/>
              <a:t>le </a:t>
            </a:r>
            <a:r>
              <a:rPr lang="fr-FR" sz="2400" dirty="0"/>
              <a:t>pourcentage d'ordinateurs personnels par étudiant ; </a:t>
            </a:r>
          </a:p>
          <a:p>
            <a:pPr lvl="1"/>
            <a:r>
              <a:rPr lang="fr-FR" sz="2400" dirty="0" smtClean="0"/>
              <a:t>la </a:t>
            </a:r>
            <a:r>
              <a:rPr lang="fr-FR" sz="2400" dirty="0"/>
              <a:t>proportion de cours dispensés en utilisant explicitement les TIC ; </a:t>
            </a:r>
          </a:p>
          <a:p>
            <a:pPr lvl="1"/>
            <a:r>
              <a:rPr lang="fr-FR" sz="2400" dirty="0" smtClean="0"/>
              <a:t>le </a:t>
            </a:r>
            <a:r>
              <a:rPr lang="fr-FR" sz="2400" dirty="0"/>
              <a:t>nombre de cours disponibles en ligne. </a:t>
            </a:r>
          </a:p>
        </p:txBody>
      </p:sp>
      <p:sp>
        <p:nvSpPr>
          <p:cNvPr id="5" name="Espace réservé du pied de page 4"/>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315176313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solidFill>
                  <a:schemeClr val="bg2">
                    <a:lumMod val="50000"/>
                  </a:schemeClr>
                </a:solidFill>
              </a:rPr>
              <a:t>Définition des objectifs </a:t>
            </a:r>
            <a:r>
              <a:rPr lang="fr-FR" sz="3600" dirty="0" smtClean="0">
                <a:solidFill>
                  <a:schemeClr val="bg2">
                    <a:lumMod val="50000"/>
                  </a:schemeClr>
                </a:solidFill>
              </a:rPr>
              <a:t>contractuels</a:t>
            </a:r>
            <a:br>
              <a:rPr lang="fr-FR" sz="3600" dirty="0" smtClean="0">
                <a:solidFill>
                  <a:schemeClr val="bg2">
                    <a:lumMod val="50000"/>
                  </a:schemeClr>
                </a:solidFill>
              </a:rPr>
            </a:br>
            <a:r>
              <a:rPr lang="fr-FR" sz="3600" dirty="0" smtClean="0">
                <a:solidFill>
                  <a:schemeClr val="bg2">
                    <a:lumMod val="50000"/>
                  </a:schemeClr>
                </a:solidFill>
              </a:rPr>
              <a:t>4/7</a:t>
            </a:r>
            <a:endParaRPr lang="fr-FR" sz="3600" dirty="0">
              <a:solidFill>
                <a:schemeClr val="bg2">
                  <a:lumMod val="50000"/>
                </a:schemeClr>
              </a:solidFill>
            </a:endParaRPr>
          </a:p>
        </p:txBody>
      </p:sp>
      <p:sp>
        <p:nvSpPr>
          <p:cNvPr id="3" name="Espace réservé du contenu 2"/>
          <p:cNvSpPr>
            <a:spLocks noGrp="1"/>
          </p:cNvSpPr>
          <p:nvPr>
            <p:ph idx="1"/>
          </p:nvPr>
        </p:nvSpPr>
        <p:spPr/>
        <p:txBody>
          <a:bodyPr>
            <a:normAutofit fontScale="85000" lnSpcReduction="20000"/>
          </a:bodyPr>
          <a:lstStyle/>
          <a:p>
            <a:r>
              <a:rPr lang="fr-FR" sz="2800" dirty="0" smtClean="0"/>
              <a:t>L’amélioration </a:t>
            </a:r>
            <a:r>
              <a:rPr lang="fr-FR" sz="2800" dirty="0"/>
              <a:t>de la qualité de l'enseignement, telle que mesurée par </a:t>
            </a:r>
            <a:r>
              <a:rPr lang="fr-FR" sz="2800" dirty="0" smtClean="0"/>
              <a:t>:</a:t>
            </a:r>
          </a:p>
          <a:p>
            <a:endParaRPr lang="fr-FR" sz="2800" dirty="0"/>
          </a:p>
          <a:p>
            <a:pPr lvl="1"/>
            <a:r>
              <a:rPr lang="fr-FR" sz="2400" dirty="0" smtClean="0"/>
              <a:t>le </a:t>
            </a:r>
            <a:r>
              <a:rPr lang="fr-FR" sz="2400" dirty="0"/>
              <a:t>pourcentage de programmes offerts selon le format LMD ; </a:t>
            </a:r>
          </a:p>
          <a:p>
            <a:pPr lvl="1"/>
            <a:r>
              <a:rPr lang="fr-FR" sz="2400" dirty="0" smtClean="0"/>
              <a:t>le </a:t>
            </a:r>
            <a:r>
              <a:rPr lang="fr-FR" sz="2400" dirty="0"/>
              <a:t>pourcentage d'enseignants ayant suivi une formation dans les exigences du LMD pour l'enseignement ; </a:t>
            </a:r>
          </a:p>
          <a:p>
            <a:pPr lvl="1"/>
            <a:r>
              <a:rPr lang="fr-FR" sz="2400" dirty="0" smtClean="0"/>
              <a:t>le </a:t>
            </a:r>
            <a:r>
              <a:rPr lang="fr-FR" sz="2400" dirty="0"/>
              <a:t>nombre de programmes soumis à l'accréditation de l’ANAQ ; </a:t>
            </a:r>
          </a:p>
          <a:p>
            <a:pPr lvl="1"/>
            <a:r>
              <a:rPr lang="fr-FR" sz="2400" dirty="0" smtClean="0"/>
              <a:t>la </a:t>
            </a:r>
            <a:r>
              <a:rPr lang="fr-FR" sz="2400" dirty="0"/>
              <a:t>mise en </a:t>
            </a:r>
            <a:r>
              <a:rPr lang="fr-FR" sz="2400" dirty="0" smtClean="0"/>
              <a:t>œuvre </a:t>
            </a:r>
            <a:r>
              <a:rPr lang="fr-FR" sz="2400" dirty="0"/>
              <a:t>d'un mécanisme d'assurance qualité fonctionnelle dans l’université. </a:t>
            </a:r>
          </a:p>
        </p:txBody>
      </p:sp>
      <p:sp>
        <p:nvSpPr>
          <p:cNvPr id="5" name="Espace réservé du pied de page 4"/>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315176313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solidFill>
                  <a:schemeClr val="bg2">
                    <a:lumMod val="50000"/>
                  </a:schemeClr>
                </a:solidFill>
              </a:rPr>
              <a:t>Définition des objectifs </a:t>
            </a:r>
            <a:r>
              <a:rPr lang="fr-FR" sz="3600" dirty="0" smtClean="0">
                <a:solidFill>
                  <a:schemeClr val="bg2">
                    <a:lumMod val="50000"/>
                  </a:schemeClr>
                </a:solidFill>
              </a:rPr>
              <a:t>contractuels</a:t>
            </a:r>
            <a:br>
              <a:rPr lang="fr-FR" sz="3600" dirty="0" smtClean="0">
                <a:solidFill>
                  <a:schemeClr val="bg2">
                    <a:lumMod val="50000"/>
                  </a:schemeClr>
                </a:solidFill>
              </a:rPr>
            </a:br>
            <a:r>
              <a:rPr lang="fr-FR" sz="3600" dirty="0" smtClean="0">
                <a:solidFill>
                  <a:schemeClr val="bg2">
                    <a:lumMod val="50000"/>
                  </a:schemeClr>
                </a:solidFill>
              </a:rPr>
              <a:t>5/7</a:t>
            </a:r>
            <a:endParaRPr lang="fr-FR" sz="3600" dirty="0">
              <a:solidFill>
                <a:schemeClr val="bg2">
                  <a:lumMod val="50000"/>
                </a:schemeClr>
              </a:solidFill>
            </a:endParaRPr>
          </a:p>
        </p:txBody>
      </p:sp>
      <p:sp>
        <p:nvSpPr>
          <p:cNvPr id="3" name="Espace réservé du contenu 2"/>
          <p:cNvSpPr>
            <a:spLocks noGrp="1"/>
          </p:cNvSpPr>
          <p:nvPr>
            <p:ph idx="1"/>
          </p:nvPr>
        </p:nvSpPr>
        <p:spPr/>
        <p:txBody>
          <a:bodyPr>
            <a:normAutofit lnSpcReduction="10000"/>
          </a:bodyPr>
          <a:lstStyle/>
          <a:p>
            <a:r>
              <a:rPr lang="fr-FR" sz="2800" dirty="0" smtClean="0"/>
              <a:t>Le </a:t>
            </a:r>
            <a:r>
              <a:rPr lang="fr-FR" sz="2800" dirty="0"/>
              <a:t>renforcement des liens avec le marché du travail, tel que mesuré par : </a:t>
            </a:r>
            <a:endParaRPr lang="fr-FR" sz="2800" dirty="0" smtClean="0"/>
          </a:p>
          <a:p>
            <a:endParaRPr lang="fr-FR" sz="2800" dirty="0"/>
          </a:p>
          <a:p>
            <a:pPr lvl="1"/>
            <a:r>
              <a:rPr lang="fr-FR" sz="2400" dirty="0" smtClean="0"/>
              <a:t>le </a:t>
            </a:r>
            <a:r>
              <a:rPr lang="fr-FR" sz="2400" dirty="0"/>
              <a:t>pourcentage de programmes de formation professionnelle comportant une expérience de travail créditée ; </a:t>
            </a:r>
          </a:p>
          <a:p>
            <a:pPr lvl="1"/>
            <a:r>
              <a:rPr lang="fr-FR" sz="2400" dirty="0" smtClean="0"/>
              <a:t>le </a:t>
            </a:r>
            <a:r>
              <a:rPr lang="fr-FR" sz="2400" dirty="0"/>
              <a:t>pourcentage de cours offerts par des professionnels. </a:t>
            </a:r>
          </a:p>
        </p:txBody>
      </p:sp>
      <p:sp>
        <p:nvSpPr>
          <p:cNvPr id="5" name="Espace réservé du pied de page 4"/>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268352964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solidFill>
                  <a:schemeClr val="bg2">
                    <a:lumMod val="50000"/>
                  </a:schemeClr>
                </a:solidFill>
              </a:rPr>
              <a:t>Définition des objectifs </a:t>
            </a:r>
            <a:r>
              <a:rPr lang="fr-FR" sz="3600" dirty="0" smtClean="0">
                <a:solidFill>
                  <a:schemeClr val="bg2">
                    <a:lumMod val="50000"/>
                  </a:schemeClr>
                </a:solidFill>
              </a:rPr>
              <a:t>contractuels</a:t>
            </a:r>
            <a:br>
              <a:rPr lang="fr-FR" sz="3600" dirty="0" smtClean="0">
                <a:solidFill>
                  <a:schemeClr val="bg2">
                    <a:lumMod val="50000"/>
                  </a:schemeClr>
                </a:solidFill>
              </a:rPr>
            </a:br>
            <a:r>
              <a:rPr lang="fr-FR" sz="3600" dirty="0" smtClean="0">
                <a:solidFill>
                  <a:schemeClr val="bg2">
                    <a:lumMod val="50000"/>
                  </a:schemeClr>
                </a:solidFill>
              </a:rPr>
              <a:t>6/7</a:t>
            </a:r>
            <a:endParaRPr lang="fr-FR" sz="3600" dirty="0">
              <a:solidFill>
                <a:schemeClr val="bg2">
                  <a:lumMod val="50000"/>
                </a:schemeClr>
              </a:solidFill>
            </a:endParaRPr>
          </a:p>
        </p:txBody>
      </p:sp>
      <p:sp>
        <p:nvSpPr>
          <p:cNvPr id="3" name="Espace réservé du contenu 2"/>
          <p:cNvSpPr>
            <a:spLocks noGrp="1"/>
          </p:cNvSpPr>
          <p:nvPr>
            <p:ph idx="1"/>
          </p:nvPr>
        </p:nvSpPr>
        <p:spPr/>
        <p:txBody>
          <a:bodyPr>
            <a:normAutofit fontScale="70000" lnSpcReduction="20000"/>
          </a:bodyPr>
          <a:lstStyle/>
          <a:p>
            <a:r>
              <a:rPr lang="fr-FR" sz="2800" b="1" dirty="0" smtClean="0"/>
              <a:t>L’amélioration </a:t>
            </a:r>
            <a:r>
              <a:rPr lang="fr-FR" sz="2800" b="1" dirty="0"/>
              <a:t>de la gouvernance de l'institution, telle que mesurée par : </a:t>
            </a:r>
            <a:endParaRPr lang="fr-FR" sz="2800" b="1" dirty="0" smtClean="0"/>
          </a:p>
          <a:p>
            <a:endParaRPr lang="fr-FR" sz="2800" dirty="0"/>
          </a:p>
          <a:p>
            <a:pPr lvl="1" algn="just"/>
            <a:r>
              <a:rPr lang="fr-FR" sz="2400" dirty="0" smtClean="0"/>
              <a:t>le </a:t>
            </a:r>
            <a:r>
              <a:rPr lang="fr-FR" sz="2400" dirty="0"/>
              <a:t>pourcentage du personnel administratif formé dans la gestion des contrats de performance et du système LMD ; </a:t>
            </a:r>
          </a:p>
          <a:p>
            <a:pPr lvl="1" algn="just"/>
            <a:r>
              <a:rPr lang="fr-FR" sz="2400" dirty="0" smtClean="0"/>
              <a:t>le </a:t>
            </a:r>
            <a:r>
              <a:rPr lang="fr-FR" sz="2400" dirty="0"/>
              <a:t>pourcentage des ressources générées par l’institution dans son budget global ; </a:t>
            </a:r>
          </a:p>
          <a:p>
            <a:pPr lvl="1" algn="just"/>
            <a:r>
              <a:rPr lang="fr-FR" sz="2400" dirty="0" smtClean="0"/>
              <a:t>la </a:t>
            </a:r>
            <a:r>
              <a:rPr lang="fr-FR" sz="2400" dirty="0"/>
              <a:t>mise en </a:t>
            </a:r>
            <a:r>
              <a:rPr lang="fr-FR" sz="2400" dirty="0" smtClean="0"/>
              <a:t>œuvre </a:t>
            </a:r>
            <a:r>
              <a:rPr lang="fr-FR" sz="2400" dirty="0"/>
              <a:t>d'un système pour finaliser les inscriptions une semaine avant le début des cours ; </a:t>
            </a:r>
          </a:p>
          <a:p>
            <a:pPr lvl="1" algn="just"/>
            <a:r>
              <a:rPr lang="fr-FR" sz="2400" dirty="0" smtClean="0"/>
              <a:t>la </a:t>
            </a:r>
            <a:r>
              <a:rPr lang="fr-FR" sz="2400" dirty="0"/>
              <a:t>mise en </a:t>
            </a:r>
            <a:r>
              <a:rPr lang="fr-FR" sz="2400" dirty="0" smtClean="0"/>
              <a:t>œuvre </a:t>
            </a:r>
            <a:r>
              <a:rPr lang="fr-FR" sz="2400" dirty="0"/>
              <a:t>d’un système de contrôle pour réduire le nombre d'élèves en situation irrégulière (</a:t>
            </a:r>
            <a:r>
              <a:rPr lang="fr-FR" sz="2400" i="1" dirty="0"/>
              <a:t>étudiants défaillants</a:t>
            </a:r>
            <a:r>
              <a:rPr lang="fr-FR" sz="2400" dirty="0"/>
              <a:t>). </a:t>
            </a:r>
          </a:p>
        </p:txBody>
      </p:sp>
      <p:sp>
        <p:nvSpPr>
          <p:cNvPr id="5" name="Espace réservé du pied de page 4"/>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83422932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solidFill>
                  <a:schemeClr val="bg2">
                    <a:lumMod val="50000"/>
                  </a:schemeClr>
                </a:solidFill>
              </a:rPr>
              <a:t>Définition des objectifs </a:t>
            </a:r>
            <a:r>
              <a:rPr lang="fr-FR" sz="3600" dirty="0" smtClean="0">
                <a:solidFill>
                  <a:schemeClr val="bg2">
                    <a:lumMod val="50000"/>
                  </a:schemeClr>
                </a:solidFill>
              </a:rPr>
              <a:t>contractuels</a:t>
            </a:r>
            <a:br>
              <a:rPr lang="fr-FR" sz="3600" dirty="0" smtClean="0">
                <a:solidFill>
                  <a:schemeClr val="bg2">
                    <a:lumMod val="50000"/>
                  </a:schemeClr>
                </a:solidFill>
              </a:rPr>
            </a:br>
            <a:r>
              <a:rPr lang="fr-FR" sz="3600" dirty="0" smtClean="0">
                <a:solidFill>
                  <a:schemeClr val="bg2">
                    <a:lumMod val="50000"/>
                  </a:schemeClr>
                </a:solidFill>
              </a:rPr>
              <a:t>7/7</a:t>
            </a:r>
            <a:endParaRPr lang="fr-FR" sz="3600" dirty="0">
              <a:solidFill>
                <a:schemeClr val="bg2">
                  <a:lumMod val="50000"/>
                </a:schemeClr>
              </a:solidFill>
            </a:endParaRPr>
          </a:p>
        </p:txBody>
      </p:sp>
      <p:sp>
        <p:nvSpPr>
          <p:cNvPr id="3" name="Espace réservé du contenu 2"/>
          <p:cNvSpPr>
            <a:spLocks noGrp="1"/>
          </p:cNvSpPr>
          <p:nvPr>
            <p:ph idx="1"/>
          </p:nvPr>
        </p:nvSpPr>
        <p:spPr/>
        <p:txBody>
          <a:bodyPr>
            <a:normAutofit fontScale="85000" lnSpcReduction="20000"/>
          </a:bodyPr>
          <a:lstStyle/>
          <a:p>
            <a:r>
              <a:rPr lang="fr-CA" sz="2800" dirty="0"/>
              <a:t>L’équilibre du financement de l’université, </a:t>
            </a:r>
            <a:r>
              <a:rPr lang="fr-CA" sz="2800" dirty="0" smtClean="0"/>
              <a:t>tel </a:t>
            </a:r>
            <a:r>
              <a:rPr lang="fr-CA" sz="2800" dirty="0"/>
              <a:t>que </a:t>
            </a:r>
            <a:r>
              <a:rPr lang="fr-CA" sz="2800" dirty="0" smtClean="0"/>
              <a:t>mesuré par</a:t>
            </a:r>
            <a:r>
              <a:rPr lang="fr-FR" sz="2800" dirty="0" smtClean="0"/>
              <a:t>: </a:t>
            </a:r>
          </a:p>
          <a:p>
            <a:pPr lvl="1"/>
            <a:endParaRPr lang="fr-FR" sz="2400" dirty="0" smtClean="0"/>
          </a:p>
          <a:p>
            <a:pPr lvl="1"/>
            <a:r>
              <a:rPr lang="fr-CA" sz="2400" dirty="0"/>
              <a:t>La subvention consentie par le gouvernement;</a:t>
            </a:r>
            <a:endParaRPr lang="fr-FR" sz="2400" dirty="0"/>
          </a:p>
          <a:p>
            <a:pPr lvl="1"/>
            <a:r>
              <a:rPr lang="fr-FR" sz="2400" dirty="0"/>
              <a:t>le pourcentage des ressources générées par l’institution dans son budget global ; </a:t>
            </a:r>
          </a:p>
          <a:p>
            <a:pPr lvl="1"/>
            <a:r>
              <a:rPr lang="fr-FR" sz="2400" dirty="0"/>
              <a:t>le nombre </a:t>
            </a:r>
            <a:r>
              <a:rPr lang="fr-FR" sz="2400" dirty="0" smtClean="0"/>
              <a:t>d’étudiants;</a:t>
            </a:r>
            <a:endParaRPr lang="fr-FR" sz="2400" dirty="0"/>
          </a:p>
          <a:p>
            <a:pPr lvl="1"/>
            <a:r>
              <a:rPr lang="fr-CA" sz="2400" dirty="0"/>
              <a:t>le taux d’encadrement (le ratio personnel enseignant/étudiants</a:t>
            </a:r>
            <a:r>
              <a:rPr lang="fr-CA" sz="2400" dirty="0" smtClean="0"/>
              <a:t>);</a:t>
            </a:r>
            <a:endParaRPr lang="fr-FR" sz="2400" dirty="0"/>
          </a:p>
          <a:p>
            <a:pPr lvl="1"/>
            <a:r>
              <a:rPr lang="fr-CA" sz="2400" dirty="0"/>
              <a:t>le ratio du personnel administratif et </a:t>
            </a:r>
            <a:r>
              <a:rPr lang="fr-CA" sz="2400" dirty="0" smtClean="0"/>
              <a:t>technique.</a:t>
            </a:r>
            <a:endParaRPr lang="fr-FR" sz="2400" dirty="0"/>
          </a:p>
          <a:p>
            <a:endParaRPr lang="fr-FR" sz="2800" dirty="0"/>
          </a:p>
        </p:txBody>
      </p:sp>
      <p:sp>
        <p:nvSpPr>
          <p:cNvPr id="5" name="Espace réservé du pied de page 4"/>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310732732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FR" dirty="0" smtClean="0">
                <a:solidFill>
                  <a:schemeClr val="bg2">
                    <a:lumMod val="50000"/>
                  </a:schemeClr>
                </a:solidFill>
              </a:rPr>
              <a:t> Éligibilité</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a:bodyPr>
          <a:lstStyle/>
          <a:p>
            <a:pPr algn="just"/>
            <a:r>
              <a:rPr lang="fr-FR" dirty="0"/>
              <a:t>Les cinq universités publiques en existence en 2011 </a:t>
            </a:r>
            <a:r>
              <a:rPr lang="fr-FR" dirty="0" smtClean="0"/>
              <a:t>ont été </a:t>
            </a:r>
            <a:r>
              <a:rPr lang="fr-FR" dirty="0"/>
              <a:t>admissibles au programme de CDP. </a:t>
            </a:r>
            <a:endParaRPr lang="fr-FR" dirty="0" smtClean="0"/>
          </a:p>
          <a:p>
            <a:pPr algn="just"/>
            <a:endParaRPr lang="fr-FR" dirty="0" smtClean="0"/>
          </a:p>
          <a:p>
            <a:pPr algn="just"/>
            <a:r>
              <a:rPr lang="fr-FR" dirty="0" smtClean="0"/>
              <a:t>Ont été validées, seules </a:t>
            </a:r>
            <a:r>
              <a:rPr lang="fr-FR" dirty="0"/>
              <a:t>les propositions qui </a:t>
            </a:r>
            <a:r>
              <a:rPr lang="fr-FR" dirty="0" smtClean="0"/>
              <a:t>auront:</a:t>
            </a:r>
          </a:p>
          <a:p>
            <a:pPr lvl="1" algn="just"/>
            <a:r>
              <a:rPr lang="fr-FR" dirty="0" smtClean="0"/>
              <a:t>reçu </a:t>
            </a:r>
            <a:r>
              <a:rPr lang="fr-FR" dirty="0"/>
              <a:t>le plein appui du Comité de gestion de l’Université </a:t>
            </a:r>
            <a:endParaRPr lang="fr-FR" dirty="0" smtClean="0"/>
          </a:p>
          <a:p>
            <a:pPr lvl="1" algn="just"/>
            <a:r>
              <a:rPr lang="fr-FR" dirty="0" smtClean="0"/>
              <a:t>été </a:t>
            </a:r>
            <a:r>
              <a:rPr lang="fr-FR" dirty="0"/>
              <a:t>approuvées par le Conseil d’administration de </a:t>
            </a:r>
            <a:r>
              <a:rPr lang="fr-FR" dirty="0" smtClean="0"/>
              <a:t>celle-ci. </a:t>
            </a:r>
          </a:p>
          <a:p>
            <a:pPr algn="just"/>
            <a:endParaRPr lang="fr-FR" dirty="0"/>
          </a:p>
          <a:p>
            <a:pPr algn="just"/>
            <a:r>
              <a:rPr lang="fr-FR" dirty="0" smtClean="0"/>
              <a:t>De </a:t>
            </a:r>
            <a:r>
              <a:rPr lang="fr-FR" dirty="0"/>
              <a:t>plus, vu l’importance d’un système d’information efficace pour le suivi du contrat, l’Université devra </a:t>
            </a:r>
            <a:r>
              <a:rPr lang="fr-FR" b="1" dirty="0">
                <a:solidFill>
                  <a:schemeClr val="bg2">
                    <a:lumMod val="50000"/>
                  </a:schemeClr>
                </a:solidFill>
              </a:rPr>
              <a:t>s’engager</a:t>
            </a:r>
            <a:r>
              <a:rPr lang="fr-FR" dirty="0">
                <a:solidFill>
                  <a:schemeClr val="bg2">
                    <a:lumMod val="50000"/>
                  </a:schemeClr>
                </a:solidFill>
              </a:rPr>
              <a:t> </a:t>
            </a:r>
            <a:r>
              <a:rPr lang="fr-FR" dirty="0"/>
              <a:t>à accorder à sa mise en place une très haute priorité.</a:t>
            </a:r>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190485028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FR" dirty="0" smtClean="0">
                <a:solidFill>
                  <a:schemeClr val="bg2">
                    <a:lumMod val="50000"/>
                  </a:schemeClr>
                </a:solidFill>
              </a:rPr>
              <a:t>5 - Couverture</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lnSpcReduction="10000"/>
          </a:bodyPr>
          <a:lstStyle/>
          <a:p>
            <a:r>
              <a:rPr lang="fr-FR" dirty="0" smtClean="0"/>
              <a:t>Restriction </a:t>
            </a:r>
            <a:r>
              <a:rPr lang="fr-FR" dirty="0"/>
              <a:t>quant à l’utilisation de l’argent mis à la disposition de l’université </a:t>
            </a:r>
            <a:r>
              <a:rPr lang="fr-FR" dirty="0" smtClean="0"/>
              <a:t>contractante:</a:t>
            </a:r>
          </a:p>
          <a:p>
            <a:pPr lvl="1"/>
            <a:r>
              <a:rPr lang="fr-FR" b="1" dirty="0" smtClean="0">
                <a:solidFill>
                  <a:schemeClr val="bg2">
                    <a:lumMod val="50000"/>
                  </a:schemeClr>
                </a:solidFill>
              </a:rPr>
              <a:t>Non admissible</a:t>
            </a:r>
            <a:r>
              <a:rPr lang="fr-FR" dirty="0" smtClean="0"/>
              <a:t>: ne </a:t>
            </a:r>
            <a:r>
              <a:rPr lang="fr-FR" dirty="0"/>
              <a:t>pas procéder à la construction de nouveaux bâtiments. </a:t>
            </a:r>
            <a:endParaRPr lang="fr-FR" dirty="0" smtClean="0"/>
          </a:p>
          <a:p>
            <a:pPr lvl="1"/>
            <a:r>
              <a:rPr lang="fr-FR" b="1" dirty="0" smtClean="0">
                <a:solidFill>
                  <a:schemeClr val="bg2">
                    <a:lumMod val="50000"/>
                  </a:schemeClr>
                </a:solidFill>
              </a:rPr>
              <a:t>Admissible</a:t>
            </a:r>
            <a:r>
              <a:rPr lang="fr-FR" dirty="0" smtClean="0"/>
              <a:t>: Toute </a:t>
            </a:r>
            <a:r>
              <a:rPr lang="fr-FR" dirty="0"/>
              <a:t>autre dépense – achat d’équipement, réaménagement des bâtiments existants, sessions de formation, engagement de personnel, etc</a:t>
            </a:r>
            <a:r>
              <a:rPr lang="fr-FR" dirty="0" smtClean="0"/>
              <a:t>.</a:t>
            </a:r>
          </a:p>
          <a:p>
            <a:pPr lvl="1"/>
            <a:endParaRPr lang="fr-FR" dirty="0" smtClean="0"/>
          </a:p>
          <a:p>
            <a:r>
              <a:rPr lang="fr-FR" dirty="0" smtClean="0"/>
              <a:t>Cependant</a:t>
            </a:r>
            <a:r>
              <a:rPr lang="fr-FR" dirty="0"/>
              <a:t>, les universités doivent se rappeler que </a:t>
            </a:r>
            <a:r>
              <a:rPr lang="fr-FR" dirty="0" smtClean="0"/>
              <a:t>leurs propositions seront </a:t>
            </a:r>
            <a:r>
              <a:rPr lang="fr-FR" b="1" dirty="0" smtClean="0">
                <a:solidFill>
                  <a:schemeClr val="bg2">
                    <a:lumMod val="50000"/>
                  </a:schemeClr>
                </a:solidFill>
              </a:rPr>
              <a:t>évaluées</a:t>
            </a:r>
            <a:r>
              <a:rPr lang="fr-FR" dirty="0" smtClean="0"/>
              <a:t> </a:t>
            </a:r>
            <a:r>
              <a:rPr lang="fr-FR" dirty="0"/>
              <a:t>et que les dépenses </a:t>
            </a:r>
            <a:r>
              <a:rPr lang="fr-FR" b="1" dirty="0">
                <a:solidFill>
                  <a:schemeClr val="bg2">
                    <a:lumMod val="50000"/>
                  </a:schemeClr>
                </a:solidFill>
              </a:rPr>
              <a:t>non justifiées</a:t>
            </a:r>
            <a:r>
              <a:rPr lang="fr-FR" dirty="0"/>
              <a:t> adéquatement ou peu susceptibles de contribuer au </a:t>
            </a:r>
            <a:r>
              <a:rPr lang="fr-FR" b="1" dirty="0">
                <a:solidFill>
                  <a:schemeClr val="bg2">
                    <a:lumMod val="50000"/>
                  </a:schemeClr>
                </a:solidFill>
              </a:rPr>
              <a:t>succès</a:t>
            </a:r>
            <a:r>
              <a:rPr lang="fr-FR" dirty="0"/>
              <a:t> du contrat seront rejetées et affaibliront d’autant la proposition. </a:t>
            </a:r>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369097575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FR" dirty="0" smtClean="0">
                <a:solidFill>
                  <a:schemeClr val="bg2">
                    <a:lumMod val="50000"/>
                  </a:schemeClr>
                </a:solidFill>
              </a:rPr>
              <a:t>6 - Gestion des CDP</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a:bodyPr>
          <a:lstStyle/>
          <a:p>
            <a:r>
              <a:rPr lang="fr-CA" dirty="0"/>
              <a:t>Au niveau </a:t>
            </a:r>
            <a:r>
              <a:rPr lang="fr-CA" dirty="0" smtClean="0"/>
              <a:t>central:</a:t>
            </a:r>
          </a:p>
          <a:p>
            <a:pPr lvl="1"/>
            <a:r>
              <a:rPr lang="fr-CA" dirty="0"/>
              <a:t>L</a:t>
            </a:r>
            <a:r>
              <a:rPr lang="fr-CA" dirty="0" smtClean="0"/>
              <a:t>e</a:t>
            </a:r>
            <a:r>
              <a:rPr lang="fr-FR" dirty="0" smtClean="0"/>
              <a:t> </a:t>
            </a:r>
            <a:r>
              <a:rPr lang="fr-FR" dirty="0"/>
              <a:t>Ministère de l’Enseignement supérieur et de la Recherche </a:t>
            </a:r>
            <a:r>
              <a:rPr lang="fr-FR" dirty="0" smtClean="0"/>
              <a:t>dispose </a:t>
            </a:r>
            <a:r>
              <a:rPr lang="fr-FR" dirty="0"/>
              <a:t>d’une équipe spéciale pour suivre la mise en œuvre des contrats de performance ainsi que l'évaluation et la négociation des propositions et le suivi des contrats. </a:t>
            </a:r>
            <a:endParaRPr lang="fr-FR" dirty="0" smtClean="0"/>
          </a:p>
          <a:p>
            <a:pPr lvl="1"/>
            <a:r>
              <a:rPr lang="fr-FR" dirty="0" smtClean="0"/>
              <a:t>Cette </a:t>
            </a:r>
            <a:r>
              <a:rPr lang="fr-FR" dirty="0"/>
              <a:t>équipe est sous la responsabilité de la Direction du financement des Institutions d'Enseignement supérieur de la DGES. Elle est composée de </a:t>
            </a:r>
            <a:r>
              <a:rPr lang="fr-FR" dirty="0" smtClean="0"/>
              <a:t>personnes compétentes </a:t>
            </a:r>
            <a:r>
              <a:rPr lang="fr-FR" dirty="0"/>
              <a:t>et expérimentées venant du ministère, des institutions ainsi que de la société civile. </a:t>
            </a:r>
            <a:endParaRPr lang="fr-FR" dirty="0" smtClean="0"/>
          </a:p>
          <a:p>
            <a:pPr lvl="1"/>
            <a:r>
              <a:rPr lang="fr-FR" dirty="0" smtClean="0"/>
              <a:t>Un </a:t>
            </a:r>
            <a:r>
              <a:rPr lang="fr-FR" dirty="0"/>
              <a:t>expert international </a:t>
            </a:r>
            <a:r>
              <a:rPr lang="fr-FR" dirty="0" smtClean="0"/>
              <a:t> </a:t>
            </a:r>
            <a:r>
              <a:rPr lang="fr-FR" dirty="0"/>
              <a:t>fournit une assistance technique à cette équipe.</a:t>
            </a:r>
          </a:p>
          <a:p>
            <a:endParaRPr lang="fr-FR" dirty="0" smtClean="0"/>
          </a:p>
          <a:p>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257783245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bg2">
                    <a:lumMod val="50000"/>
                  </a:schemeClr>
                </a:solidFill>
              </a:rPr>
              <a:t>Gestion des </a:t>
            </a:r>
            <a:r>
              <a:rPr lang="fr-FR" dirty="0" smtClean="0">
                <a:solidFill>
                  <a:schemeClr val="bg2">
                    <a:lumMod val="50000"/>
                  </a:schemeClr>
                </a:solidFill>
              </a:rPr>
              <a:t>CDP(suite)</a:t>
            </a:r>
            <a:endParaRPr lang="en-US" dirty="0"/>
          </a:p>
        </p:txBody>
      </p:sp>
      <p:sp>
        <p:nvSpPr>
          <p:cNvPr id="3" name="Espace réservé du contenu 2"/>
          <p:cNvSpPr>
            <a:spLocks noGrp="1"/>
          </p:cNvSpPr>
          <p:nvPr>
            <p:ph idx="1"/>
          </p:nvPr>
        </p:nvSpPr>
        <p:spPr/>
        <p:txBody>
          <a:bodyPr>
            <a:normAutofit fontScale="92500" lnSpcReduction="20000"/>
          </a:bodyPr>
          <a:lstStyle/>
          <a:p>
            <a:r>
              <a:rPr lang="fr-FR" dirty="0"/>
              <a:t>Au niveau de chaque institution:</a:t>
            </a:r>
          </a:p>
          <a:p>
            <a:pPr lvl="1"/>
            <a:r>
              <a:rPr lang="fr-FR" dirty="0"/>
              <a:t>La gestion des CDP relève du recteur et de son équipe qui veilleront à prendre les dispositions appropriées. </a:t>
            </a:r>
          </a:p>
          <a:p>
            <a:pPr lvl="1"/>
            <a:r>
              <a:rPr lang="fr-FR" dirty="0"/>
              <a:t>Cependant, comme les contrats de performance impliquent un dialogue permanent avec le ministère, chaque institution a mis en place un </a:t>
            </a:r>
            <a:r>
              <a:rPr lang="fr-FR" b="1" dirty="0">
                <a:solidFill>
                  <a:schemeClr val="bg2">
                    <a:lumMod val="50000"/>
                  </a:schemeClr>
                </a:solidFill>
              </a:rPr>
              <a:t>Comité du contrat de performance</a:t>
            </a:r>
            <a:r>
              <a:rPr lang="fr-FR" dirty="0"/>
              <a:t>, présidé par le recteur ou le vice-recteur à l’enseignement, pour la préparation et le suivi de ces contrats. </a:t>
            </a:r>
          </a:p>
          <a:p>
            <a:pPr lvl="1"/>
            <a:r>
              <a:rPr lang="fr-FR" dirty="0"/>
              <a:t>Chaque institution a mis en place un comité chargé des opérations plus techniques de gestion financières, passation des marchés, recueil des données nécessaires et préparation des rapports de suivi. Ce </a:t>
            </a:r>
            <a:r>
              <a:rPr lang="fr-FR" b="1" dirty="0">
                <a:solidFill>
                  <a:schemeClr val="bg2">
                    <a:lumMod val="50000"/>
                  </a:schemeClr>
                </a:solidFill>
              </a:rPr>
              <a:t>Comité opérationne</a:t>
            </a:r>
            <a:r>
              <a:rPr lang="fr-FR" dirty="0"/>
              <a:t>l sera sous la direction d’un coordonnateur. </a:t>
            </a:r>
          </a:p>
          <a:p>
            <a:pPr lvl="1"/>
            <a:r>
              <a:rPr lang="fr-FR" dirty="0"/>
              <a:t>Le Comité du contrat de performance de l’institution sera responsable de superviser le travail du comité opérationnel. </a:t>
            </a:r>
          </a:p>
          <a:p>
            <a:pPr lvl="1"/>
            <a:r>
              <a:rPr lang="fr-FR" dirty="0"/>
              <a:t>Des formations appropriées seront fournies aux deux comités.</a:t>
            </a: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2771703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FR" sz="2000" dirty="0" smtClean="0">
                <a:solidFill>
                  <a:schemeClr val="bg2">
                    <a:lumMod val="50000"/>
                  </a:schemeClr>
                </a:solidFill>
              </a:rPr>
              <a:t>I. La planification stratégique à travers les contrats de </a:t>
            </a:r>
            <a:r>
              <a:rPr lang="fr-FR" sz="2000" dirty="0" smtClean="0">
                <a:solidFill>
                  <a:schemeClr val="bg2">
                    <a:lumMod val="50000"/>
                  </a:schemeClr>
                </a:solidFill>
              </a:rPr>
              <a:t>performance (CDP)</a:t>
            </a:r>
            <a:r>
              <a:rPr lang="fr-FR" sz="2000" dirty="0" smtClean="0">
                <a:solidFill>
                  <a:schemeClr val="bg2">
                    <a:lumMod val="50000"/>
                  </a:schemeClr>
                </a:solidFill>
              </a:rPr>
              <a:t/>
            </a:r>
            <a:br>
              <a:rPr lang="fr-FR" sz="2000" dirty="0" smtClean="0">
                <a:solidFill>
                  <a:schemeClr val="bg2">
                    <a:lumMod val="50000"/>
                  </a:schemeClr>
                </a:solidFill>
              </a:rPr>
            </a:br>
            <a:r>
              <a:rPr lang="fr-FR" sz="2000" dirty="0" smtClean="0">
                <a:solidFill>
                  <a:schemeClr val="bg2">
                    <a:lumMod val="50000"/>
                  </a:schemeClr>
                </a:solidFill>
              </a:rPr>
              <a:t>II. Quelle gouvernance stratégique aujourd’hui?</a:t>
            </a:r>
            <a:br>
              <a:rPr lang="fr-FR" sz="2000" dirty="0" smtClean="0">
                <a:solidFill>
                  <a:schemeClr val="bg2">
                    <a:lumMod val="50000"/>
                  </a:schemeClr>
                </a:solidFill>
              </a:rPr>
            </a:br>
            <a:r>
              <a:rPr lang="fr-FR" sz="2000" dirty="0" smtClean="0">
                <a:solidFill>
                  <a:schemeClr val="bg2">
                    <a:lumMod val="50000"/>
                  </a:schemeClr>
                </a:solidFill>
              </a:rPr>
              <a:t>III. Leçons apprises</a:t>
            </a:r>
            <a:endParaRPr lang="fr-FR" sz="2000" dirty="0">
              <a:solidFill>
                <a:schemeClr val="bg2">
                  <a:lumMod val="50000"/>
                </a:schemeClr>
              </a:solidFill>
            </a:endParaRPr>
          </a:p>
        </p:txBody>
      </p:sp>
      <p:sp>
        <p:nvSpPr>
          <p:cNvPr id="2" name="Espace réservé du contenu 1"/>
          <p:cNvSpPr>
            <a:spLocks noGrp="1"/>
          </p:cNvSpPr>
          <p:nvPr>
            <p:ph idx="1"/>
          </p:nvPr>
        </p:nvSpPr>
        <p:spPr/>
        <p:txBody>
          <a:bodyPr>
            <a:normAutofit/>
          </a:bodyPr>
          <a:lstStyle/>
          <a:p>
            <a:pPr marL="109728" indent="0">
              <a:buNone/>
            </a:pPr>
            <a:r>
              <a:rPr lang="fr-FR" dirty="0" smtClean="0"/>
              <a:t>I. La planification stratégique à travers les contrats de performance</a:t>
            </a:r>
          </a:p>
          <a:p>
            <a:pPr marL="624078" indent="-514350">
              <a:buFont typeface="+mj-lt"/>
              <a:buAutoNum type="arabicPeriod"/>
            </a:pPr>
            <a:r>
              <a:rPr lang="fr-FR" dirty="0" smtClean="0"/>
              <a:t>Les  principes directeurs des CDP</a:t>
            </a:r>
            <a:endParaRPr lang="fr-FR" dirty="0"/>
          </a:p>
          <a:p>
            <a:pPr marL="624078" indent="-514350">
              <a:buFont typeface="+mj-lt"/>
              <a:buAutoNum type="arabicPeriod"/>
            </a:pPr>
            <a:r>
              <a:rPr lang="fr-FR" dirty="0" smtClean="0"/>
              <a:t>Mise en œuvre </a:t>
            </a:r>
            <a:r>
              <a:rPr lang="fr-FR" dirty="0" smtClean="0"/>
              <a:t>des </a:t>
            </a:r>
            <a:r>
              <a:rPr lang="fr-FR" dirty="0" smtClean="0"/>
              <a:t>CDP au Sénégal</a:t>
            </a:r>
            <a:endParaRPr lang="fr-FR" dirty="0"/>
          </a:p>
          <a:p>
            <a:pPr marL="624078" indent="-514350">
              <a:buFont typeface="+mj-lt"/>
              <a:buAutoNum type="arabicPeriod"/>
            </a:pPr>
            <a:r>
              <a:rPr lang="fr-FR" dirty="0" smtClean="0"/>
              <a:t>Définition des objectifs contractuels</a:t>
            </a:r>
            <a:endParaRPr lang="fr-FR" dirty="0"/>
          </a:p>
          <a:p>
            <a:pPr marL="624078" indent="-514350">
              <a:buFont typeface="+mj-lt"/>
              <a:buAutoNum type="arabicPeriod"/>
            </a:pPr>
            <a:r>
              <a:rPr lang="fr-FR" dirty="0" smtClean="0"/>
              <a:t>Éligibilité </a:t>
            </a:r>
            <a:endParaRPr lang="fr-FR" dirty="0"/>
          </a:p>
          <a:p>
            <a:pPr marL="624078" indent="-514350">
              <a:buFont typeface="+mj-lt"/>
              <a:buAutoNum type="arabicPeriod"/>
            </a:pPr>
            <a:r>
              <a:rPr lang="fr-FR" dirty="0" smtClean="0"/>
              <a:t>Couverture </a:t>
            </a:r>
            <a:endParaRPr lang="fr-FR" dirty="0"/>
          </a:p>
          <a:p>
            <a:pPr marL="624078" indent="-514350">
              <a:buFont typeface="+mj-lt"/>
              <a:buAutoNum type="arabicPeriod"/>
            </a:pPr>
            <a:r>
              <a:rPr lang="fr-FR" dirty="0" smtClean="0"/>
              <a:t>Gestion des CDP</a:t>
            </a:r>
            <a:endParaRPr lang="fr-FR" dirty="0"/>
          </a:p>
          <a:p>
            <a:pPr marL="624078" indent="-514350">
              <a:buFont typeface="+mj-lt"/>
              <a:buAutoNum type="arabicPeriod"/>
            </a:pPr>
            <a:endParaRPr lang="fr-FR" dirty="0" smtClean="0"/>
          </a:p>
        </p:txBody>
      </p:sp>
      <p:sp>
        <p:nvSpPr>
          <p:cNvPr id="4" name="Espace réservé du pied de page 3"/>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3748426495"/>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pPr lvl="0"/>
            <a:r>
              <a:rPr lang="fr-FR" dirty="0" smtClean="0">
                <a:solidFill>
                  <a:schemeClr val="bg2">
                    <a:lumMod val="50000"/>
                  </a:schemeClr>
                </a:solidFill>
              </a:rPr>
              <a:t>7- </a:t>
            </a:r>
            <a:r>
              <a:rPr lang="fr-CA" dirty="0" smtClean="0">
                <a:solidFill>
                  <a:schemeClr val="bg2">
                    <a:lumMod val="50000"/>
                  </a:schemeClr>
                </a:solidFill>
                <a:effectLst/>
              </a:rPr>
              <a:t>Format </a:t>
            </a:r>
            <a:r>
              <a:rPr lang="fr-CA" dirty="0">
                <a:solidFill>
                  <a:schemeClr val="bg2">
                    <a:lumMod val="50000"/>
                  </a:schemeClr>
                </a:solidFill>
                <a:effectLst/>
              </a:rPr>
              <a:t>des </a:t>
            </a:r>
            <a:r>
              <a:rPr lang="fr-CA" dirty="0" smtClean="0">
                <a:solidFill>
                  <a:schemeClr val="bg2">
                    <a:lumMod val="50000"/>
                  </a:schemeClr>
                </a:solidFill>
                <a:effectLst/>
              </a:rPr>
              <a:t>propositions </a:t>
            </a:r>
            <a:endParaRPr lang="fr-FR" dirty="0">
              <a:solidFill>
                <a:schemeClr val="bg2">
                  <a:lumMod val="50000"/>
                </a:schemeClr>
              </a:solidFill>
            </a:endParaRPr>
          </a:p>
        </p:txBody>
      </p:sp>
      <p:sp>
        <p:nvSpPr>
          <p:cNvPr id="2" name="Espace réservé du contenu 1"/>
          <p:cNvSpPr>
            <a:spLocks noGrp="1"/>
          </p:cNvSpPr>
          <p:nvPr>
            <p:ph idx="1"/>
          </p:nvPr>
        </p:nvSpPr>
        <p:spPr/>
        <p:txBody>
          <a:bodyPr/>
          <a:lstStyle/>
          <a:p>
            <a:r>
              <a:rPr lang="fr-CA" dirty="0"/>
              <a:t>Les propositions doivent comprendre deux parties : </a:t>
            </a:r>
            <a:endParaRPr lang="fr-CA" dirty="0" smtClean="0"/>
          </a:p>
          <a:p>
            <a:pPr lvl="1"/>
            <a:endParaRPr lang="fr-CA" dirty="0" smtClean="0"/>
          </a:p>
          <a:p>
            <a:pPr lvl="1"/>
            <a:r>
              <a:rPr lang="fr-CA" dirty="0" smtClean="0"/>
              <a:t>la </a:t>
            </a:r>
            <a:r>
              <a:rPr lang="fr-CA" dirty="0"/>
              <a:t>première sera consacrée à une description de l’Université, de son plan stratégique et des principaux problèmes auxquels elle est confrontée; </a:t>
            </a:r>
            <a:endParaRPr lang="fr-CA" dirty="0" smtClean="0"/>
          </a:p>
          <a:p>
            <a:pPr lvl="1"/>
            <a:endParaRPr lang="fr-CA" dirty="0"/>
          </a:p>
          <a:p>
            <a:pPr lvl="1"/>
            <a:r>
              <a:rPr lang="fr-CA" dirty="0" smtClean="0"/>
              <a:t>la </a:t>
            </a:r>
            <a:r>
              <a:rPr lang="fr-CA" dirty="0"/>
              <a:t>deuxième présentera la proposition de CDP comme telle</a:t>
            </a:r>
            <a:r>
              <a:rPr lang="fr-CA" dirty="0" smtClean="0"/>
              <a:t>.</a:t>
            </a:r>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9623727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CA" dirty="0" smtClean="0">
                <a:solidFill>
                  <a:schemeClr val="bg2">
                    <a:lumMod val="50000"/>
                  </a:schemeClr>
                </a:solidFill>
                <a:effectLst/>
              </a:rPr>
              <a:t>Format </a:t>
            </a:r>
            <a:r>
              <a:rPr lang="fr-CA" dirty="0">
                <a:solidFill>
                  <a:schemeClr val="bg2">
                    <a:lumMod val="50000"/>
                  </a:schemeClr>
                </a:solidFill>
                <a:effectLst/>
              </a:rPr>
              <a:t>des </a:t>
            </a:r>
            <a:r>
              <a:rPr lang="fr-CA" dirty="0" smtClean="0">
                <a:solidFill>
                  <a:schemeClr val="bg2">
                    <a:lumMod val="50000"/>
                  </a:schemeClr>
                </a:solidFill>
                <a:effectLst/>
              </a:rPr>
              <a:t>propositions </a:t>
            </a:r>
            <a:r>
              <a:rPr lang="fr-CA" dirty="0" smtClean="0">
                <a:solidFill>
                  <a:schemeClr val="bg2">
                    <a:lumMod val="50000"/>
                  </a:schemeClr>
                </a:solidFill>
                <a:effectLst/>
              </a:rPr>
              <a:t>(</a:t>
            </a:r>
            <a:r>
              <a:rPr lang="fr-CA" dirty="0" smtClean="0">
                <a:solidFill>
                  <a:schemeClr val="bg2">
                    <a:lumMod val="50000"/>
                  </a:schemeClr>
                </a:solidFill>
              </a:rPr>
              <a:t>suite 1</a:t>
            </a:r>
            <a:r>
              <a:rPr lang="fr-CA" dirty="0" smtClean="0">
                <a:solidFill>
                  <a:schemeClr val="bg2">
                    <a:lumMod val="50000"/>
                  </a:schemeClr>
                </a:solidFill>
                <a:effectLst/>
              </a:rPr>
              <a:t>)</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lnSpcReduction="10000"/>
          </a:bodyPr>
          <a:lstStyle/>
          <a:p>
            <a:r>
              <a:rPr lang="fr-CA" u="sng" dirty="0"/>
              <a:t>Première partie : Présentation de l’Université</a:t>
            </a:r>
            <a:endParaRPr lang="fr-FR" dirty="0"/>
          </a:p>
          <a:p>
            <a:pPr lvl="1"/>
            <a:r>
              <a:rPr lang="fr-CA" dirty="0"/>
              <a:t>Cette partie vise à donner une bonne description de l’Institution au moment de la présentation de sa proposition. Elle doit être relativement brève (pas plus de 30 pages) et comprendre les chapitres décrits ci-dessous</a:t>
            </a:r>
            <a:r>
              <a:rPr lang="fr-CA" dirty="0" smtClean="0"/>
              <a:t>.</a:t>
            </a:r>
          </a:p>
          <a:p>
            <a:pPr lvl="1"/>
            <a:endParaRPr lang="fr-FR" dirty="0"/>
          </a:p>
          <a:p>
            <a:pPr lvl="2"/>
            <a:r>
              <a:rPr lang="fr-CA" i="1" dirty="0"/>
              <a:t>Aperçu général de l’Université</a:t>
            </a:r>
            <a:endParaRPr lang="fr-FR" dirty="0"/>
          </a:p>
          <a:p>
            <a:pPr lvl="2"/>
            <a:r>
              <a:rPr lang="fr-CA" i="1" dirty="0" smtClean="0"/>
              <a:t>Gouvernance </a:t>
            </a:r>
            <a:r>
              <a:rPr lang="fr-CA" i="1" dirty="0"/>
              <a:t>et gestion de l’Institution</a:t>
            </a:r>
            <a:endParaRPr lang="fr-FR" dirty="0"/>
          </a:p>
          <a:p>
            <a:pPr lvl="2"/>
            <a:r>
              <a:rPr lang="fr-CA" i="1" dirty="0" smtClean="0"/>
              <a:t>Unités </a:t>
            </a:r>
            <a:r>
              <a:rPr lang="fr-CA" i="1" dirty="0"/>
              <a:t>de formation et de recherche</a:t>
            </a:r>
            <a:r>
              <a:rPr lang="fr-CA" dirty="0"/>
              <a:t> </a:t>
            </a:r>
            <a:endParaRPr lang="fr-FR" dirty="0"/>
          </a:p>
          <a:p>
            <a:pPr lvl="2"/>
            <a:r>
              <a:rPr lang="fr-CA" i="1" dirty="0" smtClean="0"/>
              <a:t>Ressources </a:t>
            </a:r>
            <a:r>
              <a:rPr lang="fr-CA" i="1" dirty="0"/>
              <a:t>et services</a:t>
            </a:r>
            <a:endParaRPr lang="fr-FR" dirty="0"/>
          </a:p>
          <a:p>
            <a:pPr lvl="2"/>
            <a:r>
              <a:rPr lang="fr-CA" i="1" dirty="0" smtClean="0"/>
              <a:t>Plan </a:t>
            </a:r>
            <a:r>
              <a:rPr lang="fr-CA" i="1" dirty="0"/>
              <a:t>stratégique</a:t>
            </a:r>
            <a:endParaRPr lang="fr-FR" dirty="0"/>
          </a:p>
          <a:p>
            <a:pPr lvl="2"/>
            <a:r>
              <a:rPr lang="fr-CA" i="1" dirty="0" smtClean="0"/>
              <a:t>Problèmes particuliers</a:t>
            </a:r>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7026309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CA" dirty="0" smtClean="0">
                <a:solidFill>
                  <a:schemeClr val="bg2">
                    <a:lumMod val="50000"/>
                  </a:schemeClr>
                </a:solidFill>
                <a:effectLst/>
              </a:rPr>
              <a:t>Format </a:t>
            </a:r>
            <a:r>
              <a:rPr lang="fr-CA" dirty="0">
                <a:solidFill>
                  <a:schemeClr val="bg2">
                    <a:lumMod val="50000"/>
                  </a:schemeClr>
                </a:solidFill>
                <a:effectLst/>
              </a:rPr>
              <a:t>des </a:t>
            </a:r>
            <a:r>
              <a:rPr lang="fr-CA" dirty="0" smtClean="0">
                <a:solidFill>
                  <a:schemeClr val="bg2">
                    <a:lumMod val="50000"/>
                  </a:schemeClr>
                </a:solidFill>
                <a:effectLst/>
              </a:rPr>
              <a:t>propositions </a:t>
            </a:r>
            <a:r>
              <a:rPr lang="fr-CA" dirty="0" smtClean="0">
                <a:solidFill>
                  <a:schemeClr val="bg2">
                    <a:lumMod val="50000"/>
                  </a:schemeClr>
                </a:solidFill>
                <a:effectLst/>
              </a:rPr>
              <a:t>(</a:t>
            </a:r>
            <a:r>
              <a:rPr lang="fr-CA" dirty="0" smtClean="0">
                <a:solidFill>
                  <a:schemeClr val="bg2">
                    <a:lumMod val="50000"/>
                  </a:schemeClr>
                </a:solidFill>
              </a:rPr>
              <a:t>suite 2</a:t>
            </a:r>
            <a:r>
              <a:rPr lang="fr-CA" dirty="0" smtClean="0">
                <a:solidFill>
                  <a:schemeClr val="bg2">
                    <a:lumMod val="50000"/>
                  </a:schemeClr>
                </a:solidFill>
                <a:effectLst/>
              </a:rPr>
              <a:t>)</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a:bodyPr>
          <a:lstStyle/>
          <a:p>
            <a:r>
              <a:rPr lang="fr-CA" u="sng" dirty="0" smtClean="0"/>
              <a:t>Deuxième </a:t>
            </a:r>
            <a:r>
              <a:rPr lang="fr-CA" u="sng" dirty="0"/>
              <a:t>partie : Présentation du contrat de performance proposé</a:t>
            </a:r>
            <a:endParaRPr lang="fr-FR" dirty="0"/>
          </a:p>
          <a:p>
            <a:pPr lvl="1"/>
            <a:r>
              <a:rPr lang="fr-CA" dirty="0"/>
              <a:t>Cette section constitue évidemment le cœur de la proposition. Elle </a:t>
            </a:r>
            <a:r>
              <a:rPr lang="fr-CA" dirty="0" smtClean="0"/>
              <a:t>s’articule </a:t>
            </a:r>
            <a:r>
              <a:rPr lang="fr-CA" dirty="0"/>
              <a:t>comme suit : </a:t>
            </a:r>
            <a:endParaRPr lang="fr-FR" dirty="0"/>
          </a:p>
          <a:p>
            <a:pPr lvl="1"/>
            <a:endParaRPr lang="fr-CA" i="1" dirty="0" smtClean="0"/>
          </a:p>
          <a:p>
            <a:pPr lvl="2"/>
            <a:r>
              <a:rPr lang="fr-CA" i="1" dirty="0" smtClean="0"/>
              <a:t>Aperçu </a:t>
            </a:r>
            <a:r>
              <a:rPr lang="fr-CA" i="1" dirty="0"/>
              <a:t>des objectifs visés par le CDP</a:t>
            </a:r>
            <a:r>
              <a:rPr lang="fr-CA" dirty="0"/>
              <a:t> </a:t>
            </a:r>
            <a:endParaRPr lang="fr-FR" dirty="0"/>
          </a:p>
          <a:p>
            <a:pPr lvl="2"/>
            <a:r>
              <a:rPr lang="fr-CA" i="1" dirty="0" smtClean="0"/>
              <a:t>Présentation </a:t>
            </a:r>
            <a:r>
              <a:rPr lang="fr-CA" i="1" dirty="0"/>
              <a:t>détaillée de la situation et du plan d’action proposé</a:t>
            </a:r>
            <a:r>
              <a:rPr lang="fr-CA" dirty="0"/>
              <a:t> </a:t>
            </a:r>
            <a:endParaRPr lang="fr-FR" dirty="0"/>
          </a:p>
          <a:p>
            <a:pPr lvl="2"/>
            <a:r>
              <a:rPr lang="fr-CA" i="1" dirty="0" smtClean="0"/>
              <a:t>Indicateurs</a:t>
            </a:r>
            <a:endParaRPr lang="fr-FR" dirty="0"/>
          </a:p>
          <a:p>
            <a:pPr lvl="2"/>
            <a:r>
              <a:rPr lang="fr-CA" i="1" dirty="0" smtClean="0"/>
              <a:t>Budget</a:t>
            </a:r>
            <a:endParaRPr lang="fr-FR" dirty="0"/>
          </a:p>
          <a:p>
            <a:endParaRPr lang="fr-FR" dirty="0" smtClean="0"/>
          </a:p>
          <a:p>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9137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CA" dirty="0" smtClean="0">
                <a:solidFill>
                  <a:schemeClr val="bg2">
                    <a:lumMod val="50000"/>
                  </a:schemeClr>
                </a:solidFill>
                <a:effectLst/>
              </a:rPr>
              <a:t>Format </a:t>
            </a:r>
            <a:r>
              <a:rPr lang="fr-CA" dirty="0">
                <a:solidFill>
                  <a:schemeClr val="bg2">
                    <a:lumMod val="50000"/>
                  </a:schemeClr>
                </a:solidFill>
                <a:effectLst/>
              </a:rPr>
              <a:t>des </a:t>
            </a:r>
            <a:r>
              <a:rPr lang="fr-CA" dirty="0" smtClean="0">
                <a:solidFill>
                  <a:schemeClr val="bg2">
                    <a:lumMod val="50000"/>
                  </a:schemeClr>
                </a:solidFill>
                <a:effectLst/>
              </a:rPr>
              <a:t>propositions </a:t>
            </a:r>
            <a:r>
              <a:rPr lang="fr-CA" dirty="0" smtClean="0">
                <a:solidFill>
                  <a:schemeClr val="bg2">
                    <a:lumMod val="50000"/>
                  </a:schemeClr>
                </a:solidFill>
                <a:effectLst/>
              </a:rPr>
              <a:t>(</a:t>
            </a:r>
            <a:r>
              <a:rPr lang="fr-CA" dirty="0" smtClean="0">
                <a:solidFill>
                  <a:schemeClr val="bg2">
                    <a:lumMod val="50000"/>
                  </a:schemeClr>
                </a:solidFill>
              </a:rPr>
              <a:t>suite 3</a:t>
            </a:r>
            <a:r>
              <a:rPr lang="fr-CA" dirty="0" smtClean="0">
                <a:solidFill>
                  <a:schemeClr val="bg2">
                    <a:lumMod val="50000"/>
                  </a:schemeClr>
                </a:solidFill>
                <a:effectLst/>
              </a:rPr>
              <a:t>)</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fontScale="85000" lnSpcReduction="20000"/>
          </a:bodyPr>
          <a:lstStyle/>
          <a:p>
            <a:r>
              <a:rPr lang="fr-CA" u="sng" dirty="0"/>
              <a:t>Première partie : Présentation de </a:t>
            </a:r>
            <a:r>
              <a:rPr lang="fr-CA" u="sng" dirty="0" smtClean="0"/>
              <a:t>l’Université</a:t>
            </a:r>
          </a:p>
          <a:p>
            <a:endParaRPr lang="fr-FR" dirty="0"/>
          </a:p>
          <a:p>
            <a:r>
              <a:rPr lang="fr-CA" dirty="0" smtClean="0"/>
              <a:t>Cette partie vise à donner une bonne description de l’Institution au moment de la présentation de sa proposition. Elle doit être relativement brève (pas plus de 30 pages) et comprendre les chapitres décrits ci-dessous.</a:t>
            </a:r>
            <a:endParaRPr lang="fr-FR" dirty="0" smtClean="0"/>
          </a:p>
          <a:p>
            <a:r>
              <a:rPr lang="fr-CA" i="1" dirty="0" smtClean="0"/>
              <a:t>Aperçu </a:t>
            </a:r>
            <a:r>
              <a:rPr lang="fr-CA" i="1" dirty="0"/>
              <a:t>général de l’Université</a:t>
            </a:r>
            <a:endParaRPr lang="fr-FR" dirty="0"/>
          </a:p>
          <a:p>
            <a:pPr lvl="1"/>
            <a:r>
              <a:rPr lang="fr-CA" sz="2000" dirty="0" smtClean="0"/>
              <a:t>Fournir quelques </a:t>
            </a:r>
            <a:r>
              <a:rPr lang="fr-CA" sz="2000" dirty="0"/>
              <a:t>données actualisées de l’Université :</a:t>
            </a:r>
            <a:endParaRPr lang="fr-FR" sz="2000" dirty="0"/>
          </a:p>
          <a:p>
            <a:pPr lvl="1"/>
            <a:r>
              <a:rPr lang="fr-CA" sz="2000" dirty="0"/>
              <a:t>Nombre total de professeurs et distribution selon le rang ; </a:t>
            </a:r>
            <a:endParaRPr lang="fr-FR" sz="2000" dirty="0"/>
          </a:p>
          <a:p>
            <a:pPr lvl="1"/>
            <a:r>
              <a:rPr lang="fr-CA" sz="2000" dirty="0"/>
              <a:t>Nombre total de PATS ;</a:t>
            </a:r>
            <a:endParaRPr lang="fr-FR" sz="2000" dirty="0"/>
          </a:p>
          <a:p>
            <a:pPr lvl="1"/>
            <a:r>
              <a:rPr lang="fr-CA" sz="2000" dirty="0"/>
              <a:t>Nombre total d’étudiants;</a:t>
            </a:r>
            <a:endParaRPr lang="fr-FR" sz="2000" dirty="0"/>
          </a:p>
          <a:p>
            <a:pPr lvl="1"/>
            <a:r>
              <a:rPr lang="fr-CA" sz="2000" dirty="0"/>
              <a:t>Liste des UFR, faculté, école et institut.</a:t>
            </a:r>
            <a:endParaRPr lang="fr-FR" sz="2000" dirty="0"/>
          </a:p>
          <a:p>
            <a:endParaRPr lang="fr-CA" i="1" dirty="0" smtClean="0"/>
          </a:p>
          <a:p>
            <a:endParaRPr lang="fr-CA" i="1" dirty="0" smtClean="0"/>
          </a:p>
          <a:p>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29508358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Format des propositions (suite 4)</a:t>
            </a:r>
            <a:endParaRPr lang="en-US" dirty="0"/>
          </a:p>
        </p:txBody>
      </p:sp>
      <p:sp>
        <p:nvSpPr>
          <p:cNvPr id="3" name="Espace réservé du contenu 2"/>
          <p:cNvSpPr>
            <a:spLocks noGrp="1"/>
          </p:cNvSpPr>
          <p:nvPr>
            <p:ph idx="1"/>
          </p:nvPr>
        </p:nvSpPr>
        <p:spPr/>
        <p:txBody>
          <a:bodyPr/>
          <a:lstStyle/>
          <a:p>
            <a:r>
              <a:rPr lang="fr-CA" i="1" dirty="0"/>
              <a:t>Gouvernance et gestion de l’Institution</a:t>
            </a:r>
            <a:endParaRPr lang="fr-FR" dirty="0"/>
          </a:p>
          <a:p>
            <a:pPr lvl="1"/>
            <a:r>
              <a:rPr lang="fr-CA" dirty="0"/>
              <a:t>Description des instances de gouvernance de l’Institution : Conseil d’administration, Conseil académique, Rectorat, Décanats avec leur composition, leur mandat et leur date de mise en place ou en fonction. </a:t>
            </a:r>
          </a:p>
          <a:p>
            <a:pPr lvl="1"/>
            <a:r>
              <a:rPr lang="fr-CA" dirty="0"/>
              <a:t>Présentation des instances centrales de gestion : Secrétariat général, Direction des ressources humaines, Direction des ressources financières, Direction des ressources matérielles, Direction des ressources informationnelles et autres.</a:t>
            </a:r>
            <a:endParaRPr lang="fr-FR" dirty="0"/>
          </a:p>
          <a:p>
            <a:pPr marL="0" indent="0">
              <a:buNone/>
            </a:pP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1802525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CA" dirty="0">
                <a:solidFill>
                  <a:schemeClr val="bg2">
                    <a:lumMod val="50000"/>
                  </a:schemeClr>
                </a:solidFill>
                <a:effectLst/>
              </a:rPr>
              <a:t>Format des propositions </a:t>
            </a:r>
            <a:r>
              <a:rPr lang="fr-CA" dirty="0" smtClean="0">
                <a:solidFill>
                  <a:schemeClr val="bg2">
                    <a:lumMod val="50000"/>
                  </a:schemeClr>
                </a:solidFill>
                <a:effectLst/>
              </a:rPr>
              <a:t>(</a:t>
            </a:r>
            <a:r>
              <a:rPr lang="fr-CA" dirty="0" smtClean="0">
                <a:solidFill>
                  <a:schemeClr val="bg2">
                    <a:lumMod val="50000"/>
                  </a:schemeClr>
                </a:solidFill>
              </a:rPr>
              <a:t>suite 5</a:t>
            </a:r>
            <a:r>
              <a:rPr lang="fr-CA" dirty="0" smtClean="0">
                <a:solidFill>
                  <a:schemeClr val="bg2">
                    <a:lumMod val="50000"/>
                  </a:schemeClr>
                </a:solidFill>
                <a:effectLst/>
              </a:rPr>
              <a:t>)</a:t>
            </a:r>
            <a:endParaRPr lang="fr-FR" dirty="0"/>
          </a:p>
        </p:txBody>
      </p:sp>
      <p:sp>
        <p:nvSpPr>
          <p:cNvPr id="2" name="Espace réservé du contenu 1"/>
          <p:cNvSpPr>
            <a:spLocks noGrp="1"/>
          </p:cNvSpPr>
          <p:nvPr>
            <p:ph idx="1"/>
          </p:nvPr>
        </p:nvSpPr>
        <p:spPr/>
        <p:txBody>
          <a:bodyPr>
            <a:normAutofit fontScale="85000" lnSpcReduction="10000"/>
          </a:bodyPr>
          <a:lstStyle/>
          <a:p>
            <a:r>
              <a:rPr lang="fr-CA" i="1" dirty="0"/>
              <a:t>Unités de formation et de recherche</a:t>
            </a:r>
            <a:r>
              <a:rPr lang="fr-CA" dirty="0"/>
              <a:t> </a:t>
            </a:r>
            <a:endParaRPr lang="fr-FR" dirty="0"/>
          </a:p>
          <a:p>
            <a:pPr lvl="1"/>
            <a:r>
              <a:rPr lang="fr-CA" dirty="0"/>
              <a:t>Décrire les unités de formation et de recherche qui composent l’Institution avec les ressources humaines et matérielles dont elles disposent et les programmes de formation dont elles sont responsables. Chaque programme de formation (licences, mastères, doctorats, programmes courts et autres) sera brièvement décrit : objectifs, nombre d’étudiants inscrits en première année et nombre de diplômés au cours des trois dernières années. </a:t>
            </a:r>
          </a:p>
          <a:p>
            <a:pPr lvl="1"/>
            <a:r>
              <a:rPr lang="fr-CA" dirty="0"/>
              <a:t>Présentation brève les principaux programmes de recherche de l’UFR. </a:t>
            </a:r>
            <a:endParaRPr lang="fr-FR" dirty="0"/>
          </a:p>
          <a:p>
            <a:endParaRPr lang="fr-CA" i="1" dirty="0"/>
          </a:p>
          <a:p>
            <a:r>
              <a:rPr lang="fr-CA" i="1" dirty="0"/>
              <a:t>Ressources et services</a:t>
            </a:r>
            <a:endParaRPr lang="fr-FR" dirty="0"/>
          </a:p>
          <a:p>
            <a:pPr lvl="1"/>
            <a:r>
              <a:rPr lang="fr-CA" dirty="0"/>
              <a:t>L’université décrira les principales ressources physiques, matérielles, informationnelles et financières dont elle dispose, ainsi que les principaux services offerts aux enseignants et aux étudiants.</a:t>
            </a:r>
            <a:endParaRPr lang="fr-FR" dirty="0"/>
          </a:p>
          <a:p>
            <a:endParaRPr lang="fr-CA" i="1" dirty="0"/>
          </a:p>
        </p:txBody>
      </p:sp>
      <p:sp>
        <p:nvSpPr>
          <p:cNvPr id="3" name="Espace réservé du pied de page 2"/>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25254773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chemeClr val="bg2">
                    <a:lumMod val="50000"/>
                  </a:schemeClr>
                </a:solidFill>
              </a:rPr>
              <a:t>Format des </a:t>
            </a:r>
            <a:r>
              <a:rPr lang="fr-CA" dirty="0" smtClean="0">
                <a:solidFill>
                  <a:schemeClr val="bg2">
                    <a:lumMod val="50000"/>
                  </a:schemeClr>
                </a:solidFill>
              </a:rPr>
              <a:t>propositions (suite 6)</a:t>
            </a:r>
            <a:endParaRPr lang="en-US" dirty="0"/>
          </a:p>
        </p:txBody>
      </p:sp>
      <p:sp>
        <p:nvSpPr>
          <p:cNvPr id="3" name="Espace réservé du contenu 2"/>
          <p:cNvSpPr>
            <a:spLocks noGrp="1"/>
          </p:cNvSpPr>
          <p:nvPr>
            <p:ph idx="1"/>
          </p:nvPr>
        </p:nvSpPr>
        <p:spPr/>
        <p:txBody>
          <a:bodyPr/>
          <a:lstStyle/>
          <a:p>
            <a:r>
              <a:rPr lang="fr-CA" i="1" dirty="0"/>
              <a:t>Plan stratégique</a:t>
            </a:r>
            <a:endParaRPr lang="fr-FR" dirty="0"/>
          </a:p>
          <a:p>
            <a:pPr lvl="1"/>
            <a:r>
              <a:rPr lang="fr-CA" dirty="0"/>
              <a:t>Université présente sa mission et la vision de ce qu’elle veut devenir. </a:t>
            </a:r>
          </a:p>
          <a:p>
            <a:pPr lvl="1"/>
            <a:r>
              <a:rPr lang="fr-CA" dirty="0"/>
              <a:t>Elle résume les principaux points de son plan stratégique en mettant l’accent sur ce qui se rattache aux objectifs du CDP proposés par le Ministre et sur l’intérêt du CDP pour la réalisation de son plan stratégique.</a:t>
            </a:r>
            <a:endParaRPr lang="fr-FR" dirty="0"/>
          </a:p>
          <a:p>
            <a:endParaRPr lang="fr-CA" i="1" dirty="0"/>
          </a:p>
          <a:p>
            <a:r>
              <a:rPr lang="fr-CA" i="1" dirty="0"/>
              <a:t>Problèmes particuliers</a:t>
            </a:r>
            <a:endParaRPr lang="fr-FR" dirty="0"/>
          </a:p>
          <a:p>
            <a:pPr lvl="1"/>
            <a:r>
              <a:rPr lang="fr-CA" dirty="0"/>
              <a:t>L’Institution fait état ici de problèmes importants qui lui sont propres et l’empêchent de progresser au rythme souhaité</a:t>
            </a:r>
            <a:endParaRPr lang="fr-FR" dirty="0"/>
          </a:p>
          <a:p>
            <a:pPr marL="0" indent="0">
              <a:buNone/>
            </a:pP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3372299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chemeClr val="bg2">
                    <a:lumMod val="50000"/>
                  </a:schemeClr>
                </a:solidFill>
              </a:rPr>
              <a:t>Format des </a:t>
            </a:r>
            <a:r>
              <a:rPr lang="fr-CA" dirty="0" smtClean="0">
                <a:solidFill>
                  <a:schemeClr val="bg2">
                    <a:lumMod val="50000"/>
                  </a:schemeClr>
                </a:solidFill>
              </a:rPr>
              <a:t>propositions (suite 7)</a:t>
            </a:r>
            <a:endParaRPr lang="en-US" dirty="0"/>
          </a:p>
        </p:txBody>
      </p:sp>
      <p:sp>
        <p:nvSpPr>
          <p:cNvPr id="3" name="Espace réservé du contenu 2"/>
          <p:cNvSpPr>
            <a:spLocks noGrp="1"/>
          </p:cNvSpPr>
          <p:nvPr>
            <p:ph idx="1"/>
          </p:nvPr>
        </p:nvSpPr>
        <p:spPr/>
        <p:txBody>
          <a:bodyPr>
            <a:normAutofit fontScale="77500" lnSpcReduction="20000"/>
          </a:bodyPr>
          <a:lstStyle/>
          <a:p>
            <a:r>
              <a:rPr lang="fr-CA" u="sng" dirty="0"/>
              <a:t>Deuxième partie : Présentation du contrat de performance proposé</a:t>
            </a:r>
          </a:p>
          <a:p>
            <a:r>
              <a:rPr lang="fr-CA" dirty="0"/>
              <a:t>Cette section constitue évidemment le cœur de la proposition. Elle devra s’articuler comme suit : </a:t>
            </a:r>
            <a:endParaRPr lang="fr-FR" dirty="0"/>
          </a:p>
          <a:p>
            <a:r>
              <a:rPr lang="fr-CA" i="1" dirty="0"/>
              <a:t>Aperçu des objectifs visés par le CDP</a:t>
            </a:r>
            <a:r>
              <a:rPr lang="fr-CA" dirty="0"/>
              <a:t> </a:t>
            </a:r>
            <a:endParaRPr lang="fr-FR" dirty="0"/>
          </a:p>
          <a:p>
            <a:pPr lvl="1"/>
            <a:r>
              <a:rPr lang="fr-CA" dirty="0"/>
              <a:t>Outre l’objectif d’amélioration de l’efficacité interne, qui devra figurer dans la proposition, l’Université choisira de deux à quatre autres objectifs parmi ceux proposés par le Ministère au chapitre 3. Elle justifiera son choix de priorités au regard de ses priorités de développement.</a:t>
            </a:r>
            <a:endParaRPr lang="fr-FR" dirty="0"/>
          </a:p>
          <a:p>
            <a:endParaRPr lang="fr-CA" i="1" dirty="0"/>
          </a:p>
          <a:p>
            <a:r>
              <a:rPr lang="fr-CA" i="1" dirty="0"/>
              <a:t>Présentation détaillée de la situation et du plan d’action proposé</a:t>
            </a:r>
            <a:r>
              <a:rPr lang="fr-CA" dirty="0"/>
              <a:t> </a:t>
            </a:r>
            <a:endParaRPr lang="fr-FR" dirty="0"/>
          </a:p>
          <a:p>
            <a:pPr lvl="1"/>
            <a:r>
              <a:rPr lang="fr-CA" dirty="0"/>
              <a:t>Au regard de chaque objectif, l’Université </a:t>
            </a:r>
            <a:r>
              <a:rPr lang="fr-FR" dirty="0"/>
              <a:t>décrira d’abord la situation actuelle et les raisons pouvant l’expliquer. Elle exposera ensuite la stratégie qu’elle entend utiliser pour l’améliorer. Elle précisera ses buts et ses cibles, identifiera les indicateurs appropriés et indiquera pour chaque élément de sa stratégie le rationnel, les actions à mener, l’échéancier, les indicateurs de réalisation et les responsables de la mise en œuvre. </a:t>
            </a:r>
            <a:r>
              <a:rPr lang="fr-CA" dirty="0"/>
              <a:t>Il est très important que la présentation soit claire et montre comment chaque élément de la stratégie contribuera à améliorer la situation au regard de chacun des objectifs du Contrat.</a:t>
            </a:r>
            <a:endParaRPr lang="fr-FR" dirty="0"/>
          </a:p>
          <a:p>
            <a:pPr marL="0" indent="0">
              <a:buNone/>
            </a:pP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1831134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CA" dirty="0" smtClean="0">
                <a:solidFill>
                  <a:schemeClr val="bg2">
                    <a:lumMod val="50000"/>
                  </a:schemeClr>
                </a:solidFill>
                <a:effectLst/>
              </a:rPr>
              <a:t>Format </a:t>
            </a:r>
            <a:r>
              <a:rPr lang="fr-CA" dirty="0">
                <a:solidFill>
                  <a:schemeClr val="bg2">
                    <a:lumMod val="50000"/>
                  </a:schemeClr>
                </a:solidFill>
                <a:effectLst/>
              </a:rPr>
              <a:t>des </a:t>
            </a:r>
            <a:r>
              <a:rPr lang="fr-CA" dirty="0" smtClean="0">
                <a:solidFill>
                  <a:schemeClr val="bg2">
                    <a:lumMod val="50000"/>
                  </a:schemeClr>
                </a:solidFill>
                <a:effectLst/>
              </a:rPr>
              <a:t>propositions (5/5)</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fontScale="70000" lnSpcReduction="20000"/>
          </a:bodyPr>
          <a:lstStyle/>
          <a:p>
            <a:r>
              <a:rPr lang="fr-CA" i="1" dirty="0" smtClean="0"/>
              <a:t>Indicateurs</a:t>
            </a:r>
            <a:endParaRPr lang="fr-FR" dirty="0"/>
          </a:p>
          <a:p>
            <a:pPr lvl="1"/>
            <a:r>
              <a:rPr lang="fr-CA" dirty="0"/>
              <a:t>Pour chaque objectif du contrat, l’Université précisera les indicateurs de performance retenus, déterminera avec précision leur valeur initiale, c’est-à-dire celle de 2010, et fixera la valeur que chacun devrait atteindre à chaque année du Contrat. Ce tableau est essentiel, car il constitue les engagements de l’Université. Le suivi du Contrat et la décision de poursuivre sa réalisation se feront principalement sur la base de l’atteinte des cibles fixées pour chaque année. L’Université dressera un tableau récapitulatif des objectifs, indicateurs et cibles annuelles. Il devra prendre le format suivant (voir annexe 1) </a:t>
            </a:r>
            <a:r>
              <a:rPr lang="fr-CA" dirty="0" smtClean="0"/>
              <a:t>:</a:t>
            </a:r>
            <a:endParaRPr lang="fr-FR" dirty="0" smtClean="0"/>
          </a:p>
          <a:p>
            <a:pPr marL="0" indent="0">
              <a:buNone/>
            </a:pPr>
            <a:endParaRPr lang="fr-FR" dirty="0" smtClean="0"/>
          </a:p>
          <a:p>
            <a:endParaRPr lang="fr-CA" i="1" dirty="0" smtClean="0"/>
          </a:p>
          <a:p>
            <a:r>
              <a:rPr lang="fr-CA" i="1" dirty="0" smtClean="0"/>
              <a:t>Budget</a:t>
            </a:r>
            <a:endParaRPr lang="fr-FR" dirty="0" smtClean="0"/>
          </a:p>
          <a:p>
            <a:pPr lvl="1"/>
            <a:r>
              <a:rPr lang="fr-CA" dirty="0" smtClean="0"/>
              <a:t>L’Institution présentera globalement le budget demandé et détaillera sa répartition entre les différentes stratégies et actions proposées. La répartition entre les différents objectifs du CDP et les différentes stratégies retenues par l’Institution sera présentée dans un tableau récapitulatif. Advenant que certains investissements lourds soient nécessaires pour l’atteinte de plus d’un objectifs, ils devront être insérés à part dans ce tableau en identifiant les objectifs et stratégies auxquels ils se rattachent.</a:t>
            </a:r>
            <a:endParaRPr lang="fr-FR" dirty="0" smtClean="0"/>
          </a:p>
          <a:p>
            <a:pPr lvl="1"/>
            <a:r>
              <a:rPr lang="fr-CA" dirty="0" smtClean="0"/>
              <a:t>Le tableau récapitulatif du budget qu’elle souhaite consacrer annuellement à chacun des objectifs du Contrat prendra la forme suivante (voir annexe 2 :</a:t>
            </a:r>
            <a:endParaRPr lang="fr-FR" dirty="0" smtClean="0"/>
          </a:p>
          <a:p>
            <a:pPr marL="109728" indent="0">
              <a:buNone/>
            </a:pPr>
            <a:endParaRPr lang="fr-FR" dirty="0" smtClean="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graphicFrame>
        <p:nvGraphicFramePr>
          <p:cNvPr id="16" name="Tableau 15"/>
          <p:cNvGraphicFramePr>
            <a:graphicFrameLocks noGrp="1"/>
          </p:cNvGraphicFramePr>
          <p:nvPr>
            <p:extLst>
              <p:ext uri="{D42A27DB-BD31-4B8C-83A1-F6EECF244321}">
                <p14:modId xmlns:p14="http://schemas.microsoft.com/office/powerpoint/2010/main" val="1120348225"/>
              </p:ext>
            </p:extLst>
          </p:nvPr>
        </p:nvGraphicFramePr>
        <p:xfrm>
          <a:off x="755576" y="5588982"/>
          <a:ext cx="7704854" cy="385572"/>
        </p:xfrm>
        <a:graphic>
          <a:graphicData uri="http://schemas.openxmlformats.org/drawingml/2006/table">
            <a:tbl>
              <a:tblPr firstRow="1" firstCol="1" bandRow="1">
                <a:tableStyleId>{5C22544A-7EE6-4342-B048-85BDC9FD1C3A}</a:tableStyleId>
              </a:tblPr>
              <a:tblGrid>
                <a:gridCol w="725870"/>
                <a:gridCol w="809586"/>
                <a:gridCol w="809586"/>
                <a:gridCol w="893302"/>
                <a:gridCol w="893302"/>
                <a:gridCol w="893302"/>
                <a:gridCol w="893302"/>
                <a:gridCol w="893302"/>
                <a:gridCol w="893302"/>
              </a:tblGrid>
              <a:tr h="288290">
                <a:tc>
                  <a:txBody>
                    <a:bodyPr/>
                    <a:lstStyle/>
                    <a:p>
                      <a:pPr algn="ctr">
                        <a:lnSpc>
                          <a:spcPct val="115000"/>
                        </a:lnSpc>
                        <a:spcAft>
                          <a:spcPts val="0"/>
                        </a:spcAft>
                      </a:pPr>
                      <a:r>
                        <a:rPr lang="fr-CA" sz="1100" dirty="0">
                          <a:effectLst/>
                        </a:rPr>
                        <a:t>Objectif</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a:effectLst/>
                        </a:rPr>
                        <a:t>Stratégie</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a:effectLst/>
                        </a:rPr>
                        <a:t>Action</a:t>
                      </a:r>
                      <a:endParaRPr lang="fr-FR" sz="110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a:effectLst/>
                        </a:rPr>
                        <a:t>Coût </a:t>
                      </a:r>
                      <a:endParaRPr lang="fr-CA" sz="1100" dirty="0" smtClean="0">
                        <a:effectLst/>
                      </a:endParaRPr>
                    </a:p>
                    <a:p>
                      <a:pPr algn="ctr">
                        <a:lnSpc>
                          <a:spcPct val="115000"/>
                        </a:lnSpc>
                        <a:spcAft>
                          <a:spcPts val="0"/>
                        </a:spcAft>
                      </a:pPr>
                      <a:r>
                        <a:rPr lang="fr-CA" sz="1100" dirty="0" smtClean="0">
                          <a:effectLst/>
                        </a:rPr>
                        <a:t>AN</a:t>
                      </a:r>
                      <a:r>
                        <a:rPr lang="fr-CA" sz="1100" baseline="0" dirty="0" smtClean="0">
                          <a:effectLst/>
                        </a:rPr>
                        <a:t> 1</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a:effectLst/>
                        </a:rPr>
                        <a:t>Coût </a:t>
                      </a:r>
                      <a:endParaRPr lang="fr-CA" sz="1100" dirty="0" smtClean="0">
                        <a:effectLst/>
                      </a:endParaRPr>
                    </a:p>
                    <a:p>
                      <a:pPr algn="ctr">
                        <a:lnSpc>
                          <a:spcPct val="115000"/>
                        </a:lnSpc>
                        <a:spcAft>
                          <a:spcPts val="0"/>
                        </a:spcAft>
                      </a:pPr>
                      <a:r>
                        <a:rPr lang="fr-CA" sz="1100" dirty="0" smtClean="0">
                          <a:effectLst/>
                          <a:latin typeface="Calibri"/>
                          <a:ea typeface="SimSun"/>
                          <a:cs typeface="Arial"/>
                        </a:rPr>
                        <a:t>AN</a:t>
                      </a:r>
                      <a:r>
                        <a:rPr lang="fr-CA" sz="1100" baseline="0" dirty="0" smtClean="0">
                          <a:effectLst/>
                          <a:latin typeface="Calibri"/>
                          <a:ea typeface="SimSun"/>
                          <a:cs typeface="Arial"/>
                        </a:rPr>
                        <a:t> 2</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a:effectLst/>
                        </a:rPr>
                        <a:t>Coût </a:t>
                      </a:r>
                      <a:endParaRPr lang="fr-CA" sz="1100" dirty="0" smtClean="0">
                        <a:effectLst/>
                      </a:endParaRPr>
                    </a:p>
                    <a:p>
                      <a:pPr algn="ctr">
                        <a:lnSpc>
                          <a:spcPct val="115000"/>
                        </a:lnSpc>
                        <a:spcAft>
                          <a:spcPts val="0"/>
                        </a:spcAft>
                      </a:pPr>
                      <a:r>
                        <a:rPr lang="fr-CA" sz="1100" dirty="0" smtClean="0">
                          <a:effectLst/>
                          <a:latin typeface="Calibri"/>
                          <a:ea typeface="SimSun"/>
                          <a:cs typeface="Arial"/>
                        </a:rPr>
                        <a:t>AN</a:t>
                      </a:r>
                      <a:r>
                        <a:rPr lang="fr-CA" sz="1100" baseline="0" dirty="0" smtClean="0">
                          <a:effectLst/>
                          <a:latin typeface="Calibri"/>
                          <a:ea typeface="SimSun"/>
                          <a:cs typeface="Arial"/>
                        </a:rPr>
                        <a:t> 3</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a:effectLst/>
                        </a:rPr>
                        <a:t>Coût </a:t>
                      </a:r>
                      <a:endParaRPr lang="fr-CA" sz="1100" dirty="0" smtClean="0">
                        <a:effectLst/>
                      </a:endParaRPr>
                    </a:p>
                    <a:p>
                      <a:pPr algn="ctr">
                        <a:lnSpc>
                          <a:spcPct val="115000"/>
                        </a:lnSpc>
                        <a:spcAft>
                          <a:spcPts val="0"/>
                        </a:spcAft>
                      </a:pPr>
                      <a:r>
                        <a:rPr lang="fr-CA" sz="1100" dirty="0" smtClean="0">
                          <a:effectLst/>
                          <a:latin typeface="Calibri"/>
                          <a:ea typeface="SimSun"/>
                          <a:cs typeface="Arial"/>
                        </a:rPr>
                        <a:t>AN</a:t>
                      </a:r>
                      <a:r>
                        <a:rPr lang="fr-CA" sz="1100" baseline="0" dirty="0" smtClean="0">
                          <a:effectLst/>
                          <a:latin typeface="Calibri"/>
                          <a:ea typeface="SimSun"/>
                          <a:cs typeface="Arial"/>
                        </a:rPr>
                        <a:t> 4</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a:effectLst/>
                        </a:rPr>
                        <a:t>Coût </a:t>
                      </a:r>
                      <a:endParaRPr lang="fr-CA" sz="1100" dirty="0" smtClean="0">
                        <a:effectLst/>
                      </a:endParaRPr>
                    </a:p>
                    <a:p>
                      <a:pPr algn="ctr">
                        <a:lnSpc>
                          <a:spcPct val="115000"/>
                        </a:lnSpc>
                        <a:spcAft>
                          <a:spcPts val="0"/>
                        </a:spcAft>
                      </a:pPr>
                      <a:r>
                        <a:rPr lang="fr-CA" sz="1100" dirty="0" smtClean="0">
                          <a:effectLst/>
                          <a:latin typeface="Calibri"/>
                          <a:ea typeface="SimSun"/>
                          <a:cs typeface="Arial"/>
                        </a:rPr>
                        <a:t>AN</a:t>
                      </a:r>
                      <a:r>
                        <a:rPr lang="fr-CA" sz="1100" baseline="0" dirty="0" smtClean="0">
                          <a:effectLst/>
                          <a:latin typeface="Calibri"/>
                          <a:ea typeface="SimSun"/>
                          <a:cs typeface="Arial"/>
                        </a:rPr>
                        <a:t> 5</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a:effectLst/>
                        </a:rPr>
                        <a:t>Coût total</a:t>
                      </a:r>
                      <a:endParaRPr lang="fr-FR" sz="1100" dirty="0">
                        <a:effectLst/>
                        <a:latin typeface="Calibri"/>
                        <a:ea typeface="SimSun"/>
                        <a:cs typeface="Arial"/>
                      </a:endParaRPr>
                    </a:p>
                  </a:txBody>
                  <a:tcPr marL="68580" marR="68580" marT="0" marB="0" anchor="ct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134797517"/>
              </p:ext>
            </p:extLst>
          </p:nvPr>
        </p:nvGraphicFramePr>
        <p:xfrm>
          <a:off x="707735" y="4149080"/>
          <a:ext cx="7752697" cy="385572"/>
        </p:xfrm>
        <a:graphic>
          <a:graphicData uri="http://schemas.openxmlformats.org/drawingml/2006/table">
            <a:tbl>
              <a:tblPr firstRow="1" firstCol="1" bandRow="1">
                <a:tableStyleId>{5C22544A-7EE6-4342-B048-85BDC9FD1C3A}</a:tableStyleId>
              </a:tblPr>
              <a:tblGrid>
                <a:gridCol w="733063"/>
                <a:gridCol w="918210"/>
                <a:gridCol w="817609"/>
                <a:gridCol w="1196536"/>
                <a:gridCol w="819074"/>
                <a:gridCol w="887330"/>
                <a:gridCol w="750818"/>
                <a:gridCol w="750818"/>
                <a:gridCol w="879239"/>
              </a:tblGrid>
              <a:tr h="288290">
                <a:tc>
                  <a:txBody>
                    <a:bodyPr/>
                    <a:lstStyle/>
                    <a:p>
                      <a:pPr algn="ctr">
                        <a:lnSpc>
                          <a:spcPct val="115000"/>
                        </a:lnSpc>
                        <a:spcAft>
                          <a:spcPts val="0"/>
                        </a:spcAft>
                      </a:pPr>
                      <a:r>
                        <a:rPr lang="fr-CA" sz="1100" dirty="0">
                          <a:effectLst/>
                        </a:rPr>
                        <a:t>Objectif</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smtClean="0">
                          <a:effectLst/>
                        </a:rPr>
                        <a:t>Indicateurs</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smtClean="0">
                          <a:effectLst/>
                        </a:rPr>
                        <a:t>Unité</a:t>
                      </a:r>
                      <a:r>
                        <a:rPr lang="fr-CA" sz="1100" baseline="0" dirty="0" smtClean="0">
                          <a:effectLst/>
                        </a:rPr>
                        <a:t> de mesure</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smtClean="0">
                          <a:effectLst/>
                        </a:rPr>
                        <a:t>Valeur initiale</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smtClean="0">
                          <a:effectLst/>
                        </a:rPr>
                        <a:t>Valeur </a:t>
                      </a:r>
                    </a:p>
                    <a:p>
                      <a:pPr algn="ctr">
                        <a:lnSpc>
                          <a:spcPct val="115000"/>
                        </a:lnSpc>
                        <a:spcAft>
                          <a:spcPts val="0"/>
                        </a:spcAft>
                      </a:pPr>
                      <a:r>
                        <a:rPr lang="fr-CA" sz="1100" dirty="0" smtClean="0">
                          <a:effectLst/>
                        </a:rPr>
                        <a:t>AN</a:t>
                      </a:r>
                      <a:r>
                        <a:rPr lang="fr-CA" sz="1100" baseline="0" dirty="0" smtClean="0">
                          <a:effectLst/>
                        </a:rPr>
                        <a:t> 1</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smtClean="0">
                          <a:effectLst/>
                        </a:rPr>
                        <a:t>Valeur </a:t>
                      </a:r>
                    </a:p>
                    <a:p>
                      <a:pPr algn="ctr">
                        <a:lnSpc>
                          <a:spcPct val="115000"/>
                        </a:lnSpc>
                        <a:spcAft>
                          <a:spcPts val="0"/>
                        </a:spcAft>
                      </a:pPr>
                      <a:r>
                        <a:rPr lang="fr-CA" sz="1100" dirty="0" smtClean="0">
                          <a:effectLst/>
                          <a:latin typeface="Calibri"/>
                          <a:ea typeface="SimSun"/>
                          <a:cs typeface="Arial"/>
                        </a:rPr>
                        <a:t>AN</a:t>
                      </a:r>
                      <a:r>
                        <a:rPr lang="fr-CA" sz="1100" baseline="0" dirty="0" smtClean="0">
                          <a:effectLst/>
                          <a:latin typeface="Calibri"/>
                          <a:ea typeface="SimSun"/>
                          <a:cs typeface="Arial"/>
                        </a:rPr>
                        <a:t> 2</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smtClean="0">
                          <a:effectLst/>
                        </a:rPr>
                        <a:t>Valeur </a:t>
                      </a:r>
                    </a:p>
                    <a:p>
                      <a:pPr algn="ctr">
                        <a:lnSpc>
                          <a:spcPct val="115000"/>
                        </a:lnSpc>
                        <a:spcAft>
                          <a:spcPts val="0"/>
                        </a:spcAft>
                      </a:pPr>
                      <a:r>
                        <a:rPr lang="fr-CA" sz="1100" dirty="0" smtClean="0">
                          <a:effectLst/>
                          <a:latin typeface="Calibri"/>
                          <a:ea typeface="SimSun"/>
                          <a:cs typeface="Arial"/>
                        </a:rPr>
                        <a:t>AN</a:t>
                      </a:r>
                      <a:r>
                        <a:rPr lang="fr-CA" sz="1100" baseline="0" dirty="0" smtClean="0">
                          <a:effectLst/>
                          <a:latin typeface="Calibri"/>
                          <a:ea typeface="SimSun"/>
                          <a:cs typeface="Arial"/>
                        </a:rPr>
                        <a:t> 3</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smtClean="0">
                          <a:effectLst/>
                        </a:rPr>
                        <a:t>Valeur </a:t>
                      </a:r>
                    </a:p>
                    <a:p>
                      <a:pPr algn="ctr">
                        <a:lnSpc>
                          <a:spcPct val="115000"/>
                        </a:lnSpc>
                        <a:spcAft>
                          <a:spcPts val="0"/>
                        </a:spcAft>
                      </a:pPr>
                      <a:r>
                        <a:rPr lang="fr-CA" sz="1100" dirty="0" smtClean="0">
                          <a:effectLst/>
                          <a:latin typeface="Calibri"/>
                          <a:ea typeface="SimSun"/>
                          <a:cs typeface="Arial"/>
                        </a:rPr>
                        <a:t>An</a:t>
                      </a:r>
                      <a:r>
                        <a:rPr lang="fr-CA" sz="1100" baseline="0" dirty="0" smtClean="0">
                          <a:effectLst/>
                          <a:latin typeface="Calibri"/>
                          <a:ea typeface="SimSun"/>
                          <a:cs typeface="Arial"/>
                        </a:rPr>
                        <a:t> 3</a:t>
                      </a:r>
                      <a:endParaRPr lang="fr-FR" sz="1100" dirty="0">
                        <a:effectLst/>
                        <a:latin typeface="Calibri"/>
                        <a:ea typeface="SimSun"/>
                        <a:cs typeface="Arial"/>
                      </a:endParaRPr>
                    </a:p>
                  </a:txBody>
                  <a:tcPr marL="68580" marR="68580" marT="0" marB="0" anchor="ctr"/>
                </a:tc>
                <a:tc>
                  <a:txBody>
                    <a:bodyPr/>
                    <a:lstStyle/>
                    <a:p>
                      <a:pPr algn="ctr">
                        <a:lnSpc>
                          <a:spcPct val="115000"/>
                        </a:lnSpc>
                        <a:spcAft>
                          <a:spcPts val="0"/>
                        </a:spcAft>
                      </a:pPr>
                      <a:r>
                        <a:rPr lang="fr-CA" sz="1100" dirty="0" smtClean="0">
                          <a:effectLst/>
                        </a:rPr>
                        <a:t>Valeur </a:t>
                      </a:r>
                    </a:p>
                    <a:p>
                      <a:pPr algn="ctr">
                        <a:lnSpc>
                          <a:spcPct val="115000"/>
                        </a:lnSpc>
                        <a:spcAft>
                          <a:spcPts val="0"/>
                        </a:spcAft>
                      </a:pPr>
                      <a:r>
                        <a:rPr lang="fr-CA" sz="1100" dirty="0" smtClean="0">
                          <a:effectLst/>
                          <a:latin typeface="Calibri"/>
                          <a:ea typeface="SimSun"/>
                          <a:cs typeface="Arial"/>
                        </a:rPr>
                        <a:t>AN</a:t>
                      </a:r>
                      <a:r>
                        <a:rPr lang="fr-CA" sz="1100" baseline="0" dirty="0" smtClean="0">
                          <a:effectLst/>
                          <a:latin typeface="Calibri"/>
                          <a:ea typeface="SimSun"/>
                          <a:cs typeface="Arial"/>
                        </a:rPr>
                        <a:t> 4</a:t>
                      </a:r>
                      <a:endParaRPr lang="fr-FR" sz="1100" dirty="0">
                        <a:effectLst/>
                        <a:latin typeface="Calibri"/>
                        <a:ea typeface="SimSun"/>
                        <a:cs typeface="Arial"/>
                      </a:endParaRPr>
                    </a:p>
                  </a:txBody>
                  <a:tcPr marL="68580" marR="68580" marT="0" marB="0" anchor="ctr"/>
                </a:tc>
              </a:tr>
            </a:tbl>
          </a:graphicData>
        </a:graphic>
      </p:graphicFrame>
    </p:spTree>
    <p:extLst>
      <p:ext uri="{BB962C8B-B14F-4D97-AF65-F5344CB8AC3E}">
        <p14:creationId xmlns:p14="http://schemas.microsoft.com/office/powerpoint/2010/main" val="39580439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pPr lvl="0"/>
            <a:r>
              <a:rPr lang="fr-FR" dirty="0" smtClean="0">
                <a:solidFill>
                  <a:schemeClr val="bg2">
                    <a:lumMod val="50000"/>
                  </a:schemeClr>
                </a:solidFill>
              </a:rPr>
              <a:t>8 – </a:t>
            </a:r>
            <a:r>
              <a:rPr lang="fr-CA" dirty="0" smtClean="0">
                <a:solidFill>
                  <a:schemeClr val="bg2">
                    <a:lumMod val="50000"/>
                  </a:schemeClr>
                </a:solidFill>
                <a:effectLst/>
              </a:rPr>
              <a:t>Mécanisme </a:t>
            </a:r>
            <a:r>
              <a:rPr lang="fr-CA" dirty="0">
                <a:solidFill>
                  <a:schemeClr val="bg2">
                    <a:lumMod val="50000"/>
                  </a:schemeClr>
                </a:solidFill>
                <a:effectLst/>
              </a:rPr>
              <a:t>d’évaluation des </a:t>
            </a:r>
            <a:r>
              <a:rPr lang="fr-CA" dirty="0" smtClean="0">
                <a:solidFill>
                  <a:schemeClr val="bg2">
                    <a:lumMod val="50000"/>
                  </a:schemeClr>
                </a:solidFill>
                <a:effectLst/>
              </a:rPr>
              <a:t>propositions</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fontScale="55000" lnSpcReduction="20000"/>
          </a:bodyPr>
          <a:lstStyle/>
          <a:p>
            <a:r>
              <a:rPr lang="fr-FR" dirty="0" smtClean="0"/>
              <a:t>Soumission des propositions des Universités:</a:t>
            </a:r>
          </a:p>
          <a:p>
            <a:endParaRPr lang="fr-FR" dirty="0"/>
          </a:p>
          <a:p>
            <a:r>
              <a:rPr lang="fr-FR" dirty="0" smtClean="0"/>
              <a:t>Évaluation par </a:t>
            </a:r>
            <a:r>
              <a:rPr lang="fr-FR" dirty="0"/>
              <a:t>l'équipe du </a:t>
            </a:r>
            <a:r>
              <a:rPr lang="fr-FR" dirty="0" smtClean="0"/>
              <a:t>Ministère </a:t>
            </a:r>
            <a:r>
              <a:rPr lang="fr-FR" dirty="0"/>
              <a:t>chargée des </a:t>
            </a:r>
            <a:r>
              <a:rPr lang="fr-FR" dirty="0" smtClean="0"/>
              <a:t>CDP, </a:t>
            </a:r>
            <a:r>
              <a:rPr lang="fr-FR" dirty="0"/>
              <a:t>assistée par des évaluateurs internationaux </a:t>
            </a:r>
            <a:r>
              <a:rPr lang="fr-FR" dirty="0" smtClean="0"/>
              <a:t>expérimentés, </a:t>
            </a:r>
            <a:r>
              <a:rPr lang="fr-FR" dirty="0"/>
              <a:t>par rapport à leur complétude, leur exactitude, leur réalisme, leur efficacité potentielle, leur efficience et leur alignement avec les priorités du ministère. </a:t>
            </a:r>
          </a:p>
          <a:p>
            <a:endParaRPr lang="fr-FR" dirty="0"/>
          </a:p>
          <a:p>
            <a:r>
              <a:rPr lang="fr-FR" dirty="0" smtClean="0"/>
              <a:t>Les </a:t>
            </a:r>
            <a:r>
              <a:rPr lang="fr-FR" dirty="0"/>
              <a:t>résultats seront remis aux négociateurs du ministère. Ceux-ci feront connaitre à l’institution les résultats de l’évaluation et la réaction du ministère à sa proposition. </a:t>
            </a:r>
            <a:endParaRPr lang="fr-FR" dirty="0" smtClean="0"/>
          </a:p>
          <a:p>
            <a:r>
              <a:rPr lang="fr-FR" dirty="0" smtClean="0"/>
              <a:t>Réception ensuite </a:t>
            </a:r>
            <a:r>
              <a:rPr lang="fr-FR" dirty="0"/>
              <a:t>d</a:t>
            </a:r>
            <a:r>
              <a:rPr lang="fr-FR" dirty="0" smtClean="0"/>
              <a:t>es </a:t>
            </a:r>
            <a:r>
              <a:rPr lang="fr-FR" dirty="0"/>
              <a:t>commentaires de </a:t>
            </a:r>
            <a:r>
              <a:rPr lang="fr-FR" dirty="0" smtClean="0"/>
              <a:t>l’institution: études et discutions avec </a:t>
            </a:r>
            <a:r>
              <a:rPr lang="fr-FR" dirty="0"/>
              <a:t>le ministère de la réponse à donner à ces commentaires. </a:t>
            </a:r>
            <a:endParaRPr lang="fr-FR" dirty="0" smtClean="0"/>
          </a:p>
          <a:p>
            <a:endParaRPr lang="fr-FR" dirty="0"/>
          </a:p>
          <a:p>
            <a:r>
              <a:rPr lang="fr-FR" dirty="0" smtClean="0"/>
              <a:t>Ce </a:t>
            </a:r>
            <a:r>
              <a:rPr lang="fr-FR" dirty="0"/>
              <a:t>dialogue entre l'Université et le Ministère continuera jusqu'à ce qu'un accord soit conclu.</a:t>
            </a:r>
          </a:p>
          <a:p>
            <a:endParaRPr lang="fr-FR" dirty="0" smtClean="0"/>
          </a:p>
          <a:p>
            <a:r>
              <a:rPr lang="fr-FR" dirty="0" smtClean="0"/>
              <a:t>Lorsque </a:t>
            </a:r>
            <a:r>
              <a:rPr lang="fr-FR" dirty="0"/>
              <a:t>les deux parties se seront mises d'accord sur la proposition, la DGES négociera un budget approprié avec le ministère de </a:t>
            </a:r>
            <a:r>
              <a:rPr lang="fr-FR" dirty="0" smtClean="0"/>
              <a:t>l’</a:t>
            </a:r>
            <a:r>
              <a:rPr lang="fr-FR" dirty="0"/>
              <a:t>É</a:t>
            </a:r>
            <a:r>
              <a:rPr lang="fr-FR" dirty="0" smtClean="0"/>
              <a:t>conomie </a:t>
            </a:r>
            <a:r>
              <a:rPr lang="fr-FR" dirty="0"/>
              <a:t>et des Finances. </a:t>
            </a:r>
            <a:endParaRPr lang="fr-FR" dirty="0" smtClean="0"/>
          </a:p>
          <a:p>
            <a:endParaRPr lang="fr-FR" dirty="0"/>
          </a:p>
          <a:p>
            <a:r>
              <a:rPr lang="fr-FR" dirty="0" smtClean="0"/>
              <a:t>Le </a:t>
            </a:r>
            <a:r>
              <a:rPr lang="fr-FR" dirty="0"/>
              <a:t>projet sera soumis à la Banque Mondiale pour </a:t>
            </a:r>
            <a:r>
              <a:rPr lang="fr-FR" b="1" dirty="0">
                <a:solidFill>
                  <a:schemeClr val="bg2">
                    <a:lumMod val="50000"/>
                  </a:schemeClr>
                </a:solidFill>
              </a:rPr>
              <a:t>avis de non objection</a:t>
            </a:r>
            <a:r>
              <a:rPr lang="fr-FR" dirty="0"/>
              <a:t>. </a:t>
            </a:r>
            <a:r>
              <a:rPr lang="fr-FR" dirty="0" smtClean="0"/>
              <a:t>Une </a:t>
            </a:r>
            <a:r>
              <a:rPr lang="fr-FR" dirty="0"/>
              <a:t>fois inclus dans la loi de finances, un contrat formel sera signé représentant les engagements du ministère et de l'Université pour la durée du contrat</a:t>
            </a:r>
            <a:r>
              <a:rPr lang="fr-FR" dirty="0" smtClean="0"/>
              <a:t>.</a:t>
            </a:r>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16062643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800" dirty="0" smtClean="0">
                <a:solidFill>
                  <a:schemeClr val="tx1"/>
                </a:solidFill>
              </a:rPr>
              <a:t>I. La planification stratégique à travers les contrats de performance (suite)</a:t>
            </a:r>
            <a:endParaRPr lang="en-US" sz="1800" dirty="0">
              <a:solidFill>
                <a:schemeClr val="tx1"/>
              </a:solidFill>
            </a:endParaRPr>
          </a:p>
        </p:txBody>
      </p:sp>
      <p:sp>
        <p:nvSpPr>
          <p:cNvPr id="3" name="Espace réservé du contenu 2"/>
          <p:cNvSpPr>
            <a:spLocks noGrp="1"/>
          </p:cNvSpPr>
          <p:nvPr>
            <p:ph idx="1"/>
          </p:nvPr>
        </p:nvSpPr>
        <p:spPr/>
        <p:txBody>
          <a:bodyPr/>
          <a:lstStyle/>
          <a:p>
            <a:pPr marL="109728" indent="0">
              <a:buNone/>
            </a:pPr>
            <a:r>
              <a:rPr lang="fr-FR" dirty="0" smtClean="0"/>
              <a:t>7. </a:t>
            </a:r>
            <a:r>
              <a:rPr lang="fr-FR" dirty="0" smtClean="0"/>
              <a:t>Format </a:t>
            </a:r>
            <a:r>
              <a:rPr lang="fr-FR" dirty="0"/>
              <a:t>des propositions </a:t>
            </a:r>
          </a:p>
          <a:p>
            <a:pPr marL="109728" indent="0">
              <a:buNone/>
            </a:pPr>
            <a:r>
              <a:rPr lang="fr-FR" dirty="0" smtClean="0"/>
              <a:t>8. Mécanisme </a:t>
            </a:r>
            <a:r>
              <a:rPr lang="fr-FR" dirty="0"/>
              <a:t>d’évaluation des propositions </a:t>
            </a:r>
          </a:p>
          <a:p>
            <a:pPr marL="109728" indent="0">
              <a:buNone/>
            </a:pPr>
            <a:r>
              <a:rPr lang="fr-FR" dirty="0" smtClean="0"/>
              <a:t>9. Aspects </a:t>
            </a:r>
            <a:r>
              <a:rPr lang="fr-FR" dirty="0"/>
              <a:t>à évaluer </a:t>
            </a:r>
          </a:p>
          <a:p>
            <a:pPr marL="109728" indent="0">
              <a:buNone/>
            </a:pPr>
            <a:r>
              <a:rPr lang="fr-FR" dirty="0" smtClean="0"/>
              <a:t>10. Suivi </a:t>
            </a:r>
            <a:endParaRPr lang="fr-FR" dirty="0"/>
          </a:p>
          <a:p>
            <a:pPr marL="109728" indent="0">
              <a:buNone/>
            </a:pPr>
            <a:r>
              <a:rPr lang="fr-FR" dirty="0" smtClean="0"/>
              <a:t>11. Gestion </a:t>
            </a:r>
            <a:r>
              <a:rPr lang="fr-FR" dirty="0"/>
              <a:t>financière </a:t>
            </a:r>
          </a:p>
          <a:p>
            <a:pPr marL="109728" indent="0">
              <a:buNone/>
            </a:pPr>
            <a:r>
              <a:rPr lang="fr-FR" dirty="0" smtClean="0"/>
              <a:t>12. Échéancier </a:t>
            </a:r>
            <a:endParaRPr lang="fr-FR" dirty="0"/>
          </a:p>
          <a:p>
            <a:pPr marL="109728" indent="0">
              <a:buNone/>
            </a:pPr>
            <a:r>
              <a:rPr lang="fr-FR" dirty="0" smtClean="0"/>
              <a:t>13.Les </a:t>
            </a:r>
            <a:r>
              <a:rPr lang="fr-FR" dirty="0"/>
              <a:t>budgets</a:t>
            </a:r>
          </a:p>
          <a:p>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1665557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CA" dirty="0" smtClean="0">
                <a:solidFill>
                  <a:schemeClr val="bg2">
                    <a:lumMod val="50000"/>
                  </a:schemeClr>
                </a:solidFill>
                <a:effectLst/>
              </a:rPr>
              <a:t>9 – Aspects </a:t>
            </a:r>
            <a:r>
              <a:rPr lang="fr-CA" dirty="0">
                <a:solidFill>
                  <a:schemeClr val="bg2">
                    <a:lumMod val="50000"/>
                  </a:schemeClr>
                </a:solidFill>
                <a:effectLst/>
              </a:rPr>
              <a:t>à </a:t>
            </a:r>
            <a:r>
              <a:rPr lang="fr-CA" dirty="0" smtClean="0">
                <a:solidFill>
                  <a:schemeClr val="bg2">
                    <a:lumMod val="50000"/>
                  </a:schemeClr>
                </a:solidFill>
                <a:effectLst/>
              </a:rPr>
              <a:t>évaluer (1/2)</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fontScale="62500" lnSpcReduction="20000"/>
          </a:bodyPr>
          <a:lstStyle/>
          <a:p>
            <a:r>
              <a:rPr lang="fr-FR" dirty="0" smtClean="0"/>
              <a:t>Tel que mentionné précédemment, les propositions seront évaluées par rapport à leur complétude, leur exactitude, leur réalisme, leur efficacité potentielle, leur efficience et leur alignement avec les priorités du ministère.</a:t>
            </a:r>
          </a:p>
          <a:p>
            <a:endParaRPr lang="fr-FR" dirty="0" smtClean="0"/>
          </a:p>
          <a:p>
            <a:pPr lvl="0"/>
            <a:r>
              <a:rPr lang="fr-FR" b="1" u="sng" dirty="0" smtClean="0">
                <a:solidFill>
                  <a:schemeClr val="bg2">
                    <a:lumMod val="50000"/>
                  </a:schemeClr>
                </a:solidFill>
              </a:rPr>
              <a:t>Complétude</a:t>
            </a:r>
            <a:r>
              <a:rPr lang="fr-FR" dirty="0"/>
              <a:t> </a:t>
            </a:r>
          </a:p>
          <a:p>
            <a:pPr lvl="1"/>
            <a:r>
              <a:rPr lang="fr-FR" dirty="0" smtClean="0"/>
              <a:t>les </a:t>
            </a:r>
            <a:r>
              <a:rPr lang="fr-FR" dirty="0"/>
              <a:t>évaluateurs voudront s’assurer que la proposition contient toutes les informations demandées. Au besoin, ils communiqueront avec l’Université pour un complément d’information.</a:t>
            </a:r>
          </a:p>
          <a:p>
            <a:pPr lvl="0"/>
            <a:endParaRPr lang="fr-FR" b="1" u="sng" dirty="0" smtClean="0">
              <a:solidFill>
                <a:schemeClr val="bg2">
                  <a:lumMod val="50000"/>
                </a:schemeClr>
              </a:solidFill>
            </a:endParaRPr>
          </a:p>
          <a:p>
            <a:pPr lvl="0"/>
            <a:r>
              <a:rPr lang="fr-FR" b="1" u="sng" dirty="0" smtClean="0">
                <a:solidFill>
                  <a:schemeClr val="bg2">
                    <a:lumMod val="50000"/>
                  </a:schemeClr>
                </a:solidFill>
              </a:rPr>
              <a:t>Exactitude</a:t>
            </a:r>
            <a:r>
              <a:rPr lang="fr-FR" u="sng" dirty="0"/>
              <a:t> </a:t>
            </a:r>
            <a:r>
              <a:rPr lang="fr-FR" dirty="0"/>
              <a:t>: </a:t>
            </a:r>
            <a:endParaRPr lang="fr-FR" dirty="0" smtClean="0"/>
          </a:p>
          <a:p>
            <a:pPr lvl="1"/>
            <a:r>
              <a:rPr lang="fr-FR" dirty="0" smtClean="0"/>
              <a:t>les </a:t>
            </a:r>
            <a:r>
              <a:rPr lang="fr-FR" dirty="0"/>
              <a:t>évaluateurs chercheront à s’assurer que les informations fournies sont exactes et précises, en particulier en ce qui concerne les indicateurs et autres données quantitatives.</a:t>
            </a:r>
          </a:p>
          <a:p>
            <a:pPr lvl="0"/>
            <a:endParaRPr lang="fr-FR" b="1" u="sng" dirty="0" smtClean="0">
              <a:solidFill>
                <a:schemeClr val="bg2">
                  <a:lumMod val="50000"/>
                </a:schemeClr>
              </a:solidFill>
            </a:endParaRPr>
          </a:p>
          <a:p>
            <a:pPr lvl="0"/>
            <a:r>
              <a:rPr lang="fr-FR" b="1" u="sng" dirty="0" smtClean="0">
                <a:solidFill>
                  <a:schemeClr val="bg2">
                    <a:lumMod val="50000"/>
                  </a:schemeClr>
                </a:solidFill>
              </a:rPr>
              <a:t>Réalisme</a:t>
            </a:r>
            <a:r>
              <a:rPr lang="fr-FR" u="sng" dirty="0"/>
              <a:t> </a:t>
            </a:r>
            <a:r>
              <a:rPr lang="fr-FR" dirty="0"/>
              <a:t>: </a:t>
            </a:r>
            <a:endParaRPr lang="fr-FR" dirty="0" smtClean="0"/>
          </a:p>
          <a:p>
            <a:pPr lvl="1"/>
            <a:r>
              <a:rPr lang="fr-FR" dirty="0" smtClean="0"/>
              <a:t>les </a:t>
            </a:r>
            <a:r>
              <a:rPr lang="fr-FR" dirty="0"/>
              <a:t>propositions doivent être faisables compte tenu des objectifs poursuivis, des ressources disponibles et de la durée du contrat. Des propositions trop ambitieuses seront retournées à l’institution ou renégociées. À l’inverse des propositions trop timides compte tenu des montants demandés ne seront pas acceptées</a:t>
            </a:r>
            <a:r>
              <a:rPr lang="fr-FR" dirty="0" smtClean="0"/>
              <a:t>.</a:t>
            </a:r>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419008709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CA" dirty="0" smtClean="0">
                <a:solidFill>
                  <a:schemeClr val="bg2">
                    <a:lumMod val="50000"/>
                  </a:schemeClr>
                </a:solidFill>
                <a:effectLst/>
              </a:rPr>
              <a:t>9 – Aspects </a:t>
            </a:r>
            <a:r>
              <a:rPr lang="fr-CA" dirty="0">
                <a:solidFill>
                  <a:schemeClr val="bg2">
                    <a:lumMod val="50000"/>
                  </a:schemeClr>
                </a:solidFill>
                <a:effectLst/>
              </a:rPr>
              <a:t>à </a:t>
            </a:r>
            <a:r>
              <a:rPr lang="fr-CA" dirty="0" smtClean="0">
                <a:solidFill>
                  <a:schemeClr val="bg2">
                    <a:lumMod val="50000"/>
                  </a:schemeClr>
                </a:solidFill>
                <a:effectLst/>
              </a:rPr>
              <a:t>évaluer (2/2)</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fontScale="77500" lnSpcReduction="20000"/>
          </a:bodyPr>
          <a:lstStyle/>
          <a:p>
            <a:pPr lvl="0"/>
            <a:r>
              <a:rPr lang="fr-FR" b="1" u="sng" dirty="0" smtClean="0">
                <a:solidFill>
                  <a:schemeClr val="bg2">
                    <a:lumMod val="50000"/>
                  </a:schemeClr>
                </a:solidFill>
              </a:rPr>
              <a:t>Efficacité potentielle</a:t>
            </a:r>
            <a:endParaRPr lang="fr-FR" dirty="0" smtClean="0"/>
          </a:p>
          <a:p>
            <a:pPr lvl="1"/>
            <a:r>
              <a:rPr lang="fr-FR" dirty="0" smtClean="0"/>
              <a:t>les </a:t>
            </a:r>
            <a:r>
              <a:rPr lang="fr-FR" dirty="0"/>
              <a:t>évaluateurs s’efforceront de déterminer si les stratégies proposées pour atteindre les objectifs du CDP ont des chances raisonnables de produire les améliorations escomptées. Au besoin, ils prendront l’avis d’experts. S’ils jugent l’efficacité potentielle trop faible, ils pourront demander à l’institution de revoir ses stratégies.</a:t>
            </a:r>
          </a:p>
          <a:p>
            <a:pPr lvl="0"/>
            <a:endParaRPr lang="fr-FR" b="1" u="sng" dirty="0" smtClean="0">
              <a:solidFill>
                <a:schemeClr val="bg2">
                  <a:lumMod val="50000"/>
                </a:schemeClr>
              </a:solidFill>
            </a:endParaRPr>
          </a:p>
          <a:p>
            <a:pPr lvl="0"/>
            <a:r>
              <a:rPr lang="fr-FR" b="1" u="sng" dirty="0" smtClean="0">
                <a:solidFill>
                  <a:schemeClr val="bg2">
                    <a:lumMod val="50000"/>
                  </a:schemeClr>
                </a:solidFill>
              </a:rPr>
              <a:t>Efficience</a:t>
            </a:r>
            <a:endParaRPr lang="fr-FR" dirty="0" smtClean="0"/>
          </a:p>
          <a:p>
            <a:pPr lvl="1"/>
            <a:r>
              <a:rPr lang="fr-FR" dirty="0" smtClean="0"/>
              <a:t>les </a:t>
            </a:r>
            <a:r>
              <a:rPr lang="fr-FR" dirty="0"/>
              <a:t>propositions ne doivent pas seulement être d’une bonne efficacité potentielle, elles doivent aussi conduire à un usage optimal des ressources disponibles. En ce sens, les dépenses frivoles ou peu justifiées affaibliront la proposition et ne seront pas retenues.</a:t>
            </a:r>
          </a:p>
          <a:p>
            <a:pPr lvl="0"/>
            <a:endParaRPr lang="fr-FR" b="1" u="sng" dirty="0" smtClean="0">
              <a:solidFill>
                <a:schemeClr val="bg2">
                  <a:lumMod val="50000"/>
                </a:schemeClr>
              </a:solidFill>
            </a:endParaRPr>
          </a:p>
          <a:p>
            <a:pPr lvl="0"/>
            <a:r>
              <a:rPr lang="fr-FR" b="1" u="sng" dirty="0" smtClean="0">
                <a:solidFill>
                  <a:schemeClr val="bg2">
                    <a:lumMod val="50000"/>
                  </a:schemeClr>
                </a:solidFill>
              </a:rPr>
              <a:t>Alignement </a:t>
            </a:r>
            <a:r>
              <a:rPr lang="fr-FR" b="1" u="sng" dirty="0">
                <a:solidFill>
                  <a:schemeClr val="bg2">
                    <a:lumMod val="50000"/>
                  </a:schemeClr>
                </a:solidFill>
              </a:rPr>
              <a:t>avec les priorités du ministère</a:t>
            </a:r>
            <a:r>
              <a:rPr lang="fr-FR" dirty="0"/>
              <a:t> </a:t>
            </a:r>
            <a:endParaRPr lang="fr-FR" dirty="0" smtClean="0"/>
          </a:p>
          <a:p>
            <a:pPr lvl="1"/>
            <a:r>
              <a:rPr lang="fr-FR" dirty="0" smtClean="0"/>
              <a:t>Toutes </a:t>
            </a:r>
            <a:r>
              <a:rPr lang="fr-FR" dirty="0"/>
              <a:t>les propositions doivent s’inspirer des priorités ministérielles définies au chapitre 3 et inclure l’objectif d’amélioration de l’efficacité interne de l’Université. Les propositions qui s’en éloigneront ne seront pas retenues</a:t>
            </a:r>
            <a:r>
              <a:rPr lang="fr-FR" dirty="0" smtClean="0"/>
              <a:t>.</a:t>
            </a:r>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387851404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FR" dirty="0" smtClean="0">
                <a:solidFill>
                  <a:schemeClr val="bg2">
                    <a:lumMod val="50000"/>
                  </a:schemeClr>
                </a:solidFill>
              </a:rPr>
              <a:t>10 – Suivi du CDP</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a:bodyPr>
          <a:lstStyle/>
          <a:p>
            <a:r>
              <a:rPr lang="fr-FR" dirty="0"/>
              <a:t>Le contrat sera suivi essentiellement en observant l'évolution des indicateurs. </a:t>
            </a:r>
            <a:endParaRPr lang="fr-FR" dirty="0" smtClean="0"/>
          </a:p>
          <a:p>
            <a:pPr lvl="1"/>
            <a:r>
              <a:rPr lang="fr-FR" dirty="0" smtClean="0"/>
              <a:t>Les </a:t>
            </a:r>
            <a:r>
              <a:rPr lang="fr-FR" dirty="0"/>
              <a:t>institutions soumettront des rapports périodiques semestriels. </a:t>
            </a:r>
            <a:endParaRPr lang="fr-FR" dirty="0" smtClean="0"/>
          </a:p>
          <a:p>
            <a:pPr lvl="1"/>
            <a:r>
              <a:rPr lang="fr-FR" dirty="0" smtClean="0"/>
              <a:t>Chaque </a:t>
            </a:r>
            <a:r>
              <a:rPr lang="fr-FR" dirty="0"/>
              <a:t>année, le ministère organisera une visite sur place, pour évaluer les progrès accomplis dans la réalisation du contrat, et une évaluation externe du progrès des indicateurs du CDP. </a:t>
            </a:r>
            <a:endParaRPr lang="fr-FR" dirty="0" smtClean="0"/>
          </a:p>
          <a:p>
            <a:pPr lvl="1"/>
            <a:r>
              <a:rPr lang="fr-FR" dirty="0" smtClean="0"/>
              <a:t>Les </a:t>
            </a:r>
            <a:r>
              <a:rPr lang="fr-FR" dirty="0"/>
              <a:t>conclusions de cette visite et de cette évaluation seront utilisées au moment de décider le montant des allocations de l’année suivante. </a:t>
            </a:r>
            <a:endParaRPr lang="fr-FR" dirty="0" smtClean="0"/>
          </a:p>
          <a:p>
            <a:pPr lvl="1"/>
            <a:r>
              <a:rPr lang="fr-FR" dirty="0" smtClean="0"/>
              <a:t>L’allocation </a:t>
            </a:r>
            <a:r>
              <a:rPr lang="fr-FR" dirty="0"/>
              <a:t>annuelle/révisée du </a:t>
            </a:r>
            <a:r>
              <a:rPr lang="fr-FR" dirty="0" err="1"/>
              <a:t>PBC</a:t>
            </a:r>
            <a:r>
              <a:rPr lang="fr-FR" dirty="0"/>
              <a:t> sera soumise à la Banque pour avis de non objection.</a:t>
            </a:r>
          </a:p>
          <a:p>
            <a:endParaRPr lang="fr-FR" dirty="0" smtClean="0"/>
          </a:p>
          <a:p>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405055866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bg2">
                    <a:lumMod val="50000"/>
                  </a:schemeClr>
                </a:solidFill>
              </a:rPr>
              <a:t>Suivi du </a:t>
            </a:r>
            <a:r>
              <a:rPr lang="fr-FR" dirty="0" smtClean="0">
                <a:solidFill>
                  <a:schemeClr val="bg2">
                    <a:lumMod val="50000"/>
                  </a:schemeClr>
                </a:solidFill>
              </a:rPr>
              <a:t>CDP (suite)</a:t>
            </a:r>
            <a:endParaRPr lang="en-US" dirty="0"/>
          </a:p>
        </p:txBody>
      </p:sp>
      <p:sp>
        <p:nvSpPr>
          <p:cNvPr id="3" name="Espace réservé du contenu 2"/>
          <p:cNvSpPr>
            <a:spLocks noGrp="1"/>
          </p:cNvSpPr>
          <p:nvPr>
            <p:ph idx="1"/>
          </p:nvPr>
        </p:nvSpPr>
        <p:spPr/>
        <p:txBody>
          <a:bodyPr>
            <a:normAutofit fontScale="92500" lnSpcReduction="20000"/>
          </a:bodyPr>
          <a:lstStyle/>
          <a:p>
            <a:r>
              <a:rPr lang="fr-FR" dirty="0"/>
              <a:t>Lorsque les indicateurs diffèreront sensiblement des valeurs attendues, le ministère demandera des justifications. </a:t>
            </a:r>
          </a:p>
          <a:p>
            <a:pPr lvl="1"/>
            <a:r>
              <a:rPr lang="fr-FR" dirty="0"/>
              <a:t>S’il est évident que l'institution ne fait pas les efforts nécessaires, il suspendra une partie ou la totalité de ses paiements. </a:t>
            </a:r>
          </a:p>
          <a:p>
            <a:pPr lvl="1"/>
            <a:r>
              <a:rPr lang="fr-FR" dirty="0"/>
              <a:t>Si le ministère est convaincu que l'université ne réalise pas son plan et ne respecte pas ses engagements, il annulera le contrat. Dans de tels cas, l'Université devra retourner une partie ou la totalité de la somme déjà versée.</a:t>
            </a:r>
          </a:p>
          <a:p>
            <a:endParaRPr lang="fr-FR" dirty="0"/>
          </a:p>
          <a:p>
            <a:r>
              <a:rPr lang="fr-FR" dirty="0"/>
              <a:t>À la fin du contrat, le Ministère procédera à une évaluation finale de chaque CDP. Les progrès dans la mise en œuvre des contrats de performance seront également examinés lors des revues semestrielles conjointes du Ministère et de la Banque.</a:t>
            </a:r>
          </a:p>
          <a:p>
            <a:pPr marL="0" indent="0">
              <a:buNone/>
            </a:pP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39316354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pPr lvl="0"/>
            <a:r>
              <a:rPr lang="fr-FR" dirty="0" smtClean="0">
                <a:solidFill>
                  <a:schemeClr val="bg2">
                    <a:lumMod val="50000"/>
                  </a:schemeClr>
                </a:solidFill>
              </a:rPr>
              <a:t>11 – </a:t>
            </a:r>
            <a:r>
              <a:rPr lang="fr-CA" dirty="0">
                <a:solidFill>
                  <a:schemeClr val="bg2">
                    <a:lumMod val="50000"/>
                  </a:schemeClr>
                </a:solidFill>
                <a:effectLst/>
              </a:rPr>
              <a:t>Gestion </a:t>
            </a:r>
            <a:r>
              <a:rPr lang="fr-CA" dirty="0" smtClean="0">
                <a:solidFill>
                  <a:schemeClr val="bg2">
                    <a:lumMod val="50000"/>
                  </a:schemeClr>
                </a:solidFill>
                <a:effectLst/>
              </a:rPr>
              <a:t>financière</a:t>
            </a:r>
            <a:endParaRPr lang="fr-FR" dirty="0">
              <a:solidFill>
                <a:schemeClr val="bg2">
                  <a:lumMod val="50000"/>
                </a:schemeClr>
              </a:solidFill>
            </a:endParaRPr>
          </a:p>
        </p:txBody>
      </p:sp>
      <p:sp>
        <p:nvSpPr>
          <p:cNvPr id="2" name="Espace réservé du contenu 1"/>
          <p:cNvSpPr>
            <a:spLocks noGrp="1"/>
          </p:cNvSpPr>
          <p:nvPr>
            <p:ph idx="1"/>
          </p:nvPr>
        </p:nvSpPr>
        <p:spPr/>
        <p:txBody>
          <a:bodyPr/>
          <a:lstStyle/>
          <a:p>
            <a:r>
              <a:rPr lang="fr-FR" dirty="0"/>
              <a:t>Chaque institution sera responsable de la gestion de son budget. Les procédures de la Banque seront utilisées pour la gestion financière et la passation des marchés. </a:t>
            </a:r>
          </a:p>
          <a:p>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422344668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pPr lvl="0"/>
            <a:r>
              <a:rPr lang="fr-FR" dirty="0" smtClean="0">
                <a:solidFill>
                  <a:schemeClr val="bg2">
                    <a:lumMod val="50000"/>
                  </a:schemeClr>
                </a:solidFill>
              </a:rPr>
              <a:t>12 – </a:t>
            </a:r>
            <a:r>
              <a:rPr lang="fr-FR" dirty="0" smtClean="0">
                <a:solidFill>
                  <a:schemeClr val="bg2">
                    <a:lumMod val="50000"/>
                  </a:schemeClr>
                </a:solidFill>
                <a:effectLst/>
              </a:rPr>
              <a:t>Échéancier</a:t>
            </a: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a:bodyPr>
          <a:lstStyle/>
          <a:p>
            <a:r>
              <a:rPr lang="fr-FR" dirty="0"/>
              <a:t>Afin d’assurer que les fonds nécessaires soient inscrits dans la Loi des Finances </a:t>
            </a:r>
            <a:r>
              <a:rPr lang="fr-FR" dirty="0" smtClean="0"/>
              <a:t>et </a:t>
            </a:r>
            <a:r>
              <a:rPr lang="fr-FR" dirty="0"/>
              <a:t>permettre un délai suffisant pour l’examen des propositions et la négociation des CDP, la date limite de dépôt des propositions est fixée. </a:t>
            </a:r>
            <a:endParaRPr lang="fr-FR" dirty="0" smtClean="0"/>
          </a:p>
          <a:p>
            <a:endParaRPr lang="fr-FR" dirty="0" smtClean="0"/>
          </a:p>
          <a:p>
            <a:r>
              <a:rPr lang="fr-FR" dirty="0" smtClean="0"/>
              <a:t>Les </a:t>
            </a:r>
            <a:r>
              <a:rPr lang="fr-FR" dirty="0"/>
              <a:t>propositions qui n’auront pu être remises avant la </a:t>
            </a:r>
            <a:r>
              <a:rPr lang="fr-FR" b="1" dirty="0">
                <a:solidFill>
                  <a:schemeClr val="bg2">
                    <a:lumMod val="50000"/>
                  </a:schemeClr>
                </a:solidFill>
              </a:rPr>
              <a:t>date limite </a:t>
            </a:r>
            <a:r>
              <a:rPr lang="fr-FR" dirty="0"/>
              <a:t>devront être représentées l’année suivante. Il en est de même des CDP qui n’auront pas été conclus suffisamment tôt pour être inclus dans la </a:t>
            </a:r>
            <a:r>
              <a:rPr lang="fr-FR" b="1" dirty="0">
                <a:solidFill>
                  <a:schemeClr val="bg2">
                    <a:lumMod val="50000"/>
                  </a:schemeClr>
                </a:solidFill>
              </a:rPr>
              <a:t>Loi des finances</a:t>
            </a:r>
            <a:r>
              <a:rPr lang="fr-FR" dirty="0"/>
              <a:t>. </a:t>
            </a:r>
            <a:endParaRPr lang="fr-FR" dirty="0" smtClean="0"/>
          </a:p>
          <a:p>
            <a:pPr marL="109728" indent="0">
              <a:buNone/>
            </a:pPr>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101884803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pPr lvl="0"/>
            <a:r>
              <a:rPr lang="fr-FR" dirty="0" smtClean="0">
                <a:solidFill>
                  <a:schemeClr val="bg2">
                    <a:lumMod val="50000"/>
                  </a:schemeClr>
                </a:solidFill>
              </a:rPr>
              <a:t>13 – Les </a:t>
            </a:r>
            <a:r>
              <a:rPr lang="fr-FR" dirty="0">
                <a:solidFill>
                  <a:schemeClr val="bg2">
                    <a:lumMod val="50000"/>
                  </a:schemeClr>
                </a:solidFill>
              </a:rPr>
              <a:t>budgets </a:t>
            </a:r>
            <a:r>
              <a:rPr lang="fr-FR" dirty="0" smtClean="0">
                <a:solidFill>
                  <a:schemeClr val="bg2">
                    <a:lumMod val="50000"/>
                  </a:schemeClr>
                </a:solidFill>
              </a:rPr>
              <a:t>(1/3</a:t>
            </a:r>
            <a:r>
              <a:rPr lang="fr-FR" dirty="0">
                <a:solidFill>
                  <a:schemeClr val="bg2">
                    <a:lumMod val="50000"/>
                  </a:schemeClr>
                </a:solidFill>
              </a:rPr>
              <a:t>)</a:t>
            </a:r>
            <a:endParaRPr lang="fr-FR" dirty="0"/>
          </a:p>
        </p:txBody>
      </p:sp>
      <p:sp>
        <p:nvSpPr>
          <p:cNvPr id="2" name="Espace réservé du contenu 1"/>
          <p:cNvSpPr>
            <a:spLocks noGrp="1"/>
          </p:cNvSpPr>
          <p:nvPr>
            <p:ph idx="1"/>
          </p:nvPr>
        </p:nvSpPr>
        <p:spPr/>
        <p:txBody>
          <a:bodyPr>
            <a:normAutofit fontScale="85000" lnSpcReduction="20000"/>
          </a:bodyPr>
          <a:lstStyle/>
          <a:p>
            <a:r>
              <a:rPr lang="fr-FR" dirty="0"/>
              <a:t>Le budget prévu pour les CDP est d’environ </a:t>
            </a:r>
            <a:r>
              <a:rPr lang="fr-FR" dirty="0" smtClean="0"/>
              <a:t>24</a:t>
            </a:r>
            <a:r>
              <a:rPr lang="fr-FR" dirty="0"/>
              <a:t> 288 864 000 </a:t>
            </a:r>
            <a:r>
              <a:rPr lang="fr-FR" dirty="0" smtClean="0"/>
              <a:t>FCFA (soit 51,569 </a:t>
            </a:r>
            <a:r>
              <a:rPr lang="fr-FR" dirty="0"/>
              <a:t>M </a:t>
            </a:r>
            <a:r>
              <a:rPr lang="fr-FR" dirty="0" smtClean="0"/>
              <a:t>USD)pour </a:t>
            </a:r>
            <a:r>
              <a:rPr lang="fr-FR" dirty="0"/>
              <a:t>les cinq </a:t>
            </a:r>
            <a:r>
              <a:rPr lang="fr-FR" dirty="0" smtClean="0"/>
              <a:t>années. </a:t>
            </a:r>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smtClean="0"/>
          </a:p>
          <a:p>
            <a:endParaRPr lang="fr-FR" dirty="0"/>
          </a:p>
          <a:p>
            <a:endParaRPr lang="fr-FR" dirty="0" smtClean="0"/>
          </a:p>
          <a:p>
            <a:r>
              <a:rPr lang="fr-FR" dirty="0" smtClean="0"/>
              <a:t>Le taux de « </a:t>
            </a:r>
            <a:r>
              <a:rPr lang="fr-FR" dirty="0" err="1" smtClean="0"/>
              <a:t>1USD</a:t>
            </a:r>
            <a:r>
              <a:rPr lang="fr-FR" dirty="0" smtClean="0"/>
              <a:t> = 471 FCFA » du projet de mars 2011 est utilisé.</a:t>
            </a:r>
          </a:p>
          <a:p>
            <a:endParaRPr lang="fr-FR"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3932540644"/>
              </p:ext>
            </p:extLst>
          </p:nvPr>
        </p:nvGraphicFramePr>
        <p:xfrm>
          <a:off x="683568" y="2492896"/>
          <a:ext cx="8064501" cy="2453640"/>
        </p:xfrm>
        <a:graphic>
          <a:graphicData uri="http://schemas.openxmlformats.org/drawingml/2006/table">
            <a:tbl>
              <a:tblPr firstRow="1" firstCol="1" bandRow="1">
                <a:tableStyleId>{5C22544A-7EE6-4342-B048-85BDC9FD1C3A}</a:tableStyleId>
              </a:tblPr>
              <a:tblGrid>
                <a:gridCol w="1370013"/>
                <a:gridCol w="3530600"/>
                <a:gridCol w="3163888"/>
              </a:tblGrid>
              <a:tr h="288039">
                <a:tc>
                  <a:txBody>
                    <a:bodyPr/>
                    <a:lstStyle/>
                    <a:p>
                      <a:pPr>
                        <a:lnSpc>
                          <a:spcPct val="115000"/>
                        </a:lnSpc>
                        <a:spcAft>
                          <a:spcPts val="0"/>
                        </a:spcAft>
                      </a:pPr>
                      <a:r>
                        <a:rPr lang="fr-FR" sz="2000" dirty="0" smtClean="0">
                          <a:effectLst/>
                        </a:rPr>
                        <a:t>Université</a:t>
                      </a:r>
                      <a:endParaRPr lang="fr-FR" sz="2000" dirty="0">
                        <a:effectLst/>
                        <a:latin typeface="Calibri"/>
                        <a:ea typeface="SimSun"/>
                        <a:cs typeface="Arial"/>
                      </a:endParaRPr>
                    </a:p>
                  </a:txBody>
                  <a:tcPr marL="44450" marR="44450" marT="0" marB="0" anchor="b"/>
                </a:tc>
                <a:tc>
                  <a:txBody>
                    <a:bodyPr/>
                    <a:lstStyle/>
                    <a:p>
                      <a:pPr>
                        <a:lnSpc>
                          <a:spcPct val="115000"/>
                        </a:lnSpc>
                        <a:spcAft>
                          <a:spcPts val="0"/>
                        </a:spcAft>
                      </a:pPr>
                      <a:r>
                        <a:rPr lang="fr-FR" sz="2000" dirty="0">
                          <a:effectLst/>
                        </a:rPr>
                        <a:t>Montant en Millions de </a:t>
                      </a:r>
                      <a:r>
                        <a:rPr lang="fr-FR" sz="2000" dirty="0" err="1">
                          <a:effectLst/>
                        </a:rPr>
                        <a:t>FCA</a:t>
                      </a:r>
                      <a:endParaRPr lang="fr-FR" sz="2000" dirty="0">
                        <a:effectLst/>
                        <a:latin typeface="Calibri"/>
                        <a:ea typeface="SimSun"/>
                        <a:cs typeface="Arial"/>
                      </a:endParaRPr>
                    </a:p>
                  </a:txBody>
                  <a:tcPr marL="44450" marR="44450" marT="0" marB="0" anchor="b"/>
                </a:tc>
                <a:tc>
                  <a:txBody>
                    <a:bodyPr/>
                    <a:lstStyle/>
                    <a:p>
                      <a:pPr>
                        <a:lnSpc>
                          <a:spcPct val="115000"/>
                        </a:lnSpc>
                        <a:spcAft>
                          <a:spcPts val="0"/>
                        </a:spcAft>
                      </a:pPr>
                      <a:r>
                        <a:rPr lang="fr-FR" sz="2000">
                          <a:effectLst/>
                        </a:rPr>
                        <a:t>Montant en Millions USD</a:t>
                      </a:r>
                      <a:endParaRPr lang="fr-FR" sz="2000">
                        <a:effectLst/>
                        <a:latin typeface="Calibri"/>
                        <a:ea typeface="SimSun"/>
                        <a:cs typeface="Arial"/>
                      </a:endParaRPr>
                    </a:p>
                  </a:txBody>
                  <a:tcPr marL="44450" marR="44450" marT="0" marB="0" anchor="b"/>
                </a:tc>
              </a:tr>
              <a:tr h="304751">
                <a:tc>
                  <a:txBody>
                    <a:bodyPr/>
                    <a:lstStyle/>
                    <a:p>
                      <a:pPr>
                        <a:lnSpc>
                          <a:spcPct val="115000"/>
                        </a:lnSpc>
                        <a:spcAft>
                          <a:spcPts val="0"/>
                        </a:spcAft>
                      </a:pPr>
                      <a:r>
                        <a:rPr lang="fr-FR" sz="2000">
                          <a:effectLst/>
                        </a:rPr>
                        <a:t>UCAD</a:t>
                      </a:r>
                      <a:endParaRPr lang="fr-FR" sz="2000">
                        <a:effectLst/>
                        <a:latin typeface="Calibri"/>
                        <a:ea typeface="SimSun"/>
                        <a:cs typeface="Arial"/>
                      </a:endParaRPr>
                    </a:p>
                  </a:txBody>
                  <a:tcPr marL="44450" marR="44450" marT="0" marB="0" anchor="ctr"/>
                </a:tc>
                <a:tc>
                  <a:txBody>
                    <a:bodyPr/>
                    <a:lstStyle/>
                    <a:p>
                      <a:pPr algn="r">
                        <a:lnSpc>
                          <a:spcPct val="115000"/>
                        </a:lnSpc>
                        <a:spcAft>
                          <a:spcPts val="0"/>
                        </a:spcAft>
                      </a:pPr>
                      <a:r>
                        <a:rPr lang="fr-FR" sz="2000" dirty="0">
                          <a:effectLst/>
                        </a:rPr>
                        <a:t>9 321,652  </a:t>
                      </a:r>
                      <a:endParaRPr lang="fr-FR" sz="2000" dirty="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a:effectLst/>
                        </a:rPr>
                        <a:t>19,791  </a:t>
                      </a:r>
                      <a:endParaRPr lang="fr-FR" sz="2000">
                        <a:effectLst/>
                        <a:latin typeface="Calibri"/>
                        <a:ea typeface="SimSun"/>
                        <a:cs typeface="Arial"/>
                      </a:endParaRPr>
                    </a:p>
                  </a:txBody>
                  <a:tcPr marL="44450" marR="44450" marT="0" marB="0" anchor="b"/>
                </a:tc>
              </a:tr>
              <a:tr h="304751">
                <a:tc>
                  <a:txBody>
                    <a:bodyPr/>
                    <a:lstStyle/>
                    <a:p>
                      <a:pPr>
                        <a:lnSpc>
                          <a:spcPct val="115000"/>
                        </a:lnSpc>
                        <a:spcAft>
                          <a:spcPts val="0"/>
                        </a:spcAft>
                      </a:pPr>
                      <a:r>
                        <a:rPr lang="fr-FR" sz="2000">
                          <a:effectLst/>
                        </a:rPr>
                        <a:t>UADB</a:t>
                      </a:r>
                      <a:endParaRPr lang="fr-FR" sz="200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a:effectLst/>
                        </a:rPr>
                        <a:t>2 745,750  </a:t>
                      </a:r>
                      <a:endParaRPr lang="fr-FR" sz="200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a:effectLst/>
                        </a:rPr>
                        <a:t>5,830  </a:t>
                      </a:r>
                      <a:endParaRPr lang="fr-FR" sz="2000">
                        <a:effectLst/>
                        <a:latin typeface="Calibri"/>
                        <a:ea typeface="SimSun"/>
                        <a:cs typeface="Arial"/>
                      </a:endParaRPr>
                    </a:p>
                  </a:txBody>
                  <a:tcPr marL="44450" marR="44450" marT="0" marB="0" anchor="b"/>
                </a:tc>
              </a:tr>
              <a:tr h="304751">
                <a:tc>
                  <a:txBody>
                    <a:bodyPr/>
                    <a:lstStyle/>
                    <a:p>
                      <a:pPr>
                        <a:lnSpc>
                          <a:spcPct val="115000"/>
                        </a:lnSpc>
                        <a:spcAft>
                          <a:spcPts val="0"/>
                        </a:spcAft>
                      </a:pPr>
                      <a:r>
                        <a:rPr lang="fr-FR" sz="2000">
                          <a:effectLst/>
                        </a:rPr>
                        <a:t>UGB</a:t>
                      </a:r>
                      <a:endParaRPr lang="fr-FR" sz="200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dirty="0">
                          <a:effectLst/>
                        </a:rPr>
                        <a:t>5 447,025  </a:t>
                      </a:r>
                      <a:endParaRPr lang="fr-FR" sz="2000" dirty="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dirty="0">
                          <a:effectLst/>
                        </a:rPr>
                        <a:t>11,565  </a:t>
                      </a:r>
                      <a:endParaRPr lang="fr-FR" sz="2000" dirty="0">
                        <a:effectLst/>
                        <a:latin typeface="Calibri"/>
                        <a:ea typeface="SimSun"/>
                        <a:cs typeface="Arial"/>
                      </a:endParaRPr>
                    </a:p>
                  </a:txBody>
                  <a:tcPr marL="44450" marR="44450" marT="0" marB="0" anchor="b"/>
                </a:tc>
              </a:tr>
              <a:tr h="304751">
                <a:tc>
                  <a:txBody>
                    <a:bodyPr/>
                    <a:lstStyle/>
                    <a:p>
                      <a:pPr>
                        <a:lnSpc>
                          <a:spcPct val="115000"/>
                        </a:lnSpc>
                        <a:spcAft>
                          <a:spcPts val="0"/>
                        </a:spcAft>
                      </a:pPr>
                      <a:r>
                        <a:rPr lang="fr-FR" sz="2000">
                          <a:effectLst/>
                        </a:rPr>
                        <a:t>UT</a:t>
                      </a:r>
                      <a:endParaRPr lang="fr-FR" sz="200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a:effectLst/>
                        </a:rPr>
                        <a:t>3 975,700  </a:t>
                      </a:r>
                      <a:endParaRPr lang="fr-FR" sz="200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dirty="0">
                          <a:effectLst/>
                        </a:rPr>
                        <a:t>8,441  </a:t>
                      </a:r>
                      <a:endParaRPr lang="fr-FR" sz="2000" dirty="0">
                        <a:effectLst/>
                        <a:latin typeface="Calibri"/>
                        <a:ea typeface="SimSun"/>
                        <a:cs typeface="Arial"/>
                      </a:endParaRPr>
                    </a:p>
                  </a:txBody>
                  <a:tcPr marL="44450" marR="44450" marT="0" marB="0" anchor="b"/>
                </a:tc>
              </a:tr>
              <a:tr h="304751">
                <a:tc>
                  <a:txBody>
                    <a:bodyPr/>
                    <a:lstStyle/>
                    <a:p>
                      <a:pPr>
                        <a:lnSpc>
                          <a:spcPct val="115000"/>
                        </a:lnSpc>
                        <a:spcAft>
                          <a:spcPts val="0"/>
                        </a:spcAft>
                      </a:pPr>
                      <a:r>
                        <a:rPr lang="fr-FR" sz="2000">
                          <a:effectLst/>
                        </a:rPr>
                        <a:t>ZU</a:t>
                      </a:r>
                      <a:endParaRPr lang="fr-FR" sz="200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a:effectLst/>
                        </a:rPr>
                        <a:t>2 798,737  </a:t>
                      </a:r>
                      <a:endParaRPr lang="fr-FR" sz="200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dirty="0">
                          <a:effectLst/>
                        </a:rPr>
                        <a:t>5,942  </a:t>
                      </a:r>
                      <a:endParaRPr lang="fr-FR" sz="2000" dirty="0">
                        <a:effectLst/>
                        <a:latin typeface="Calibri"/>
                        <a:ea typeface="SimSun"/>
                        <a:cs typeface="Arial"/>
                      </a:endParaRPr>
                    </a:p>
                  </a:txBody>
                  <a:tcPr marL="44450" marR="44450" marT="0" marB="0" anchor="b"/>
                </a:tc>
              </a:tr>
              <a:tr h="304751">
                <a:tc>
                  <a:txBody>
                    <a:bodyPr/>
                    <a:lstStyle/>
                    <a:p>
                      <a:pPr>
                        <a:lnSpc>
                          <a:spcPct val="115000"/>
                        </a:lnSpc>
                        <a:spcAft>
                          <a:spcPts val="0"/>
                        </a:spcAft>
                      </a:pPr>
                      <a:r>
                        <a:rPr lang="fr-FR" sz="2000" dirty="0">
                          <a:effectLst/>
                        </a:rPr>
                        <a:t>Total</a:t>
                      </a:r>
                      <a:endParaRPr lang="fr-FR" sz="2000" dirty="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dirty="0">
                          <a:effectLst/>
                        </a:rPr>
                        <a:t>24 288,864  </a:t>
                      </a:r>
                      <a:endParaRPr lang="fr-FR" sz="2000" dirty="0">
                        <a:effectLst/>
                        <a:latin typeface="Calibri"/>
                        <a:ea typeface="SimSun"/>
                        <a:cs typeface="Arial"/>
                      </a:endParaRPr>
                    </a:p>
                  </a:txBody>
                  <a:tcPr marL="44450" marR="44450" marT="0" marB="0" anchor="b"/>
                </a:tc>
                <a:tc>
                  <a:txBody>
                    <a:bodyPr/>
                    <a:lstStyle/>
                    <a:p>
                      <a:pPr algn="r">
                        <a:lnSpc>
                          <a:spcPct val="115000"/>
                        </a:lnSpc>
                        <a:spcAft>
                          <a:spcPts val="0"/>
                        </a:spcAft>
                      </a:pPr>
                      <a:r>
                        <a:rPr lang="fr-FR" sz="2000" dirty="0">
                          <a:effectLst/>
                        </a:rPr>
                        <a:t>51,569  </a:t>
                      </a:r>
                      <a:endParaRPr lang="fr-FR" sz="2000" dirty="0">
                        <a:effectLst/>
                        <a:latin typeface="Calibri"/>
                        <a:ea typeface="SimSun"/>
                        <a:cs typeface="Arial"/>
                      </a:endParaRPr>
                    </a:p>
                  </a:txBody>
                  <a:tcPr marL="44450" marR="44450" marT="0" marB="0" anchor="b"/>
                </a:tc>
              </a:tr>
            </a:tbl>
          </a:graphicData>
        </a:graphic>
      </p:graphicFrame>
    </p:spTree>
    <p:extLst>
      <p:ext uri="{BB962C8B-B14F-4D97-AF65-F5344CB8AC3E}">
        <p14:creationId xmlns:p14="http://schemas.microsoft.com/office/powerpoint/2010/main" val="215090833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128" y="404664"/>
            <a:ext cx="8260672" cy="1039427"/>
          </a:xfrm>
        </p:spPr>
        <p:txBody>
          <a:bodyPr>
            <a:normAutofit/>
          </a:bodyPr>
          <a:lstStyle/>
          <a:p>
            <a:r>
              <a:rPr lang="fr-FR" dirty="0" smtClean="0">
                <a:solidFill>
                  <a:schemeClr val="bg2">
                    <a:lumMod val="50000"/>
                  </a:schemeClr>
                </a:solidFill>
              </a:rPr>
              <a:t>13 – Les </a:t>
            </a:r>
            <a:r>
              <a:rPr lang="fr-FR" dirty="0">
                <a:solidFill>
                  <a:schemeClr val="bg2">
                    <a:lumMod val="50000"/>
                  </a:schemeClr>
                </a:solidFill>
              </a:rPr>
              <a:t>budgets </a:t>
            </a:r>
            <a:r>
              <a:rPr lang="fr-FR" dirty="0" smtClean="0">
                <a:solidFill>
                  <a:schemeClr val="bg2">
                    <a:lumMod val="50000"/>
                  </a:schemeClr>
                </a:solidFill>
              </a:rPr>
              <a:t>(2/3)</a:t>
            </a:r>
            <a:endParaRPr lang="fr-FR" dirty="0">
              <a:solidFill>
                <a:schemeClr val="bg2">
                  <a:lumMod val="50000"/>
                </a:schemeClr>
              </a:solidFill>
            </a:endParaRP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1738094072"/>
              </p:ext>
            </p:extLst>
          </p:nvPr>
        </p:nvGraphicFramePr>
        <p:xfrm>
          <a:off x="395536" y="1412776"/>
          <a:ext cx="4176464"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pied de page 4"/>
          <p:cNvSpPr>
            <a:spLocks noGrp="1"/>
          </p:cNvSpPr>
          <p:nvPr>
            <p:ph type="ftr" sz="quarter" idx="11"/>
          </p:nvPr>
        </p:nvSpPr>
        <p:spPr/>
        <p:txBody>
          <a:bodyPr/>
          <a:lstStyle/>
          <a:p>
            <a:r>
              <a:rPr lang="fr-FR" smtClean="0"/>
              <a:t>CDP au Sénagal</a:t>
            </a:r>
            <a:endParaRPr lang="fr-FR" dirty="0"/>
          </a:p>
        </p:txBody>
      </p:sp>
      <p:graphicFrame>
        <p:nvGraphicFramePr>
          <p:cNvPr id="9" name="Graphique 8"/>
          <p:cNvGraphicFramePr>
            <a:graphicFrameLocks/>
          </p:cNvGraphicFramePr>
          <p:nvPr>
            <p:extLst>
              <p:ext uri="{D42A27DB-BD31-4B8C-83A1-F6EECF244321}">
                <p14:modId xmlns:p14="http://schemas.microsoft.com/office/powerpoint/2010/main" val="4162942968"/>
              </p:ext>
            </p:extLst>
          </p:nvPr>
        </p:nvGraphicFramePr>
        <p:xfrm>
          <a:off x="4572000" y="1916832"/>
          <a:ext cx="4248472" cy="3888432"/>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1075957" y="1340768"/>
            <a:ext cx="6513322" cy="369332"/>
          </a:xfrm>
          <a:prstGeom prst="rect">
            <a:avLst/>
          </a:prstGeom>
        </p:spPr>
        <p:txBody>
          <a:bodyPr wrap="none">
            <a:spAutoFit/>
          </a:bodyPr>
          <a:lstStyle/>
          <a:p>
            <a:pPr algn="ctr">
              <a:defRPr sz="1800" b="1" i="0" u="none" strike="noStrike" kern="1200" baseline="0">
                <a:solidFill>
                  <a:prstClr val="black"/>
                </a:solidFill>
                <a:latin typeface="+mn-lt"/>
                <a:ea typeface="+mn-ea"/>
                <a:cs typeface="+mn-cs"/>
              </a:defRPr>
            </a:pPr>
            <a:r>
              <a:rPr lang="fr-FR" dirty="0" smtClean="0"/>
              <a:t>Répartition par Université (montant </a:t>
            </a:r>
            <a:r>
              <a:rPr lang="fr-FR" dirty="0"/>
              <a:t>en </a:t>
            </a:r>
            <a:r>
              <a:rPr lang="fr-FR" dirty="0" smtClean="0"/>
              <a:t>millions </a:t>
            </a:r>
            <a:r>
              <a:rPr lang="fr-FR" dirty="0"/>
              <a:t>de </a:t>
            </a:r>
            <a:r>
              <a:rPr lang="fr-FR" dirty="0" smtClean="0"/>
              <a:t>FCFA)</a:t>
            </a:r>
            <a:endParaRPr lang="fr-FR" dirty="0"/>
          </a:p>
        </p:txBody>
      </p:sp>
    </p:spTree>
    <p:extLst>
      <p:ext uri="{BB962C8B-B14F-4D97-AF65-F5344CB8AC3E}">
        <p14:creationId xmlns:p14="http://schemas.microsoft.com/office/powerpoint/2010/main" val="14433623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pPr lvl="0"/>
            <a:r>
              <a:rPr lang="fr-FR" dirty="0" smtClean="0">
                <a:solidFill>
                  <a:schemeClr val="bg2">
                    <a:lumMod val="50000"/>
                  </a:schemeClr>
                </a:solidFill>
              </a:rPr>
              <a:t>13 – Les </a:t>
            </a:r>
            <a:r>
              <a:rPr lang="fr-FR" dirty="0">
                <a:solidFill>
                  <a:schemeClr val="bg2">
                    <a:lumMod val="50000"/>
                  </a:schemeClr>
                </a:solidFill>
              </a:rPr>
              <a:t>budgets </a:t>
            </a:r>
            <a:r>
              <a:rPr lang="fr-FR" dirty="0" smtClean="0">
                <a:solidFill>
                  <a:schemeClr val="bg2">
                    <a:lumMod val="50000"/>
                  </a:schemeClr>
                </a:solidFill>
              </a:rPr>
              <a:t>(3/3</a:t>
            </a:r>
            <a:r>
              <a:rPr lang="fr-FR" dirty="0">
                <a:solidFill>
                  <a:schemeClr val="bg2">
                    <a:lumMod val="50000"/>
                  </a:schemeClr>
                </a:solidFill>
              </a:rPr>
              <a:t>)</a:t>
            </a:r>
            <a:endParaRPr lang="fr-FR" dirty="0"/>
          </a:p>
        </p:txBody>
      </p:sp>
      <p:sp>
        <p:nvSpPr>
          <p:cNvPr id="2" name="Espace réservé du contenu 1"/>
          <p:cNvSpPr>
            <a:spLocks noGrp="1"/>
          </p:cNvSpPr>
          <p:nvPr>
            <p:ph idx="1"/>
          </p:nvPr>
        </p:nvSpPr>
        <p:spPr/>
        <p:txBody>
          <a:bodyPr>
            <a:normAutofit fontScale="85000" lnSpcReduction="20000"/>
          </a:bodyPr>
          <a:lstStyle/>
          <a:p>
            <a:r>
              <a:rPr lang="fr-FR" dirty="0" smtClean="0"/>
              <a:t>Le </a:t>
            </a:r>
            <a:r>
              <a:rPr lang="fr-FR" dirty="0"/>
              <a:t>montant accordé à chaque université est établi selon l’importance des </a:t>
            </a:r>
            <a:r>
              <a:rPr lang="fr-FR" b="1" dirty="0">
                <a:solidFill>
                  <a:schemeClr val="bg2">
                    <a:lumMod val="50000"/>
                  </a:schemeClr>
                </a:solidFill>
              </a:rPr>
              <a:t>besoins</a:t>
            </a:r>
            <a:r>
              <a:rPr lang="fr-FR" dirty="0"/>
              <a:t>, l’intérêt de la proposition et les </a:t>
            </a:r>
            <a:r>
              <a:rPr lang="fr-FR" b="1" dirty="0">
                <a:solidFill>
                  <a:schemeClr val="bg2">
                    <a:lumMod val="50000"/>
                  </a:schemeClr>
                </a:solidFill>
              </a:rPr>
              <a:t>justifications</a:t>
            </a:r>
            <a:r>
              <a:rPr lang="fr-FR" dirty="0"/>
              <a:t> des dépenses envisagées.</a:t>
            </a:r>
          </a:p>
          <a:p>
            <a:endParaRPr lang="fr-FR" dirty="0" smtClean="0"/>
          </a:p>
          <a:p>
            <a:r>
              <a:rPr lang="fr-FR" dirty="0" smtClean="0"/>
              <a:t>Le </a:t>
            </a:r>
            <a:r>
              <a:rPr lang="fr-FR" dirty="0"/>
              <a:t>gouvernement et les institutions se sont accordés pour une </a:t>
            </a:r>
            <a:r>
              <a:rPr lang="fr-FR" b="1" dirty="0">
                <a:solidFill>
                  <a:schemeClr val="bg2">
                    <a:lumMod val="50000"/>
                  </a:schemeClr>
                </a:solidFill>
              </a:rPr>
              <a:t>responsabilité mutuelle</a:t>
            </a:r>
            <a:r>
              <a:rPr lang="fr-FR" dirty="0"/>
              <a:t> sur les points suivants : </a:t>
            </a:r>
            <a:endParaRPr lang="fr-FR" dirty="0" smtClean="0"/>
          </a:p>
          <a:p>
            <a:pPr lvl="1"/>
            <a:r>
              <a:rPr lang="fr-FR" dirty="0" smtClean="0"/>
              <a:t>assurer </a:t>
            </a:r>
            <a:r>
              <a:rPr lang="fr-FR" dirty="0"/>
              <a:t>un </a:t>
            </a:r>
            <a:r>
              <a:rPr lang="fr-FR" b="1" dirty="0">
                <a:solidFill>
                  <a:schemeClr val="bg2">
                    <a:lumMod val="50000"/>
                  </a:schemeClr>
                </a:solidFill>
              </a:rPr>
              <a:t>budget équilibré</a:t>
            </a:r>
            <a:r>
              <a:rPr lang="fr-FR" dirty="0"/>
              <a:t> pour les établissements d'enseignement supérieur </a:t>
            </a:r>
            <a:endParaRPr lang="fr-FR" dirty="0" smtClean="0"/>
          </a:p>
          <a:p>
            <a:pPr lvl="1"/>
            <a:r>
              <a:rPr lang="fr-FR" dirty="0" smtClean="0"/>
              <a:t>augmenter </a:t>
            </a:r>
            <a:r>
              <a:rPr lang="fr-FR" dirty="0"/>
              <a:t>l'efficacité dans l'utilisation des ressources.</a:t>
            </a:r>
          </a:p>
          <a:p>
            <a:endParaRPr lang="fr-FR" dirty="0" smtClean="0"/>
          </a:p>
          <a:p>
            <a:r>
              <a:rPr lang="fr-FR" dirty="0" smtClean="0"/>
              <a:t>Le </a:t>
            </a:r>
            <a:r>
              <a:rPr lang="fr-FR" dirty="0"/>
              <a:t>Gouvernement s’est aussi engagé à </a:t>
            </a:r>
            <a:r>
              <a:rPr lang="fr-FR" dirty="0" smtClean="0"/>
              <a:t>:</a:t>
            </a:r>
          </a:p>
          <a:p>
            <a:pPr lvl="1"/>
            <a:r>
              <a:rPr lang="fr-FR" dirty="0" smtClean="0"/>
              <a:t>accroitre </a:t>
            </a:r>
            <a:r>
              <a:rPr lang="fr-FR" dirty="0"/>
              <a:t>les frais de scolarité des étudiants </a:t>
            </a:r>
            <a:endParaRPr lang="fr-FR" dirty="0" smtClean="0"/>
          </a:p>
          <a:p>
            <a:pPr lvl="1"/>
            <a:r>
              <a:rPr lang="fr-FR" dirty="0" smtClean="0"/>
              <a:t>assurer </a:t>
            </a:r>
            <a:r>
              <a:rPr lang="fr-FR" dirty="0"/>
              <a:t>la disponibilité des ressources de trésorerie nécessaires pour couvrir les dépenses des établissements d'enseignement supérieur</a:t>
            </a:r>
            <a:r>
              <a:rPr lang="fr-FR" dirty="0" smtClean="0"/>
              <a:t>.</a:t>
            </a:r>
            <a:endParaRPr lang="fr-FR" dirty="0"/>
          </a:p>
          <a:p>
            <a:endParaRPr lang="fr-FR" dirty="0" smtClean="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1660918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FR" dirty="0" smtClean="0">
                <a:solidFill>
                  <a:schemeClr val="bg2">
                    <a:lumMod val="50000"/>
                  </a:schemeClr>
                </a:solidFill>
              </a:rPr>
              <a:t>MISE EN ŒUVRE DES  </a:t>
            </a:r>
            <a:r>
              <a:rPr lang="fr-FR" dirty="0">
                <a:solidFill>
                  <a:schemeClr val="bg2">
                    <a:lumMod val="50000"/>
                  </a:schemeClr>
                </a:solidFill>
              </a:rPr>
              <a:t>CDP</a:t>
            </a:r>
          </a:p>
        </p:txBody>
      </p:sp>
      <p:sp>
        <p:nvSpPr>
          <p:cNvPr id="2" name="Espace réservé du contenu 1"/>
          <p:cNvSpPr>
            <a:spLocks noGrp="1"/>
          </p:cNvSpPr>
          <p:nvPr>
            <p:ph idx="1"/>
          </p:nvPr>
        </p:nvSpPr>
        <p:spPr/>
        <p:txBody>
          <a:bodyPr>
            <a:normAutofit/>
          </a:bodyPr>
          <a:lstStyle/>
          <a:p>
            <a:r>
              <a:rPr lang="fr-FR" dirty="0"/>
              <a:t>Les CDP </a:t>
            </a:r>
            <a:r>
              <a:rPr lang="fr-FR" dirty="0" smtClean="0"/>
              <a:t>ont été négociés et stabilisés après 12 mois de discussion.</a:t>
            </a:r>
          </a:p>
          <a:p>
            <a:r>
              <a:rPr lang="fr-FR" dirty="0" smtClean="0"/>
              <a:t>L’encrage institutionnel a été réussi</a:t>
            </a:r>
            <a:endParaRPr lang="fr-FR" dirty="0"/>
          </a:p>
          <a:p>
            <a:r>
              <a:rPr lang="fr-FR" dirty="0" smtClean="0"/>
              <a:t>Toutes les universités ont exécuté plus de 80% de leurs plans d’actions</a:t>
            </a:r>
          </a:p>
          <a:p>
            <a:r>
              <a:rPr lang="fr-FR" dirty="0" smtClean="0"/>
              <a:t>75% des objectifs ont été atteints</a:t>
            </a:r>
          </a:p>
          <a:p>
            <a:r>
              <a:rPr lang="fr-FR" dirty="0" smtClean="0"/>
              <a:t>Les objectifs non atteints sont ceux liés à l’efficacité interne, notamment à l’UCAD</a:t>
            </a:r>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3766950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chemeClr val="bg2">
                    <a:lumMod val="50000"/>
                  </a:schemeClr>
                </a:solidFill>
              </a:rPr>
              <a:t>Principes directeurs des CDP</a:t>
            </a:r>
            <a:endParaRPr lang="fr-FR" dirty="0">
              <a:solidFill>
                <a:schemeClr val="bg2">
                  <a:lumMod val="50000"/>
                </a:schemeClr>
              </a:solidFill>
            </a:endParaRPr>
          </a:p>
        </p:txBody>
      </p:sp>
      <p:sp>
        <p:nvSpPr>
          <p:cNvPr id="3" name="Espace réservé du contenu 2"/>
          <p:cNvSpPr>
            <a:spLocks noGrp="1"/>
          </p:cNvSpPr>
          <p:nvPr>
            <p:ph idx="1"/>
          </p:nvPr>
        </p:nvSpPr>
        <p:spPr>
          <a:xfrm>
            <a:off x="457200" y="1412776"/>
            <a:ext cx="8229600" cy="4525963"/>
          </a:xfrm>
        </p:spPr>
        <p:txBody>
          <a:bodyPr>
            <a:normAutofit fontScale="92500" lnSpcReduction="20000"/>
          </a:bodyPr>
          <a:lstStyle/>
          <a:p>
            <a:pPr algn="just"/>
            <a:endParaRPr lang="fr-FR" dirty="0" smtClean="0"/>
          </a:p>
          <a:p>
            <a:pPr algn="just"/>
            <a:r>
              <a:rPr lang="fr-FR" sz="2600" dirty="0" smtClean="0"/>
              <a:t>Migration du financement basé sur moyens au financement basé sur les résultats</a:t>
            </a:r>
            <a:endParaRPr lang="fr-FR" sz="2600" dirty="0"/>
          </a:p>
          <a:p>
            <a:pPr algn="just"/>
            <a:r>
              <a:rPr lang="fr-FR" sz="2600" dirty="0" smtClean="0"/>
              <a:t>Résultat: Amener </a:t>
            </a:r>
            <a:r>
              <a:rPr lang="fr-FR" sz="2600" dirty="0"/>
              <a:t>les universités à accorder une plus grande attention au résultat de leurs activités et à gérer plus efficacement leur budget. </a:t>
            </a:r>
            <a:endParaRPr lang="fr-FR" sz="2600" dirty="0" smtClean="0"/>
          </a:p>
          <a:p>
            <a:pPr algn="just"/>
            <a:r>
              <a:rPr lang="fr-FR" sz="2600" b="1" dirty="0">
                <a:solidFill>
                  <a:schemeClr val="tx1">
                    <a:lumMod val="75000"/>
                    <a:lumOff val="25000"/>
                  </a:schemeClr>
                </a:solidFill>
              </a:rPr>
              <a:t>Engagement:</a:t>
            </a:r>
          </a:p>
          <a:p>
            <a:pPr lvl="1" algn="just"/>
            <a:r>
              <a:rPr lang="fr-FR" sz="2600" b="1" dirty="0">
                <a:solidFill>
                  <a:schemeClr val="bg2">
                    <a:lumMod val="50000"/>
                  </a:schemeClr>
                </a:solidFill>
              </a:rPr>
              <a:t>Université</a:t>
            </a:r>
            <a:r>
              <a:rPr lang="fr-FR" sz="2600" b="1" dirty="0">
                <a:solidFill>
                  <a:schemeClr val="tx1">
                    <a:lumMod val="75000"/>
                    <a:lumOff val="25000"/>
                  </a:schemeClr>
                </a:solidFill>
              </a:rPr>
              <a:t>: </a:t>
            </a:r>
            <a:r>
              <a:rPr lang="fr-FR" sz="2600" dirty="0"/>
              <a:t>atteindre des objectifs d’amélioration de l’efficacité et de l’efficience de leur fonctionnement;</a:t>
            </a:r>
          </a:p>
          <a:p>
            <a:pPr lvl="1" algn="just"/>
            <a:r>
              <a:rPr lang="fr-FR" sz="2600" b="1" dirty="0">
                <a:solidFill>
                  <a:schemeClr val="bg2">
                    <a:lumMod val="50000"/>
                  </a:schemeClr>
                </a:solidFill>
              </a:rPr>
              <a:t>Gouvernement</a:t>
            </a:r>
            <a:r>
              <a:rPr lang="fr-FR" sz="2600" dirty="0"/>
              <a:t>: mettre à la disposition des Universités des fonds additionnels pour atteindre les objectifs. </a:t>
            </a:r>
          </a:p>
          <a:p>
            <a:pPr algn="just"/>
            <a:endParaRPr lang="fr-FR" dirty="0" smtClean="0"/>
          </a:p>
          <a:p>
            <a:pPr algn="just"/>
            <a:endParaRPr lang="fr-FR" dirty="0" smtClean="0"/>
          </a:p>
        </p:txBody>
      </p:sp>
      <p:sp>
        <p:nvSpPr>
          <p:cNvPr id="5" name="Espace réservé du pied de page 4"/>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34958170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bg2">
                    <a:lumMod val="50000"/>
                  </a:schemeClr>
                </a:solidFill>
              </a:rPr>
              <a:t>II. Quelle gouvernance stratégique aujourd’hui?</a:t>
            </a:r>
            <a:br>
              <a:rPr lang="fr-FR" dirty="0">
                <a:solidFill>
                  <a:schemeClr val="bg2">
                    <a:lumMod val="50000"/>
                  </a:schemeClr>
                </a:solidFill>
              </a:rPr>
            </a:br>
            <a:endParaRPr lang="en-US" dirty="0"/>
          </a:p>
        </p:txBody>
      </p:sp>
      <p:sp>
        <p:nvSpPr>
          <p:cNvPr id="3" name="Espace réservé du contenu 2"/>
          <p:cNvSpPr>
            <a:spLocks noGrp="1"/>
          </p:cNvSpPr>
          <p:nvPr>
            <p:ph idx="1"/>
          </p:nvPr>
        </p:nvSpPr>
        <p:spPr/>
        <p:txBody>
          <a:bodyPr/>
          <a:lstStyle/>
          <a:p>
            <a:pPr>
              <a:buAutoNum type="arabicPeriod"/>
            </a:pPr>
            <a:r>
              <a:rPr lang="fr-FR" dirty="0" smtClean="0"/>
              <a:t>Les réformes introduites par la loi sur les universités publiques</a:t>
            </a:r>
          </a:p>
          <a:p>
            <a:pPr>
              <a:buFont typeface="Wingdings" panose="05000000000000000000" pitchFamily="2" charset="2"/>
              <a:buChar char="q"/>
            </a:pPr>
            <a:r>
              <a:rPr lang="fr-FR" dirty="0" smtClean="0"/>
              <a:t>Le Recteur (Président d’université) est nommé à la suite d’un appel à candidatures</a:t>
            </a:r>
          </a:p>
          <a:p>
            <a:pPr>
              <a:buFont typeface="Wingdings" panose="05000000000000000000" pitchFamily="2" charset="2"/>
              <a:buChar char="q"/>
            </a:pPr>
            <a:r>
              <a:rPr lang="fr-FR" dirty="0" smtClean="0"/>
              <a:t>Le Conseil d’administration remplace l’Assemblée de l’Université</a:t>
            </a:r>
          </a:p>
          <a:p>
            <a:pPr>
              <a:buFont typeface="Wingdings" panose="05000000000000000000" pitchFamily="2" charset="2"/>
              <a:buChar char="q"/>
            </a:pPr>
            <a:r>
              <a:rPr lang="fr-FR" dirty="0" smtClean="0"/>
              <a:t>Le Conseil d’administration est présidé par un membre issu du monde socio-économique</a:t>
            </a:r>
          </a:p>
          <a:p>
            <a:pPr>
              <a:buFont typeface="Wingdings" panose="05000000000000000000" pitchFamily="2" charset="2"/>
              <a:buChar char="q"/>
            </a:pPr>
            <a:r>
              <a:rPr lang="fr-FR" dirty="0" smtClean="0"/>
              <a:t>Mise en place d’un Conseil académique présidé par le Recteur</a:t>
            </a: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38808873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Quelle gouvernance stratégique aujourd’hui? (suite)</a:t>
            </a:r>
            <a:endParaRPr lang="en-US"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r>
              <a:rPr lang="fr-FR" dirty="0" smtClean="0"/>
              <a:t>2. La budgétisation axée sur les résultats</a:t>
            </a:r>
          </a:p>
          <a:p>
            <a:pPr marL="0" indent="0">
              <a:buNone/>
            </a:pPr>
            <a:endParaRPr lang="fr-FR" dirty="0"/>
          </a:p>
          <a:p>
            <a:pPr>
              <a:buFont typeface="Wingdings" panose="05000000000000000000" pitchFamily="2" charset="2"/>
              <a:buChar char="q"/>
            </a:pPr>
            <a:r>
              <a:rPr lang="fr-FR" dirty="0" smtClean="0"/>
              <a:t>Les directives sur les finances publiques au sein de l’UEMOA</a:t>
            </a:r>
          </a:p>
          <a:p>
            <a:pPr>
              <a:buFont typeface="Wingdings" panose="05000000000000000000" pitchFamily="2" charset="2"/>
              <a:buChar char="q"/>
            </a:pPr>
            <a:r>
              <a:rPr lang="fr-FR" dirty="0" smtClean="0"/>
              <a:t>l’</a:t>
            </a:r>
            <a:r>
              <a:rPr lang="fr-FR" dirty="0" err="1" smtClean="0"/>
              <a:t>éxécution</a:t>
            </a:r>
            <a:r>
              <a:rPr lang="fr-FR" dirty="0" smtClean="0"/>
              <a:t> du budget des universités publiques</a:t>
            </a: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24207624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chemeClr val="bg2">
                    <a:lumMod val="50000"/>
                  </a:schemeClr>
                </a:solidFill>
              </a:rPr>
              <a:t>Quelle gouvernance stratégique aujourd’hui?</a:t>
            </a:r>
            <a:br>
              <a:rPr lang="fr-FR" dirty="0">
                <a:solidFill>
                  <a:schemeClr val="bg2">
                    <a:lumMod val="50000"/>
                  </a:schemeClr>
                </a:solidFill>
              </a:rPr>
            </a:br>
            <a:endParaRPr lang="en-US"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r>
              <a:rPr lang="fr-FR" dirty="0" smtClean="0"/>
              <a:t>3.</a:t>
            </a:r>
            <a:r>
              <a:rPr lang="fr-FR" dirty="0" smtClean="0"/>
              <a:t>L’assurance </a:t>
            </a:r>
            <a:r>
              <a:rPr lang="fr-FR" dirty="0" smtClean="0"/>
              <a:t>qualité dans les universités </a:t>
            </a:r>
          </a:p>
          <a:p>
            <a:pPr marL="0" indent="0">
              <a:buNone/>
            </a:pPr>
            <a:endParaRPr lang="fr-FR" dirty="0" smtClean="0"/>
          </a:p>
          <a:p>
            <a:pPr>
              <a:buFont typeface="Wingdings" panose="05000000000000000000" pitchFamily="2" charset="2"/>
              <a:buChar char="q"/>
            </a:pPr>
            <a:r>
              <a:rPr lang="fr-FR" dirty="0" smtClean="0"/>
              <a:t>Les cellules internes d’assurance qualité</a:t>
            </a:r>
          </a:p>
          <a:p>
            <a:pPr>
              <a:buFont typeface="Wingdings" panose="05000000000000000000" pitchFamily="2" charset="2"/>
              <a:buChar char="q"/>
            </a:pPr>
            <a:r>
              <a:rPr lang="fr-FR" dirty="0" smtClean="0"/>
              <a:t>L’évaluation institutionnelle </a:t>
            </a: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41609037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r>
            <a:br>
              <a:rPr lang="fr-FR" dirty="0" smtClean="0"/>
            </a:br>
            <a:r>
              <a:rPr lang="fr-FR" dirty="0" smtClean="0"/>
              <a:t>III. Leçons apprises</a:t>
            </a:r>
            <a:endParaRPr lang="en-US" dirty="0"/>
          </a:p>
        </p:txBody>
      </p:sp>
      <p:sp>
        <p:nvSpPr>
          <p:cNvPr id="3" name="Espace réservé du contenu 2"/>
          <p:cNvSpPr>
            <a:spLocks noGrp="1"/>
          </p:cNvSpPr>
          <p:nvPr>
            <p:ph idx="1"/>
          </p:nvPr>
        </p:nvSpPr>
        <p:spPr/>
        <p:txBody>
          <a:bodyPr/>
          <a:lstStyle/>
          <a:p>
            <a:pPr marL="400050" indent="-400050">
              <a:buAutoNum type="romanUcPeriod"/>
            </a:pPr>
            <a:endParaRPr lang="fr-FR" dirty="0" smtClean="0"/>
          </a:p>
          <a:p>
            <a:pPr marL="400050" indent="-400050">
              <a:buAutoNum type="romanUcPeriod"/>
            </a:pPr>
            <a:endParaRPr lang="fr-FR" dirty="0"/>
          </a:p>
          <a:p>
            <a:pPr marL="400050" indent="-400050">
              <a:buAutoNum type="romanUcPeriod"/>
            </a:pPr>
            <a:endParaRPr lang="fr-FR" dirty="0" smtClean="0"/>
          </a:p>
          <a:p>
            <a:pPr marL="400050" indent="-400050">
              <a:buAutoNum type="romanUcPeriod"/>
            </a:pPr>
            <a:r>
              <a:rPr lang="fr-FR" dirty="0" smtClean="0"/>
              <a:t>Acquis des contrats de performance</a:t>
            </a:r>
          </a:p>
          <a:p>
            <a:pPr marL="400050" indent="-400050">
              <a:buAutoNum type="romanUcPeriod"/>
            </a:pPr>
            <a:r>
              <a:rPr lang="fr-FR" dirty="0" smtClean="0"/>
              <a:t>Leçons apprises </a:t>
            </a:r>
            <a:r>
              <a:rPr lang="fr-FR" dirty="0" smtClean="0"/>
              <a:t>sur </a:t>
            </a:r>
            <a:r>
              <a:rPr lang="fr-FR" dirty="0" smtClean="0"/>
              <a:t>les engagements de l’universités</a:t>
            </a:r>
          </a:p>
          <a:p>
            <a:pPr marL="400050" indent="-400050">
              <a:buAutoNum type="romanUcPeriod"/>
            </a:pPr>
            <a:r>
              <a:rPr lang="fr-FR" dirty="0" smtClean="0"/>
              <a:t>L’opérationnalisation des plans stratégiques </a:t>
            </a: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18699479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ctrTitle"/>
          </p:nvPr>
        </p:nvSpPr>
        <p:spPr/>
        <p:txBody>
          <a:bodyPr/>
          <a:lstStyle/>
          <a:p>
            <a:pPr lvl="0"/>
            <a:r>
              <a:rPr lang="fr-FR">
                <a:solidFill>
                  <a:srgbClr val="0070C0"/>
                </a:solidFill>
              </a:rPr>
              <a:t>Acquis des contrats de performance   de 2012-2018</a:t>
            </a:r>
            <a:endParaRPr lang="en-US"/>
          </a:p>
        </p:txBody>
      </p:sp>
    </p:spTree>
    <p:extLst>
      <p:ext uri="{BB962C8B-B14F-4D97-AF65-F5344CB8AC3E}">
        <p14:creationId xmlns:p14="http://schemas.microsoft.com/office/powerpoint/2010/main" val="1912771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413359" y="1131097"/>
            <a:ext cx="8192025" cy="994169"/>
          </a:xfrm>
        </p:spPr>
        <p:txBody>
          <a:bodyPr anchorCtr="1">
            <a:normAutofit fontScale="90000"/>
          </a:bodyPr>
          <a:lstStyle/>
          <a:p>
            <a:pPr lvl="0" algn="ctr"/>
            <a:r>
              <a:rPr lang="fr-FR">
                <a:solidFill>
                  <a:srgbClr val="0070C0"/>
                </a:solidFill>
              </a:rPr>
              <a:t>Acquis des contrats de performance   de 2012-2018</a:t>
            </a:r>
          </a:p>
        </p:txBody>
      </p:sp>
      <p:sp>
        <p:nvSpPr>
          <p:cNvPr id="3" name="Espace réservé du contenu 2"/>
          <p:cNvSpPr txBox="1">
            <a:spLocks noGrp="1"/>
          </p:cNvSpPr>
          <p:nvPr>
            <p:ph idx="1"/>
          </p:nvPr>
        </p:nvSpPr>
        <p:spPr>
          <a:xfrm>
            <a:off x="413359" y="2226470"/>
            <a:ext cx="8192025" cy="3694425"/>
          </a:xfrm>
        </p:spPr>
        <p:txBody>
          <a:bodyPr>
            <a:normAutofit lnSpcReduction="10000"/>
          </a:bodyPr>
          <a:lstStyle/>
          <a:p>
            <a:pPr marL="0" indent="0" algn="just">
              <a:lnSpc>
                <a:spcPct val="105000"/>
              </a:lnSpc>
              <a:spcAft>
                <a:spcPts val="750"/>
              </a:spcAft>
              <a:buNone/>
            </a:pPr>
            <a:r>
              <a:rPr lang="fr-FR" sz="1650">
                <a:latin typeface="Century Gothic" pitchFamily="34"/>
                <a:ea typeface="SimSun" pitchFamily="2"/>
                <a:cs typeface="Calibri" pitchFamily="34"/>
              </a:rPr>
              <a:t>Lq mise en œuvre des contrats de performance</a:t>
            </a:r>
            <a:r>
              <a:rPr lang="fr-FR" sz="1650" b="1">
                <a:latin typeface="Century Gothic" pitchFamily="34"/>
                <a:ea typeface="SimSun" pitchFamily="2"/>
                <a:cs typeface="Calibri" pitchFamily="34"/>
              </a:rPr>
              <a:t> </a:t>
            </a:r>
            <a:r>
              <a:rPr lang="fr-FR" sz="1650">
                <a:latin typeface="Century Gothic" pitchFamily="34"/>
                <a:ea typeface="SimSun" pitchFamily="2"/>
                <a:cs typeface="Calibri" pitchFamily="34"/>
              </a:rPr>
              <a:t>a permis au sous-secteur de l’enseignement supérieur d’enregistrer des progrès considérables, dont :</a:t>
            </a:r>
            <a:endParaRPr lang="fr-SN" sz="1650">
              <a:latin typeface="Century Gothic" pitchFamily="34"/>
              <a:ea typeface="SimSun" pitchFamily="2"/>
              <a:cs typeface="Arial" pitchFamily="34"/>
            </a:endParaRPr>
          </a:p>
          <a:p>
            <a:pPr marL="257175" indent="-257175" algn="just">
              <a:lnSpc>
                <a:spcPct val="105000"/>
              </a:lnSpc>
              <a:spcAft>
                <a:spcPts val="750"/>
              </a:spcAft>
              <a:tabLst>
                <a:tab pos="342900" algn="l"/>
              </a:tabLst>
            </a:pPr>
            <a:r>
              <a:rPr lang="fr-FR" sz="1650">
                <a:latin typeface="Century Gothic" pitchFamily="34"/>
                <a:ea typeface="SimSun" pitchFamily="2"/>
                <a:cs typeface="Calibri" pitchFamily="34"/>
              </a:rPr>
              <a:t>Amélioration de la gouvernance universitaire avec un  nouveau décret portant régime financier des universités, la loi relative aux universités et la mise en œuvre  des recommandations issues des audits organisés par le ministère ;</a:t>
            </a:r>
            <a:endParaRPr lang="fr-SN" sz="1650">
              <a:latin typeface="Century Gothic" pitchFamily="34"/>
              <a:ea typeface="SimSun" pitchFamily="2"/>
              <a:cs typeface="Times New Roman" pitchFamily="18"/>
            </a:endParaRPr>
          </a:p>
          <a:p>
            <a:pPr marL="257175" indent="-257175" algn="just">
              <a:lnSpc>
                <a:spcPct val="105000"/>
              </a:lnSpc>
              <a:spcAft>
                <a:spcPts val="750"/>
              </a:spcAft>
              <a:tabLst>
                <a:tab pos="342900" algn="l"/>
              </a:tabLst>
            </a:pPr>
            <a:r>
              <a:rPr lang="fr-FR" sz="1650">
                <a:latin typeface="Century Gothic" pitchFamily="34"/>
                <a:ea typeface="SimSun" pitchFamily="2"/>
                <a:cs typeface="Calibri" pitchFamily="34"/>
              </a:rPr>
              <a:t>Amélioration de l’efficacité interne, bien que non satisfaisante par rapport aux objectifs attendus , notamment à l’UCAD  et à l’UGB;</a:t>
            </a:r>
            <a:endParaRPr lang="fr-SN" sz="1650">
              <a:latin typeface="Century Gothic" pitchFamily="34"/>
              <a:ea typeface="SimSun" pitchFamily="2"/>
              <a:cs typeface="Times New Roman" pitchFamily="18"/>
            </a:endParaRPr>
          </a:p>
          <a:p>
            <a:pPr marL="257175" indent="-257175" algn="just">
              <a:lnSpc>
                <a:spcPct val="105000"/>
              </a:lnSpc>
              <a:spcAft>
                <a:spcPts val="750"/>
              </a:spcAft>
              <a:tabLst>
                <a:tab pos="342900" algn="l"/>
              </a:tabLst>
            </a:pPr>
            <a:r>
              <a:rPr lang="fr-FR" sz="1650">
                <a:latin typeface="Century Gothic" pitchFamily="34"/>
                <a:ea typeface="SimSun" pitchFamily="2"/>
                <a:cs typeface="Calibri" pitchFamily="34"/>
              </a:rPr>
              <a:t>Développement très satisfaisant de  l’utilisation des TIC dans les enseignements  avec de nombreux cours mis en ligne  et même des programmes entiers en ligne ;</a:t>
            </a:r>
            <a:endParaRPr lang="fr-SN" sz="1650">
              <a:latin typeface="Century Gothic" pitchFamily="34"/>
              <a:ea typeface="SimSun" pitchFamily="2"/>
              <a:cs typeface="Times New Roman" pitchFamily="18"/>
            </a:endParaRPr>
          </a:p>
          <a:p>
            <a:pPr lvl="0">
              <a:lnSpc>
                <a:spcPct val="80000"/>
              </a:lnSpc>
            </a:pPr>
            <a:endParaRPr lang="fr-FR" sz="1950"/>
          </a:p>
        </p:txBody>
      </p:sp>
    </p:spTree>
    <p:extLst>
      <p:ext uri="{BB962C8B-B14F-4D97-AF65-F5344CB8AC3E}">
        <p14:creationId xmlns:p14="http://schemas.microsoft.com/office/powerpoint/2010/main" val="918440475"/>
      </p:ext>
    </p:extLst>
  </p:cSld>
  <p:clrMapOvr>
    <a:masterClrMapping/>
  </p:clrMapOvr>
  <p:transition spd="slow">
    <p:push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p:nvPr>
        </p:nvSpPr>
        <p:spPr>
          <a:xfrm>
            <a:off x="800102" y="1197002"/>
            <a:ext cx="7543800" cy="899721"/>
          </a:xfrm>
        </p:spPr>
        <p:txBody>
          <a:bodyPr anchorCtr="1">
            <a:normAutofit fontScale="90000"/>
          </a:bodyPr>
          <a:lstStyle/>
          <a:p>
            <a:pPr lvl="0" algn="ctr"/>
            <a:r>
              <a:rPr lang="fr-FR" sz="3000">
                <a:solidFill>
                  <a:srgbClr val="0070C0"/>
                </a:solidFill>
              </a:rPr>
              <a:t>Acquis des contrats de performance   de 2012-2018</a:t>
            </a:r>
            <a:endParaRPr lang="fr-FR" sz="3000"/>
          </a:p>
        </p:txBody>
      </p:sp>
      <p:sp>
        <p:nvSpPr>
          <p:cNvPr id="3" name="Espace réservé du contenu 2"/>
          <p:cNvSpPr txBox="1">
            <a:spLocks noGrp="1"/>
          </p:cNvSpPr>
          <p:nvPr>
            <p:ph idx="1"/>
          </p:nvPr>
        </p:nvSpPr>
        <p:spPr>
          <a:xfrm>
            <a:off x="413359" y="2226470"/>
            <a:ext cx="8276570" cy="3591089"/>
          </a:xfrm>
        </p:spPr>
        <p:txBody>
          <a:bodyPr>
            <a:normAutofit lnSpcReduction="10000"/>
          </a:bodyPr>
          <a:lstStyle/>
          <a:p>
            <a:pPr marL="257175" indent="-257175" algn="just">
              <a:lnSpc>
                <a:spcPct val="105000"/>
              </a:lnSpc>
              <a:spcAft>
                <a:spcPts val="750"/>
              </a:spcAft>
              <a:tabLst>
                <a:tab pos="342900" algn="l"/>
              </a:tabLst>
            </a:pPr>
            <a:r>
              <a:rPr lang="fr-FR" sz="1950">
                <a:latin typeface="Century Gothic" pitchFamily="34"/>
                <a:ea typeface="SimSun" pitchFamily="2"/>
                <a:cs typeface="Calibri" pitchFamily="34"/>
              </a:rPr>
              <a:t>accréditation d’une  centaine de programmes par l’ANAQ -sup</a:t>
            </a:r>
            <a:r>
              <a:rPr lang="fr-FR" sz="1950" b="1">
                <a:latin typeface="Century Gothic" pitchFamily="34"/>
                <a:ea typeface="SimSun" pitchFamily="2"/>
                <a:cs typeface="Calibri" pitchFamily="34"/>
              </a:rPr>
              <a:t> ;</a:t>
            </a:r>
            <a:endParaRPr lang="fr-SN" sz="1950">
              <a:latin typeface="Calibri" pitchFamily="34"/>
              <a:ea typeface="SimSun" pitchFamily="2"/>
              <a:cs typeface="Times New Roman" pitchFamily="18"/>
            </a:endParaRPr>
          </a:p>
          <a:p>
            <a:pPr marL="257175" indent="-257175" algn="just">
              <a:lnSpc>
                <a:spcPct val="105000"/>
              </a:lnSpc>
              <a:spcAft>
                <a:spcPts val="750"/>
              </a:spcAft>
              <a:tabLst>
                <a:tab pos="342900" algn="l"/>
              </a:tabLst>
            </a:pPr>
            <a:r>
              <a:rPr lang="fr-FR" sz="1950">
                <a:latin typeface="Century Gothic" pitchFamily="34"/>
                <a:ea typeface="SimSun" pitchFamily="2"/>
                <a:cs typeface="Calibri" pitchFamily="34"/>
              </a:rPr>
              <a:t>développement des cellules d’assurance qualité dans toutes les universités;</a:t>
            </a:r>
            <a:endParaRPr lang="fr-SN" sz="1950">
              <a:latin typeface="Calibri" pitchFamily="34"/>
              <a:ea typeface="SimSun" pitchFamily="2"/>
              <a:cs typeface="Times New Roman" pitchFamily="18"/>
            </a:endParaRPr>
          </a:p>
          <a:p>
            <a:pPr marL="257175" indent="-257175" algn="just">
              <a:lnSpc>
                <a:spcPct val="105000"/>
              </a:lnSpc>
              <a:spcAft>
                <a:spcPts val="750"/>
              </a:spcAft>
              <a:tabLst>
                <a:tab pos="342900" algn="l"/>
              </a:tabLst>
            </a:pPr>
            <a:r>
              <a:rPr lang="fr-FR" sz="1950">
                <a:latin typeface="Century Gothic" pitchFamily="34"/>
                <a:ea typeface="SimSun" pitchFamily="2"/>
                <a:cs typeface="Calibri" pitchFamily="34"/>
              </a:rPr>
              <a:t>passage au LMD qui a été complété dans toutes les universités ;</a:t>
            </a:r>
            <a:endParaRPr lang="fr-SN" sz="1950">
              <a:latin typeface="Calibri" pitchFamily="34"/>
              <a:ea typeface="SimSun" pitchFamily="2"/>
              <a:cs typeface="Times New Roman" pitchFamily="18"/>
            </a:endParaRPr>
          </a:p>
          <a:p>
            <a:pPr marL="257175" indent="-257175" algn="just">
              <a:lnSpc>
                <a:spcPct val="105000"/>
              </a:lnSpc>
              <a:spcAft>
                <a:spcPts val="750"/>
              </a:spcAft>
              <a:tabLst>
                <a:tab pos="342900" algn="l"/>
              </a:tabLst>
            </a:pPr>
            <a:r>
              <a:rPr lang="fr-FR" sz="1950">
                <a:latin typeface="Century Gothic" pitchFamily="34"/>
                <a:ea typeface="Arial Unicode MS" pitchFamily="34"/>
                <a:cs typeface="Calibri" pitchFamily="34"/>
              </a:rPr>
              <a:t>accroissement des parcours professionnalisants et la création de filières inclinées vers des métiers;</a:t>
            </a:r>
            <a:endParaRPr lang="fr-SN" sz="1950">
              <a:latin typeface="Calibri" pitchFamily="34"/>
              <a:ea typeface="SimSun" pitchFamily="2"/>
              <a:cs typeface="Times New Roman" pitchFamily="18"/>
            </a:endParaRPr>
          </a:p>
          <a:p>
            <a:pPr marL="257175" indent="-257175" algn="just">
              <a:lnSpc>
                <a:spcPct val="105000"/>
              </a:lnSpc>
              <a:spcAft>
                <a:spcPts val="750"/>
              </a:spcAft>
              <a:tabLst>
                <a:tab pos="342900" algn="l"/>
              </a:tabLst>
            </a:pPr>
            <a:r>
              <a:rPr lang="fr-FR" sz="1950">
                <a:latin typeface="Century Gothic" pitchFamily="34"/>
                <a:ea typeface="SimSun" pitchFamily="2"/>
                <a:cs typeface="Calibri" pitchFamily="34"/>
              </a:rPr>
              <a:t>développement de programmes d’insertion des étudiants dans presque toutes les universités.</a:t>
            </a:r>
            <a:endParaRPr lang="fr-SN" sz="1950">
              <a:latin typeface="Calibri" pitchFamily="34"/>
              <a:ea typeface="SimSun" pitchFamily="2"/>
              <a:cs typeface="Times New Roman" pitchFamily="18"/>
            </a:endParaRPr>
          </a:p>
          <a:p>
            <a:pPr lvl="0">
              <a:lnSpc>
                <a:spcPct val="80000"/>
              </a:lnSpc>
            </a:pPr>
            <a:endParaRPr lang="fr-FR" sz="1950"/>
          </a:p>
        </p:txBody>
      </p:sp>
    </p:spTree>
    <p:extLst>
      <p:ext uri="{BB962C8B-B14F-4D97-AF65-F5344CB8AC3E}">
        <p14:creationId xmlns:p14="http://schemas.microsoft.com/office/powerpoint/2010/main" val="3052956723"/>
      </p:ext>
    </p:extLst>
  </p:cSld>
  <p:clrMapOvr>
    <a:masterClrMapping/>
  </p:clrMapOvr>
  <p:transition spd="slow">
    <p:push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p:nvPr>
        </p:nvSpPr>
        <p:spPr>
          <a:xfrm>
            <a:off x="85725" y="14288"/>
            <a:ext cx="7272338" cy="1393825"/>
          </a:xfrm>
        </p:spPr>
        <p:txBody>
          <a:bodyPr>
            <a:normAutofit fontScale="90000"/>
          </a:bodyPr>
          <a:lstStyle/>
          <a:p>
            <a:pPr>
              <a:defRPr/>
            </a:pPr>
            <a:r>
              <a:rPr lang="fr-FR" altLang="fr-FR" sz="3500" b="1" dirty="0" smtClean="0"/>
              <a:t>Leçons apprises </a:t>
            </a:r>
            <a:r>
              <a:rPr lang="fr-FR" sz="3500" b="1" dirty="0" smtClean="0"/>
              <a:t>sur les engagements de l’Université/Perspectives </a:t>
            </a:r>
            <a:endParaRPr lang="fr-FR" sz="3500" dirty="0" smtClean="0"/>
          </a:p>
        </p:txBody>
      </p:sp>
      <p:sp>
        <p:nvSpPr>
          <p:cNvPr id="26627" name="Espace réservé du contenu 2"/>
          <p:cNvSpPr>
            <a:spLocks noGrp="1"/>
          </p:cNvSpPr>
          <p:nvPr>
            <p:ph idx="1"/>
          </p:nvPr>
        </p:nvSpPr>
        <p:spPr>
          <a:xfrm>
            <a:off x="107950" y="1581150"/>
            <a:ext cx="8856663" cy="4872038"/>
          </a:xfrm>
        </p:spPr>
        <p:txBody>
          <a:bodyPr/>
          <a:lstStyle/>
          <a:p>
            <a:pPr>
              <a:defRPr/>
            </a:pPr>
            <a:r>
              <a:rPr lang="fr-FR" dirty="0" smtClean="0"/>
              <a:t>Quid de </a:t>
            </a:r>
            <a:r>
              <a:rPr lang="fr-FR" b="1" dirty="0" smtClean="0">
                <a:solidFill>
                  <a:schemeClr val="tx1"/>
                </a:solidFill>
              </a:rPr>
              <a:t>la culture du résultat </a:t>
            </a:r>
            <a:r>
              <a:rPr lang="fr-FR" dirty="0" smtClean="0"/>
              <a:t>?</a:t>
            </a:r>
          </a:p>
          <a:p>
            <a:pPr>
              <a:defRPr/>
            </a:pPr>
            <a:r>
              <a:rPr lang="fr-FR" dirty="0" smtClean="0"/>
              <a:t> + Mise en en place d’un système d’information intégré (évaluation annuelle des résultats académiques, </a:t>
            </a:r>
          </a:p>
          <a:p>
            <a:pPr>
              <a:defRPr/>
            </a:pPr>
            <a:r>
              <a:rPr lang="fr-FR" dirty="0" smtClean="0"/>
              <a:t>Qu’en est-il depuis la fin du CDP ?</a:t>
            </a:r>
          </a:p>
          <a:p>
            <a:pPr>
              <a:defRPr/>
            </a:pPr>
            <a:r>
              <a:rPr lang="fr-FR" dirty="0" smtClean="0"/>
              <a:t>Perspectives CDP 2 : </a:t>
            </a:r>
            <a:r>
              <a:rPr lang="fr-FR" sz="3000" b="1" dirty="0" smtClean="0"/>
              <a:t>Accompagner l’insertion</a:t>
            </a:r>
          </a:p>
          <a:p>
            <a:pPr marL="685800" lvl="1">
              <a:buFont typeface="Wingdings" panose="05000000000000000000" pitchFamily="2" charset="2"/>
              <a:buChar char="q"/>
              <a:defRPr/>
            </a:pPr>
            <a:r>
              <a:rPr lang="fr-FR" sz="2000" b="1" dirty="0">
                <a:solidFill>
                  <a:schemeClr val="accent3">
                    <a:lumMod val="50000"/>
                  </a:schemeClr>
                </a:solidFill>
              </a:rPr>
              <a:t>Formations en techniques de recherche d’emploi (L3 et M2)</a:t>
            </a:r>
          </a:p>
          <a:p>
            <a:pPr marL="685800" lvl="1">
              <a:buFont typeface="Wingdings" panose="05000000000000000000" pitchFamily="2" charset="2"/>
              <a:buChar char="q"/>
              <a:defRPr/>
            </a:pPr>
            <a:r>
              <a:rPr lang="fr-FR" sz="2000" b="1" dirty="0">
                <a:solidFill>
                  <a:schemeClr val="accent3">
                    <a:lumMod val="50000"/>
                  </a:schemeClr>
                </a:solidFill>
              </a:rPr>
              <a:t>Formations en </a:t>
            </a:r>
            <a:r>
              <a:rPr lang="fr-FR" sz="2000" b="1" dirty="0" smtClean="0">
                <a:solidFill>
                  <a:schemeClr val="accent3">
                    <a:lumMod val="50000"/>
                  </a:schemeClr>
                </a:solidFill>
              </a:rPr>
              <a:t>entrepreneuriat</a:t>
            </a:r>
          </a:p>
          <a:p>
            <a:pPr marL="685800" lvl="1">
              <a:buFont typeface="Wingdings" panose="05000000000000000000" pitchFamily="2" charset="2"/>
              <a:buChar char="q"/>
              <a:defRPr/>
            </a:pPr>
            <a:r>
              <a:rPr lang="fr-FR" sz="2000" b="1" dirty="0" smtClean="0">
                <a:solidFill>
                  <a:schemeClr val="accent3">
                    <a:lumMod val="50000"/>
                  </a:schemeClr>
                </a:solidFill>
              </a:rPr>
              <a:t>Concours pour les meilleurs projets</a:t>
            </a:r>
            <a:endParaRPr lang="fr-FR" sz="2000" b="1" dirty="0">
              <a:solidFill>
                <a:schemeClr val="accent3">
                  <a:lumMod val="50000"/>
                </a:schemeClr>
              </a:solidFill>
            </a:endParaRPr>
          </a:p>
          <a:p>
            <a:pPr>
              <a:defRPr/>
            </a:pPr>
            <a:endParaRPr lang="fr-FR" b="1" dirty="0" smtClean="0"/>
          </a:p>
          <a:p>
            <a:pPr>
              <a:defRPr/>
            </a:pPr>
            <a:endParaRPr lang="fr-FR" b="1" dirty="0" smtClean="0"/>
          </a:p>
          <a:p>
            <a:pPr>
              <a:defRPr/>
            </a:pPr>
            <a:endParaRPr lang="fr-FR" dirty="0" smtClean="0"/>
          </a:p>
          <a:p>
            <a:pPr>
              <a:defRPr/>
            </a:pPr>
            <a:endParaRPr lang="fr-FR" dirty="0" smtClean="0"/>
          </a:p>
          <a:p>
            <a:pPr>
              <a:defRPr/>
            </a:pPr>
            <a:endParaRPr lang="fr-FR" dirty="0" smtClean="0"/>
          </a:p>
        </p:txBody>
      </p:sp>
    </p:spTree>
    <p:extLst>
      <p:ext uri="{BB962C8B-B14F-4D97-AF65-F5344CB8AC3E}">
        <p14:creationId xmlns:p14="http://schemas.microsoft.com/office/powerpoint/2010/main" val="17343664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p:nvPr>
        </p:nvSpPr>
        <p:spPr>
          <a:xfrm>
            <a:off x="85725" y="14288"/>
            <a:ext cx="7272338" cy="1393825"/>
          </a:xfrm>
        </p:spPr>
        <p:txBody>
          <a:bodyPr>
            <a:normAutofit/>
          </a:bodyPr>
          <a:lstStyle/>
          <a:p>
            <a:pPr>
              <a:defRPr/>
            </a:pPr>
            <a:r>
              <a:rPr lang="fr-FR" altLang="fr-FR" sz="3500" b="1" dirty="0" smtClean="0"/>
              <a:t>L’opérationnalisation des plans stratégiques </a:t>
            </a:r>
            <a:endParaRPr lang="fr-FR" sz="3500" dirty="0" smtClean="0"/>
          </a:p>
        </p:txBody>
      </p:sp>
      <p:sp>
        <p:nvSpPr>
          <p:cNvPr id="26627" name="Espace réservé du contenu 2"/>
          <p:cNvSpPr>
            <a:spLocks noGrp="1"/>
          </p:cNvSpPr>
          <p:nvPr>
            <p:ph idx="1"/>
          </p:nvPr>
        </p:nvSpPr>
        <p:spPr>
          <a:xfrm>
            <a:off x="107950" y="1581150"/>
            <a:ext cx="8856663" cy="4872038"/>
          </a:xfrm>
        </p:spPr>
        <p:txBody>
          <a:bodyPr/>
          <a:lstStyle/>
          <a:p>
            <a:pPr marL="0" indent="0">
              <a:buNone/>
              <a:defRPr/>
            </a:pPr>
            <a:endParaRPr lang="fr-FR" sz="2000" b="1" dirty="0">
              <a:solidFill>
                <a:schemeClr val="accent3">
                  <a:lumMod val="50000"/>
                </a:schemeClr>
              </a:solidFill>
            </a:endParaRPr>
          </a:p>
          <a:p>
            <a:pPr marL="0" indent="0">
              <a:buNone/>
              <a:defRPr/>
            </a:pPr>
            <a:endParaRPr lang="fr-FR" b="1" dirty="0" smtClean="0"/>
          </a:p>
          <a:p>
            <a:pPr marL="0" indent="0">
              <a:buNone/>
              <a:defRPr/>
            </a:pPr>
            <a:endParaRPr lang="fr-FR" b="1" dirty="0"/>
          </a:p>
          <a:p>
            <a:pPr marL="0" indent="0">
              <a:buNone/>
              <a:defRPr/>
            </a:pPr>
            <a:endParaRPr lang="fr-FR" b="1" dirty="0" smtClean="0"/>
          </a:p>
          <a:p>
            <a:pPr marL="0" indent="0">
              <a:buNone/>
              <a:defRPr/>
            </a:pPr>
            <a:r>
              <a:rPr lang="fr-FR" b="1" dirty="0"/>
              <a:t> </a:t>
            </a:r>
            <a:r>
              <a:rPr lang="fr-FR" b="1" dirty="0" smtClean="0"/>
              <a:t>                                                 </a:t>
            </a:r>
            <a:r>
              <a:rPr lang="fr-FR" b="1" dirty="0" smtClean="0"/>
              <a:t>LE GRAND DEFI</a:t>
            </a:r>
            <a:endParaRPr lang="fr-FR" b="1" dirty="0" smtClean="0"/>
          </a:p>
          <a:p>
            <a:pPr>
              <a:defRPr/>
            </a:pPr>
            <a:endParaRPr lang="fr-FR" b="1" dirty="0" smtClean="0"/>
          </a:p>
          <a:p>
            <a:pPr>
              <a:defRPr/>
            </a:pPr>
            <a:endParaRPr lang="fr-FR" dirty="0" smtClean="0"/>
          </a:p>
          <a:p>
            <a:pPr>
              <a:defRPr/>
            </a:pPr>
            <a:endParaRPr lang="fr-FR" dirty="0" smtClean="0"/>
          </a:p>
          <a:p>
            <a:pPr>
              <a:defRPr/>
            </a:pPr>
            <a:endParaRPr lang="fr-FR" dirty="0" smtClean="0"/>
          </a:p>
        </p:txBody>
      </p:sp>
    </p:spTree>
    <p:extLst>
      <p:ext uri="{BB962C8B-B14F-4D97-AF65-F5344CB8AC3E}">
        <p14:creationId xmlns:p14="http://schemas.microsoft.com/office/powerpoint/2010/main" val="3875134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62000" y="1946209"/>
            <a:ext cx="2057400" cy="2057400"/>
          </a:xfrm>
          <a:prstGeom prst="ellipse">
            <a:avLst/>
          </a:prstGeom>
          <a:gradFill>
            <a:gsLst>
              <a:gs pos="0">
                <a:schemeClr val="bg1">
                  <a:lumMod val="95000"/>
                </a:schemeClr>
              </a:gs>
              <a:gs pos="50000">
                <a:schemeClr val="bg1">
                  <a:lumMod val="75000"/>
                </a:schemeClr>
              </a:gs>
              <a:gs pos="100000">
                <a:schemeClr val="tx1">
                  <a:lumMod val="65000"/>
                  <a:lumOff val="35000"/>
                </a:schemeClr>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prstClr val="white"/>
                </a:solidFill>
              </a:rPr>
              <a:t>             </a:t>
            </a:r>
          </a:p>
        </p:txBody>
      </p:sp>
      <p:sp>
        <p:nvSpPr>
          <p:cNvPr id="3" name="Oval 2"/>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prstClr val="white"/>
                </a:solidFill>
              </a:rPr>
              <a:t>       </a:t>
            </a:r>
          </a:p>
        </p:txBody>
      </p:sp>
      <p:sp>
        <p:nvSpPr>
          <p:cNvPr id="4" name="TextBox 3"/>
          <p:cNvSpPr txBox="1"/>
          <p:nvPr/>
        </p:nvSpPr>
        <p:spPr>
          <a:xfrm>
            <a:off x="1216878" y="1755852"/>
            <a:ext cx="1219200" cy="2400657"/>
          </a:xfrm>
          <a:prstGeom prst="rect">
            <a:avLst/>
          </a:prstGeom>
          <a:noFill/>
        </p:spPr>
        <p:txBody>
          <a:bodyPr wrap="square" rtlCol="0">
            <a:spAutoFit/>
          </a:bodyPr>
          <a:lstStyle/>
          <a:p>
            <a:r>
              <a:rPr lang="fr-FR" sz="15000" b="1" dirty="0">
                <a:solidFill>
                  <a:prstClr val="white">
                    <a:lumMod val="65000"/>
                  </a:prstClr>
                </a:solidFill>
                <a:latin typeface="Georgia" pitchFamily="18" charset="0"/>
                <a:cs typeface="Arial" pitchFamily="34" charset="0"/>
              </a:rPr>
              <a:t>?</a:t>
            </a:r>
          </a:p>
        </p:txBody>
      </p:sp>
      <p:sp>
        <p:nvSpPr>
          <p:cNvPr id="6" name="Titre 5"/>
          <p:cNvSpPr>
            <a:spLocks noGrp="1"/>
          </p:cNvSpPr>
          <p:nvPr>
            <p:ph type="title"/>
          </p:nvPr>
        </p:nvSpPr>
        <p:spPr>
          <a:xfrm>
            <a:off x="722376" y="692696"/>
            <a:ext cx="7772400" cy="2195816"/>
          </a:xfrm>
        </p:spPr>
        <p:txBody>
          <a:bodyPr>
            <a:normAutofit fontScale="90000"/>
          </a:bodyPr>
          <a:lstStyle/>
          <a:p>
            <a:pPr algn="ctr"/>
            <a:r>
              <a:rPr lang="fr-FR" dirty="0" smtClean="0">
                <a:solidFill>
                  <a:prstClr val="black">
                    <a:lumMod val="50000"/>
                    <a:lumOff val="50000"/>
                  </a:prstClr>
                </a:solidFill>
              </a:rPr>
              <a:t/>
            </a:r>
            <a:br>
              <a:rPr lang="fr-FR" dirty="0" smtClean="0">
                <a:solidFill>
                  <a:prstClr val="black">
                    <a:lumMod val="50000"/>
                    <a:lumOff val="50000"/>
                  </a:prstClr>
                </a:solidFill>
              </a:rPr>
            </a:br>
            <a:r>
              <a:rPr lang="fr-FR" dirty="0">
                <a:solidFill>
                  <a:prstClr val="black">
                    <a:lumMod val="50000"/>
                    <a:lumOff val="50000"/>
                  </a:prstClr>
                </a:solidFill>
              </a:rPr>
              <a:t/>
            </a:r>
            <a:br>
              <a:rPr lang="fr-FR" dirty="0">
                <a:solidFill>
                  <a:prstClr val="black">
                    <a:lumMod val="50000"/>
                    <a:lumOff val="50000"/>
                  </a:prstClr>
                </a:solidFill>
              </a:rPr>
            </a:br>
            <a:r>
              <a:rPr lang="fr-FR" dirty="0" smtClean="0">
                <a:solidFill>
                  <a:prstClr val="black">
                    <a:lumMod val="50000"/>
                    <a:lumOff val="50000"/>
                  </a:prstClr>
                </a:solidFill>
              </a:rPr>
              <a:t/>
            </a:r>
            <a:br>
              <a:rPr lang="fr-FR" dirty="0" smtClean="0">
                <a:solidFill>
                  <a:prstClr val="black">
                    <a:lumMod val="50000"/>
                    <a:lumOff val="50000"/>
                  </a:prstClr>
                </a:solidFill>
              </a:rPr>
            </a:br>
            <a:r>
              <a:rPr lang="fr-FR" dirty="0">
                <a:solidFill>
                  <a:prstClr val="black">
                    <a:lumMod val="50000"/>
                    <a:lumOff val="50000"/>
                  </a:prstClr>
                </a:solidFill>
              </a:rPr>
              <a:t/>
            </a:r>
            <a:br>
              <a:rPr lang="fr-FR" dirty="0">
                <a:solidFill>
                  <a:prstClr val="black">
                    <a:lumMod val="50000"/>
                    <a:lumOff val="50000"/>
                  </a:prstClr>
                </a:solidFill>
              </a:rPr>
            </a:br>
            <a:r>
              <a:rPr lang="fr-FR" dirty="0" smtClean="0">
                <a:solidFill>
                  <a:prstClr val="black">
                    <a:lumMod val="50000"/>
                    <a:lumOff val="50000"/>
                  </a:prstClr>
                </a:solidFill>
              </a:rPr>
              <a:t/>
            </a:r>
            <a:br>
              <a:rPr lang="fr-FR" dirty="0" smtClean="0">
                <a:solidFill>
                  <a:prstClr val="black">
                    <a:lumMod val="50000"/>
                    <a:lumOff val="50000"/>
                  </a:prstClr>
                </a:solidFill>
              </a:rPr>
            </a:br>
            <a:r>
              <a:rPr lang="fr-FR" dirty="0" smtClean="0">
                <a:solidFill>
                  <a:prstClr val="black">
                    <a:lumMod val="50000"/>
                    <a:lumOff val="50000"/>
                  </a:prstClr>
                </a:solidFill>
              </a:rPr>
              <a:t>Je </a:t>
            </a:r>
            <a:r>
              <a:rPr lang="fr-FR" dirty="0">
                <a:solidFill>
                  <a:prstClr val="black">
                    <a:lumMod val="50000"/>
                    <a:lumOff val="50000"/>
                  </a:prstClr>
                </a:solidFill>
              </a:rPr>
              <a:t>vous remercie pour votre attention</a:t>
            </a:r>
            <a:br>
              <a:rPr lang="fr-FR" dirty="0">
                <a:solidFill>
                  <a:prstClr val="black">
                    <a:lumMod val="50000"/>
                    <a:lumOff val="50000"/>
                  </a:prstClr>
                </a:solidFill>
              </a:rPr>
            </a:br>
            <a:r>
              <a:rPr lang="fr-FR" dirty="0" smtClean="0"/>
              <a:t> </a:t>
            </a:r>
            <a:endParaRPr lang="fr-FR" dirty="0"/>
          </a:p>
        </p:txBody>
      </p:sp>
      <p:sp>
        <p:nvSpPr>
          <p:cNvPr id="5" name="Espace réservé du pied de page 4"/>
          <p:cNvSpPr>
            <a:spLocks noGrp="1"/>
          </p:cNvSpPr>
          <p:nvPr>
            <p:ph type="ftr" sz="quarter" idx="11"/>
          </p:nvPr>
        </p:nvSpPr>
        <p:spPr/>
        <p:txBody>
          <a:bodyPr/>
          <a:lstStyle/>
          <a:p>
            <a:r>
              <a:rPr kumimoji="0" lang="fr-FR" smtClean="0"/>
              <a:t>CDP au Sénagal</a:t>
            </a:r>
            <a:endParaRPr kumimoji="0" lang="fr-FR" dirty="0"/>
          </a:p>
        </p:txBody>
      </p:sp>
      <p:sp>
        <p:nvSpPr>
          <p:cNvPr id="11" name="TextBox 3"/>
          <p:cNvSpPr txBox="1"/>
          <p:nvPr/>
        </p:nvSpPr>
        <p:spPr>
          <a:xfrm>
            <a:off x="3175173" y="1412776"/>
            <a:ext cx="5069235" cy="461665"/>
          </a:xfrm>
          <a:prstGeom prst="rect">
            <a:avLst/>
          </a:prstGeom>
          <a:noFill/>
        </p:spPr>
        <p:txBody>
          <a:bodyPr wrap="square" rtlCol="0" anchor="b" anchorCtr="0">
            <a:normAutofit/>
          </a:bodyPr>
          <a:lstStyle/>
          <a:p>
            <a:endParaRPr lang="fr-FR" sz="2400" dirty="0">
              <a:solidFill>
                <a:prstClr val="black">
                  <a:lumMod val="50000"/>
                  <a:lumOff val="50000"/>
                </a:prstClr>
              </a:solidFill>
            </a:endParaRPr>
          </a:p>
        </p:txBody>
      </p:sp>
    </p:spTree>
    <p:extLst>
      <p:ext uri="{BB962C8B-B14F-4D97-AF65-F5344CB8AC3E}">
        <p14:creationId xmlns:p14="http://schemas.microsoft.com/office/powerpoint/2010/main" val="307067257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fontScale="90000"/>
          </a:bodyPr>
          <a:lstStyle/>
          <a:p>
            <a:r>
              <a:rPr lang="fr-FR" dirty="0" smtClean="0">
                <a:solidFill>
                  <a:schemeClr val="bg2">
                    <a:lumMod val="50000"/>
                  </a:schemeClr>
                </a:solidFill>
              </a:rPr>
              <a:t>Mise en œuvre des CDP au Sénégal</a:t>
            </a:r>
            <a:br>
              <a:rPr lang="fr-FR" dirty="0" smtClean="0">
                <a:solidFill>
                  <a:schemeClr val="bg2">
                    <a:lumMod val="50000"/>
                  </a:schemeClr>
                </a:solidFill>
              </a:rPr>
            </a:b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fontScale="85000" lnSpcReduction="10000"/>
          </a:bodyPr>
          <a:lstStyle/>
          <a:p>
            <a:pPr lvl="1"/>
            <a:endParaRPr lang="fr-FR" dirty="0" smtClean="0"/>
          </a:p>
          <a:p>
            <a:pPr algn="just"/>
            <a:r>
              <a:rPr lang="fr-FR" sz="2800" dirty="0" smtClean="0"/>
              <a:t>Contrats </a:t>
            </a:r>
            <a:r>
              <a:rPr lang="fr-FR" sz="2800" dirty="0"/>
              <a:t>entre le Gouvernement et les </a:t>
            </a:r>
            <a:r>
              <a:rPr lang="fr-FR" sz="2800" dirty="0" smtClean="0"/>
              <a:t>cinq (05) Universités publiques du </a:t>
            </a:r>
            <a:r>
              <a:rPr lang="fr-FR" sz="2800" dirty="0"/>
              <a:t>Sénégal. </a:t>
            </a:r>
            <a:endParaRPr lang="fr-FR" sz="2800" dirty="0" smtClean="0"/>
          </a:p>
          <a:p>
            <a:pPr algn="just"/>
            <a:r>
              <a:rPr lang="fr-FR" sz="2800" dirty="0" smtClean="0"/>
              <a:t>Inciter </a:t>
            </a:r>
            <a:r>
              <a:rPr lang="fr-FR" sz="2800" dirty="0"/>
              <a:t>les universités à faire les transformations nécessaires pour rendre le système de l’enseignement supérieur sénégalais plus compétitif. </a:t>
            </a:r>
            <a:endParaRPr lang="fr-FR" sz="2800" dirty="0" smtClean="0"/>
          </a:p>
          <a:p>
            <a:pPr lvl="1" algn="just"/>
            <a:r>
              <a:rPr lang="fr-FR" sz="2400" dirty="0" smtClean="0"/>
              <a:t>Ces </a:t>
            </a:r>
            <a:r>
              <a:rPr lang="fr-FR" sz="2400" dirty="0"/>
              <a:t>transformations ont été décrites dans le Programme Stratégique de Développement de l’Enseignement Supérieur </a:t>
            </a:r>
            <a:r>
              <a:rPr lang="fr-FR" sz="2400" dirty="0"/>
              <a:t>(</a:t>
            </a:r>
            <a:r>
              <a:rPr lang="fr-FR" sz="2400" dirty="0" smtClean="0"/>
              <a:t>PDSES)</a:t>
            </a:r>
            <a:endParaRPr lang="fr-FR" sz="2800" dirty="0" smtClean="0"/>
          </a:p>
        </p:txBody>
      </p:sp>
      <p:sp>
        <p:nvSpPr>
          <p:cNvPr id="4" name="Espace réservé du pied de page 3"/>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121317429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bg2">
                    <a:lumMod val="50000"/>
                  </a:schemeClr>
                </a:solidFill>
              </a:rPr>
              <a:t>Mise en œuvre des CDP au </a:t>
            </a:r>
            <a:r>
              <a:rPr lang="fr-FR" dirty="0" smtClean="0">
                <a:solidFill>
                  <a:schemeClr val="bg2">
                    <a:lumMod val="50000"/>
                  </a:schemeClr>
                </a:solidFill>
              </a:rPr>
              <a:t>Sénégal (suite 1)</a:t>
            </a:r>
            <a:endParaRPr lang="en-US" dirty="0"/>
          </a:p>
        </p:txBody>
      </p:sp>
      <p:sp>
        <p:nvSpPr>
          <p:cNvPr id="3" name="Espace réservé du contenu 2"/>
          <p:cNvSpPr>
            <a:spLocks noGrp="1"/>
          </p:cNvSpPr>
          <p:nvPr>
            <p:ph idx="1"/>
          </p:nvPr>
        </p:nvSpPr>
        <p:spPr/>
        <p:txBody>
          <a:bodyPr>
            <a:normAutofit fontScale="70000" lnSpcReduction="20000"/>
          </a:bodyPr>
          <a:lstStyle/>
          <a:p>
            <a:pPr algn="just"/>
            <a:r>
              <a:rPr lang="fr-FR" sz="2800" dirty="0"/>
              <a:t>Les propositions des universités sont mises en cohérence avec le PDSES</a:t>
            </a:r>
          </a:p>
          <a:p>
            <a:pPr algn="just"/>
            <a:r>
              <a:rPr lang="fr-FR" dirty="0"/>
              <a:t>Engagement</a:t>
            </a:r>
          </a:p>
          <a:p>
            <a:pPr lvl="1" algn="just"/>
            <a:r>
              <a:rPr lang="fr-FR" sz="2400" dirty="0"/>
              <a:t>Gouvernement: débourser un montant prédéterminé. </a:t>
            </a:r>
          </a:p>
          <a:p>
            <a:pPr lvl="1" algn="just"/>
            <a:r>
              <a:rPr lang="fr-FR" sz="2400" dirty="0"/>
              <a:t>Université: améliorer ses performances dans certains domaines d’activités avec des cibles identifiées avec clarté, réalisme et précision. </a:t>
            </a:r>
          </a:p>
          <a:p>
            <a:pPr algn="just"/>
            <a:r>
              <a:rPr lang="fr-FR" sz="2800" dirty="0"/>
              <a:t>Démarche</a:t>
            </a:r>
          </a:p>
          <a:p>
            <a:pPr lvl="1" algn="just"/>
            <a:r>
              <a:rPr lang="fr-FR" sz="2400" dirty="0"/>
              <a:t>Présentation d´une proposition par chaque Université</a:t>
            </a:r>
          </a:p>
          <a:p>
            <a:pPr lvl="1" algn="just"/>
            <a:r>
              <a:rPr lang="fr-FR" sz="2400" dirty="0"/>
              <a:t>Négociations</a:t>
            </a:r>
          </a:p>
          <a:p>
            <a:pPr lvl="1" algn="just"/>
            <a:r>
              <a:rPr lang="fr-FR" sz="2400" dirty="0"/>
              <a:t>Signature d'un contrat de performance avec le Gouvernement. </a:t>
            </a:r>
          </a:p>
          <a:p>
            <a:pPr marL="0" indent="0">
              <a:buNone/>
            </a:pP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399825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fontScale="90000"/>
          </a:bodyPr>
          <a:lstStyle/>
          <a:p>
            <a:r>
              <a:rPr lang="fr-FR" dirty="0">
                <a:solidFill>
                  <a:schemeClr val="bg2">
                    <a:lumMod val="50000"/>
                  </a:schemeClr>
                </a:solidFill>
              </a:rPr>
              <a:t>Mise en œuvre des CDP au </a:t>
            </a:r>
            <a:r>
              <a:rPr lang="fr-FR" dirty="0" smtClean="0">
                <a:solidFill>
                  <a:schemeClr val="bg2">
                    <a:lumMod val="50000"/>
                  </a:schemeClr>
                </a:solidFill>
              </a:rPr>
              <a:t>Sénégal (suite 2)</a:t>
            </a:r>
            <a:r>
              <a:rPr lang="fr-FR" dirty="0" smtClean="0">
                <a:solidFill>
                  <a:schemeClr val="bg2">
                    <a:lumMod val="50000"/>
                  </a:schemeClr>
                </a:solidFill>
              </a:rPr>
              <a:t/>
            </a:r>
            <a:br>
              <a:rPr lang="fr-FR" dirty="0" smtClean="0">
                <a:solidFill>
                  <a:schemeClr val="bg2">
                    <a:lumMod val="50000"/>
                  </a:schemeClr>
                </a:solidFill>
              </a:rPr>
            </a:br>
            <a:endParaRPr lang="fr-FR" dirty="0">
              <a:solidFill>
                <a:schemeClr val="bg2">
                  <a:lumMod val="50000"/>
                </a:schemeClr>
              </a:solidFill>
            </a:endParaRPr>
          </a:p>
        </p:txBody>
      </p:sp>
      <p:sp>
        <p:nvSpPr>
          <p:cNvPr id="2" name="Espace réservé du contenu 1"/>
          <p:cNvSpPr>
            <a:spLocks noGrp="1"/>
          </p:cNvSpPr>
          <p:nvPr>
            <p:ph idx="1"/>
          </p:nvPr>
        </p:nvSpPr>
        <p:spPr/>
        <p:txBody>
          <a:bodyPr>
            <a:normAutofit fontScale="62500" lnSpcReduction="20000"/>
          </a:bodyPr>
          <a:lstStyle/>
          <a:p>
            <a:pPr lvl="1"/>
            <a:endParaRPr lang="fr-FR" dirty="0" smtClean="0"/>
          </a:p>
          <a:p>
            <a:r>
              <a:rPr lang="fr-FR" sz="2800" dirty="0" smtClean="0"/>
              <a:t>Le montant accordé par le Gouvernement prend en compte divers facteurs</a:t>
            </a:r>
          </a:p>
          <a:p>
            <a:pPr lvl="1"/>
            <a:r>
              <a:rPr lang="fr-FR" sz="2400" dirty="0" smtClean="0"/>
              <a:t>une estimation du coût des stratégies choisies par l'institution, </a:t>
            </a:r>
          </a:p>
          <a:p>
            <a:pPr lvl="1"/>
            <a:r>
              <a:rPr lang="fr-FR" sz="2400" dirty="0" smtClean="0"/>
              <a:t>mais il ne sera pas directement lié au coût des mesures que l'institution aura à prendre pour remplir ses engagements. </a:t>
            </a:r>
          </a:p>
          <a:p>
            <a:endParaRPr lang="fr-FR" sz="2800" dirty="0" smtClean="0"/>
          </a:p>
          <a:p>
            <a:r>
              <a:rPr lang="fr-FR" sz="2800" dirty="0" smtClean="0"/>
              <a:t>L’institution est libre du choix de sa stratégie.</a:t>
            </a:r>
          </a:p>
          <a:p>
            <a:endParaRPr lang="fr-FR" sz="2800" dirty="0" smtClean="0"/>
          </a:p>
          <a:p>
            <a:r>
              <a:rPr lang="fr-FR" sz="2800" dirty="0" smtClean="0"/>
              <a:t>Assurance par le Ministère que les stratégies proposées sont susceptibles </a:t>
            </a:r>
            <a:r>
              <a:rPr lang="fr-FR" sz="2800" dirty="0" smtClean="0"/>
              <a:t>d’amener </a:t>
            </a:r>
            <a:r>
              <a:rPr lang="fr-FR" sz="2800" dirty="0" err="1" smtClean="0"/>
              <a:t>rééllement</a:t>
            </a:r>
            <a:r>
              <a:rPr lang="fr-FR" sz="2800" dirty="0" smtClean="0"/>
              <a:t> une </a:t>
            </a:r>
            <a:r>
              <a:rPr lang="fr-FR" sz="2800" dirty="0" smtClean="0"/>
              <a:t>amélioration des performances visées. </a:t>
            </a:r>
          </a:p>
          <a:p>
            <a:endParaRPr lang="fr-FR" sz="2800" dirty="0" smtClean="0"/>
          </a:p>
        </p:txBody>
      </p:sp>
      <p:sp>
        <p:nvSpPr>
          <p:cNvPr id="4" name="Espace réservé du pied de page 3"/>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276397172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bg2">
                    <a:lumMod val="50000"/>
                  </a:schemeClr>
                </a:solidFill>
              </a:rPr>
              <a:t>Mise en œuvre des CDP au Sénégal (suite </a:t>
            </a:r>
            <a:r>
              <a:rPr lang="fr-FR" dirty="0" smtClean="0">
                <a:solidFill>
                  <a:schemeClr val="bg2">
                    <a:lumMod val="50000"/>
                  </a:schemeClr>
                </a:solidFill>
              </a:rPr>
              <a:t>3)</a:t>
            </a:r>
            <a:endParaRPr lang="en-US" dirty="0"/>
          </a:p>
        </p:txBody>
      </p:sp>
      <p:sp>
        <p:nvSpPr>
          <p:cNvPr id="3" name="Espace réservé du contenu 2"/>
          <p:cNvSpPr>
            <a:spLocks noGrp="1"/>
          </p:cNvSpPr>
          <p:nvPr>
            <p:ph idx="1"/>
          </p:nvPr>
        </p:nvSpPr>
        <p:spPr/>
        <p:txBody>
          <a:bodyPr>
            <a:normAutofit fontScale="92500" lnSpcReduction="10000"/>
          </a:bodyPr>
          <a:lstStyle/>
          <a:p>
            <a:r>
              <a:rPr lang="fr-FR" sz="2800" dirty="0"/>
              <a:t>Évaluation des propositions de contrats présentés par les institutions. </a:t>
            </a:r>
          </a:p>
          <a:p>
            <a:endParaRPr lang="fr-FR" sz="2800" dirty="0"/>
          </a:p>
          <a:p>
            <a:r>
              <a:rPr lang="fr-FR" dirty="0"/>
              <a:t>La durée d´un CDP est de cinq (05) ans. Le CDP contient:</a:t>
            </a:r>
          </a:p>
          <a:p>
            <a:pPr lvl="1"/>
            <a:r>
              <a:rPr lang="fr-FR" dirty="0"/>
              <a:t>des engagements de financement pour la première année en tenant compte des objectifs proposés et des activités budgétisées ; </a:t>
            </a:r>
          </a:p>
          <a:p>
            <a:pPr lvl="1"/>
            <a:r>
              <a:rPr lang="fr-FR" dirty="0"/>
              <a:t>les projections de financement pour les années subséquentes du contrat ; </a:t>
            </a:r>
          </a:p>
          <a:p>
            <a:pPr lvl="1"/>
            <a:r>
              <a:rPr lang="fr-FR" dirty="0"/>
              <a:t>les cibles convenues;</a:t>
            </a:r>
          </a:p>
          <a:p>
            <a:pPr lvl="1"/>
            <a:r>
              <a:rPr lang="fr-FR" dirty="0"/>
              <a:t>les indicateurs de suivi du progrès. </a:t>
            </a:r>
          </a:p>
          <a:p>
            <a:pPr marL="0" indent="0">
              <a:buNone/>
            </a:pPr>
            <a:endParaRPr lang="en-US" dirty="0"/>
          </a:p>
        </p:txBody>
      </p:sp>
      <p:sp>
        <p:nvSpPr>
          <p:cNvPr id="4" name="Espace réservé du pied de page 3"/>
          <p:cNvSpPr>
            <a:spLocks noGrp="1"/>
          </p:cNvSpPr>
          <p:nvPr>
            <p:ph type="ftr" sz="quarter" idx="11"/>
          </p:nvPr>
        </p:nvSpPr>
        <p:spPr/>
        <p:txBody>
          <a:bodyPr/>
          <a:lstStyle/>
          <a:p>
            <a:r>
              <a:rPr lang="fr-FR" smtClean="0"/>
              <a:t>CDP au Sénagal</a:t>
            </a:r>
            <a:endParaRPr lang="fr-FR"/>
          </a:p>
        </p:txBody>
      </p:sp>
    </p:spTree>
    <p:extLst>
      <p:ext uri="{BB962C8B-B14F-4D97-AF65-F5344CB8AC3E}">
        <p14:creationId xmlns:p14="http://schemas.microsoft.com/office/powerpoint/2010/main" val="3260698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solidFill>
                  <a:schemeClr val="bg2">
                    <a:lumMod val="50000"/>
                  </a:schemeClr>
                </a:solidFill>
              </a:rPr>
              <a:t>Définition des objectifs contractuels</a:t>
            </a:r>
            <a:br>
              <a:rPr lang="fr-FR" sz="3600" dirty="0" smtClean="0">
                <a:solidFill>
                  <a:schemeClr val="bg2">
                    <a:lumMod val="50000"/>
                  </a:schemeClr>
                </a:solidFill>
              </a:rPr>
            </a:br>
            <a:r>
              <a:rPr lang="fr-FR" sz="3600" dirty="0" smtClean="0">
                <a:solidFill>
                  <a:schemeClr val="bg2">
                    <a:lumMod val="50000"/>
                  </a:schemeClr>
                </a:solidFill>
              </a:rPr>
              <a:t>1/7</a:t>
            </a:r>
            <a:endParaRPr lang="fr-FR" sz="3600" dirty="0">
              <a:solidFill>
                <a:schemeClr val="bg2">
                  <a:lumMod val="50000"/>
                </a:schemeClr>
              </a:solidFill>
            </a:endParaRPr>
          </a:p>
        </p:txBody>
      </p:sp>
      <p:sp>
        <p:nvSpPr>
          <p:cNvPr id="3" name="Espace réservé du contenu 2"/>
          <p:cNvSpPr>
            <a:spLocks noGrp="1"/>
          </p:cNvSpPr>
          <p:nvPr>
            <p:ph idx="1"/>
          </p:nvPr>
        </p:nvSpPr>
        <p:spPr/>
        <p:txBody>
          <a:bodyPr>
            <a:normAutofit fontScale="77500" lnSpcReduction="20000"/>
          </a:bodyPr>
          <a:lstStyle/>
          <a:p>
            <a:pPr algn="just"/>
            <a:r>
              <a:rPr lang="fr-FR" sz="2800" dirty="0" smtClean="0"/>
              <a:t>En </a:t>
            </a:r>
            <a:r>
              <a:rPr lang="fr-FR" sz="2800" dirty="0"/>
              <a:t>cohérence avec sa stratégie pour l'enseignement supérieur, le Ministère a sélectionné </a:t>
            </a:r>
            <a:r>
              <a:rPr lang="fr-FR" sz="2800" dirty="0" smtClean="0"/>
              <a:t>six (06) objectifs </a:t>
            </a:r>
            <a:r>
              <a:rPr lang="fr-FR" sz="2800" dirty="0"/>
              <a:t>et indicateurs de performance, </a:t>
            </a:r>
            <a:r>
              <a:rPr lang="fr-FR" sz="2800" dirty="0" smtClean="0"/>
              <a:t>qui sont inclus </a:t>
            </a:r>
            <a:r>
              <a:rPr lang="fr-FR" sz="2800" dirty="0"/>
              <a:t>dans les propositions des institutions. </a:t>
            </a:r>
            <a:endParaRPr lang="fr-FR" sz="2800" dirty="0" smtClean="0"/>
          </a:p>
          <a:p>
            <a:pPr algn="just"/>
            <a:endParaRPr lang="fr-FR" dirty="0" smtClean="0"/>
          </a:p>
          <a:p>
            <a:pPr lvl="1" indent="-342900" algn="just"/>
            <a:r>
              <a:rPr lang="fr-FR" dirty="0"/>
              <a:t>l’amélioration de l’</a:t>
            </a:r>
            <a:r>
              <a:rPr lang="fr-FR" b="1" dirty="0">
                <a:solidFill>
                  <a:schemeClr val="bg2">
                    <a:lumMod val="50000"/>
                  </a:schemeClr>
                </a:solidFill>
              </a:rPr>
              <a:t>efficacité</a:t>
            </a:r>
            <a:r>
              <a:rPr lang="fr-FR" dirty="0"/>
              <a:t> </a:t>
            </a:r>
            <a:r>
              <a:rPr lang="fr-FR" dirty="0" smtClean="0"/>
              <a:t>interne</a:t>
            </a:r>
            <a:r>
              <a:rPr lang="fr-FR" dirty="0"/>
              <a:t> ;</a:t>
            </a:r>
          </a:p>
          <a:p>
            <a:pPr lvl="1" indent="-342900" algn="just"/>
            <a:r>
              <a:rPr lang="fr-FR" dirty="0"/>
              <a:t>l’amélioration de </a:t>
            </a:r>
            <a:r>
              <a:rPr lang="fr-FR" b="1" dirty="0">
                <a:solidFill>
                  <a:schemeClr val="bg2">
                    <a:lumMod val="50000"/>
                  </a:schemeClr>
                </a:solidFill>
              </a:rPr>
              <a:t>l’utilisation</a:t>
            </a:r>
            <a:r>
              <a:rPr lang="fr-FR" dirty="0"/>
              <a:t> des </a:t>
            </a:r>
            <a:r>
              <a:rPr lang="fr-FR" b="1" dirty="0">
                <a:solidFill>
                  <a:schemeClr val="bg2">
                    <a:lumMod val="50000"/>
                  </a:schemeClr>
                </a:solidFill>
              </a:rPr>
              <a:t>TIC </a:t>
            </a:r>
          </a:p>
          <a:p>
            <a:pPr lvl="1" indent="-342900" algn="just"/>
            <a:r>
              <a:rPr lang="fr-FR" dirty="0" smtClean="0"/>
              <a:t>l’amélioration </a:t>
            </a:r>
            <a:r>
              <a:rPr lang="fr-FR" dirty="0"/>
              <a:t>de la </a:t>
            </a:r>
            <a:r>
              <a:rPr lang="fr-FR" b="1" dirty="0">
                <a:solidFill>
                  <a:schemeClr val="bg2">
                    <a:lumMod val="50000"/>
                  </a:schemeClr>
                </a:solidFill>
              </a:rPr>
              <a:t>qualité de l’enseignement</a:t>
            </a:r>
            <a:r>
              <a:rPr lang="fr-FR" dirty="0"/>
              <a:t> ;</a:t>
            </a:r>
          </a:p>
          <a:p>
            <a:pPr lvl="1" indent="-342900" algn="just"/>
            <a:r>
              <a:rPr lang="fr-FR" dirty="0" smtClean="0"/>
              <a:t>l’amélioration </a:t>
            </a:r>
            <a:r>
              <a:rPr lang="fr-FR" dirty="0"/>
              <a:t>de la </a:t>
            </a:r>
            <a:r>
              <a:rPr lang="fr-FR" b="1" dirty="0">
                <a:solidFill>
                  <a:schemeClr val="bg2">
                    <a:lumMod val="50000"/>
                  </a:schemeClr>
                </a:solidFill>
              </a:rPr>
              <a:t>gouvernance</a:t>
            </a:r>
            <a:r>
              <a:rPr lang="fr-FR" dirty="0">
                <a:solidFill>
                  <a:schemeClr val="bg2">
                    <a:lumMod val="50000"/>
                  </a:schemeClr>
                </a:solidFill>
              </a:rPr>
              <a:t> </a:t>
            </a:r>
            <a:r>
              <a:rPr lang="fr-FR" b="1" dirty="0">
                <a:solidFill>
                  <a:schemeClr val="bg2">
                    <a:lumMod val="50000"/>
                  </a:schemeClr>
                </a:solidFill>
              </a:rPr>
              <a:t>universitaire</a:t>
            </a:r>
            <a:r>
              <a:rPr lang="fr-FR" dirty="0"/>
              <a:t> ;</a:t>
            </a:r>
          </a:p>
          <a:p>
            <a:pPr lvl="1" indent="-342900" algn="just"/>
            <a:r>
              <a:rPr lang="fr-FR" dirty="0" smtClean="0"/>
              <a:t>le </a:t>
            </a:r>
            <a:r>
              <a:rPr lang="fr-FR" dirty="0"/>
              <a:t>renforcement des liens avec le </a:t>
            </a:r>
            <a:r>
              <a:rPr lang="fr-FR" b="1" dirty="0">
                <a:solidFill>
                  <a:schemeClr val="bg2">
                    <a:lumMod val="50000"/>
                  </a:schemeClr>
                </a:solidFill>
              </a:rPr>
              <a:t>marché du </a:t>
            </a:r>
            <a:r>
              <a:rPr lang="fr-FR" b="1" dirty="0" smtClean="0">
                <a:solidFill>
                  <a:schemeClr val="bg2">
                    <a:lumMod val="50000"/>
                  </a:schemeClr>
                </a:solidFill>
              </a:rPr>
              <a:t>travail</a:t>
            </a:r>
            <a:r>
              <a:rPr lang="fr-FR" dirty="0" smtClean="0"/>
              <a:t>;</a:t>
            </a:r>
          </a:p>
          <a:p>
            <a:pPr lvl="1" indent="-342900" algn="just"/>
            <a:r>
              <a:rPr lang="fr-CA" b="1" dirty="0">
                <a:solidFill>
                  <a:schemeClr val="bg2">
                    <a:lumMod val="50000"/>
                  </a:schemeClr>
                </a:solidFill>
              </a:rPr>
              <a:t>L’équilibre</a:t>
            </a:r>
            <a:r>
              <a:rPr lang="fr-CA" dirty="0"/>
              <a:t> du </a:t>
            </a:r>
            <a:r>
              <a:rPr lang="fr-CA" b="1" dirty="0">
                <a:solidFill>
                  <a:schemeClr val="bg2">
                    <a:lumMod val="50000"/>
                  </a:schemeClr>
                </a:solidFill>
              </a:rPr>
              <a:t>financement</a:t>
            </a:r>
            <a:r>
              <a:rPr lang="fr-CA" dirty="0">
                <a:solidFill>
                  <a:schemeClr val="bg2">
                    <a:lumMod val="50000"/>
                  </a:schemeClr>
                </a:solidFill>
              </a:rPr>
              <a:t> </a:t>
            </a:r>
            <a:r>
              <a:rPr lang="fr-CA" dirty="0"/>
              <a:t>de </a:t>
            </a:r>
            <a:r>
              <a:rPr lang="fr-CA" dirty="0" smtClean="0"/>
              <a:t>l’université</a:t>
            </a:r>
            <a:r>
              <a:rPr lang="fr-CA" dirty="0"/>
              <a:t>.</a:t>
            </a:r>
            <a:endParaRPr lang="fr-FR" dirty="0"/>
          </a:p>
          <a:p>
            <a:endParaRPr lang="fr-FR" dirty="0"/>
          </a:p>
        </p:txBody>
      </p:sp>
      <p:sp>
        <p:nvSpPr>
          <p:cNvPr id="5" name="Espace réservé du pied de page 4"/>
          <p:cNvSpPr>
            <a:spLocks noGrp="1"/>
          </p:cNvSpPr>
          <p:nvPr>
            <p:ph type="ftr" sz="quarter" idx="11"/>
          </p:nvPr>
        </p:nvSpPr>
        <p:spPr/>
        <p:txBody>
          <a:bodyPr/>
          <a:lstStyle/>
          <a:p>
            <a:r>
              <a:rPr lang="fr-FR" smtClean="0"/>
              <a:t>CDP au Sénagal</a:t>
            </a:r>
            <a:endParaRPr lang="fr-FR" dirty="0"/>
          </a:p>
        </p:txBody>
      </p:sp>
    </p:spTree>
    <p:extLst>
      <p:ext uri="{BB962C8B-B14F-4D97-AF65-F5344CB8AC3E}">
        <p14:creationId xmlns:p14="http://schemas.microsoft.com/office/powerpoint/2010/main" val="31929976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551</TotalTime>
  <Words>2873</Words>
  <Application>Microsoft Office PowerPoint</Application>
  <PresentationFormat>Affichage à l'écran (4:3)</PresentationFormat>
  <Paragraphs>434</Paragraphs>
  <Slides>49</Slides>
  <Notes>1</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49</vt:i4>
      </vt:variant>
    </vt:vector>
  </HeadingPairs>
  <TitlesOfParts>
    <vt:vector size="60" baseType="lpstr">
      <vt:lpstr>Arial Unicode MS</vt:lpstr>
      <vt:lpstr>SimSun</vt:lpstr>
      <vt:lpstr>Arial</vt:lpstr>
      <vt:lpstr>Calibri</vt:lpstr>
      <vt:lpstr>Century Gothic</vt:lpstr>
      <vt:lpstr>Georgia</vt:lpstr>
      <vt:lpstr>Times New Roman</vt:lpstr>
      <vt:lpstr>Trebuchet MS</vt:lpstr>
      <vt:lpstr>Wingdings</vt:lpstr>
      <vt:lpstr>Wingdings 3</vt:lpstr>
      <vt:lpstr>Facette</vt:lpstr>
      <vt:lpstr>Echange d’expériences sur le rôle joué par le projet d’établissement</vt:lpstr>
      <vt:lpstr>I. La planification stratégique à travers les contrats de performance (CDP) II. Quelle gouvernance stratégique aujourd’hui? III. Leçons apprises</vt:lpstr>
      <vt:lpstr>I. La planification stratégique à travers les contrats de performance (suite)</vt:lpstr>
      <vt:lpstr>Principes directeurs des CDP</vt:lpstr>
      <vt:lpstr>Mise en œuvre des CDP au Sénégal </vt:lpstr>
      <vt:lpstr>Mise en œuvre des CDP au Sénégal (suite 1)</vt:lpstr>
      <vt:lpstr>Mise en œuvre des CDP au Sénégal (suite 2) </vt:lpstr>
      <vt:lpstr>Mise en œuvre des CDP au Sénégal (suite 3)</vt:lpstr>
      <vt:lpstr>Définition des objectifs contractuels 1/7</vt:lpstr>
      <vt:lpstr>Définition des objectifs contractuels 2/7</vt:lpstr>
      <vt:lpstr>Définition des objectifs contractuels 3/7</vt:lpstr>
      <vt:lpstr>Définition des objectifs contractuels 4/7</vt:lpstr>
      <vt:lpstr>Définition des objectifs contractuels 5/7</vt:lpstr>
      <vt:lpstr>Définition des objectifs contractuels 6/7</vt:lpstr>
      <vt:lpstr>Définition des objectifs contractuels 7/7</vt:lpstr>
      <vt:lpstr> Éligibilité</vt:lpstr>
      <vt:lpstr>5 - Couverture</vt:lpstr>
      <vt:lpstr>6 - Gestion des CDP</vt:lpstr>
      <vt:lpstr>Gestion des CDP(suite)</vt:lpstr>
      <vt:lpstr>7- Format des propositions </vt:lpstr>
      <vt:lpstr>Format des propositions (suite 1)</vt:lpstr>
      <vt:lpstr>Format des propositions (suite 2)</vt:lpstr>
      <vt:lpstr>Format des propositions (suite 3)</vt:lpstr>
      <vt:lpstr>Format des propositions (suite 4)</vt:lpstr>
      <vt:lpstr>Format des propositions (suite 5)</vt:lpstr>
      <vt:lpstr>Format des propositions (suite 6)</vt:lpstr>
      <vt:lpstr>Format des propositions (suite 7)</vt:lpstr>
      <vt:lpstr>Format des propositions (5/5)</vt:lpstr>
      <vt:lpstr>8 – Mécanisme d’évaluation des propositions</vt:lpstr>
      <vt:lpstr>9 – Aspects à évaluer (1/2)</vt:lpstr>
      <vt:lpstr>9 – Aspects à évaluer (2/2)</vt:lpstr>
      <vt:lpstr>10 – Suivi du CDP</vt:lpstr>
      <vt:lpstr>Suivi du CDP (suite)</vt:lpstr>
      <vt:lpstr>11 – Gestion financière</vt:lpstr>
      <vt:lpstr>12 – Échéancier</vt:lpstr>
      <vt:lpstr>13 – Les budgets (1/3)</vt:lpstr>
      <vt:lpstr>13 – Les budgets (2/3)</vt:lpstr>
      <vt:lpstr>13 – Les budgets (3/3)</vt:lpstr>
      <vt:lpstr>MISE EN ŒUVRE DES  CDP</vt:lpstr>
      <vt:lpstr>II. Quelle gouvernance stratégique aujourd’hui? </vt:lpstr>
      <vt:lpstr>Quelle gouvernance stratégique aujourd’hui? (suite)</vt:lpstr>
      <vt:lpstr>Quelle gouvernance stratégique aujourd’hui? </vt:lpstr>
      <vt:lpstr> III. Leçons apprises</vt:lpstr>
      <vt:lpstr>Acquis des contrats de performance   de 2012-2018</vt:lpstr>
      <vt:lpstr>Acquis des contrats de performance   de 2012-2018</vt:lpstr>
      <vt:lpstr>Acquis des contrats de performance   de 2012-2018</vt:lpstr>
      <vt:lpstr>Leçons apprises sur les engagements de l’Université/Perspectives </vt:lpstr>
      <vt:lpstr>L’opérationnalisation des plans stratégiques </vt:lpstr>
      <vt:lpstr>     Je vous remercie pour votre attention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Aboubakry Niane</dc:creator>
  <cp:lastModifiedBy>HP</cp:lastModifiedBy>
  <cp:revision>258</cp:revision>
  <dcterms:created xsi:type="dcterms:W3CDTF">2012-04-09T17:03:09Z</dcterms:created>
  <dcterms:modified xsi:type="dcterms:W3CDTF">2024-09-29T22:38:01Z</dcterms:modified>
</cp:coreProperties>
</file>