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heme/themeOverride1.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0.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5.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6.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18.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9.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0.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21.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22.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23.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24.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5.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6.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27.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28.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9.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30.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31.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32.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33.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34.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35.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8"/>
  </p:notesMasterIdLst>
  <p:handoutMasterIdLst>
    <p:handoutMasterId r:id="rId39"/>
  </p:handoutMasterIdLst>
  <p:sldIdLst>
    <p:sldId id="483" r:id="rId2"/>
    <p:sldId id="480" r:id="rId3"/>
    <p:sldId id="503" r:id="rId4"/>
    <p:sldId id="504" r:id="rId5"/>
    <p:sldId id="506" r:id="rId6"/>
    <p:sldId id="485" r:id="rId7"/>
    <p:sldId id="500" r:id="rId8"/>
    <p:sldId id="501" r:id="rId9"/>
    <p:sldId id="502" r:id="rId10"/>
    <p:sldId id="527" r:id="rId11"/>
    <p:sldId id="528" r:id="rId12"/>
    <p:sldId id="486" r:id="rId13"/>
    <p:sldId id="488" r:id="rId14"/>
    <p:sldId id="511" r:id="rId15"/>
    <p:sldId id="529" r:id="rId16"/>
    <p:sldId id="520" r:id="rId17"/>
    <p:sldId id="521" r:id="rId18"/>
    <p:sldId id="522" r:id="rId19"/>
    <p:sldId id="530" r:id="rId20"/>
    <p:sldId id="523" r:id="rId21"/>
    <p:sldId id="526" r:id="rId22"/>
    <p:sldId id="524" r:id="rId23"/>
    <p:sldId id="525" r:id="rId24"/>
    <p:sldId id="499" r:id="rId25"/>
    <p:sldId id="507" r:id="rId26"/>
    <p:sldId id="508" r:id="rId27"/>
    <p:sldId id="532" r:id="rId28"/>
    <p:sldId id="510" r:id="rId29"/>
    <p:sldId id="512" r:id="rId30"/>
    <p:sldId id="533" r:id="rId31"/>
    <p:sldId id="513" r:id="rId32"/>
    <p:sldId id="531" r:id="rId33"/>
    <p:sldId id="516" r:id="rId34"/>
    <p:sldId id="518" r:id="rId35"/>
    <p:sldId id="519" r:id="rId36"/>
    <p:sldId id="484" r:id="rId37"/>
  </p:sldIdLst>
  <p:sldSz cx="9144000" cy="6858000" type="screen4x3"/>
  <p:notesSz cx="7010400" cy="9296400"/>
  <p:defaultTextStyle>
    <a:defPPr>
      <a:defRPr lang="fr-FR"/>
    </a:defPPr>
    <a:lvl1pPr algn="l" rtl="0" eaLnBrk="0" fontAlgn="base" hangingPunct="0">
      <a:spcBef>
        <a:spcPct val="0"/>
      </a:spcBef>
      <a:spcAft>
        <a:spcPct val="0"/>
      </a:spcAft>
      <a:defRPr sz="2400" kern="1200">
        <a:solidFill>
          <a:schemeClr val="tx1"/>
        </a:solidFill>
        <a:latin typeface="Arial" charset="0"/>
        <a:ea typeface="ヒラギノ角ゴ Pro W3" pitchFamily="-64"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64"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64"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64"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64" charset="-128"/>
        <a:cs typeface="+mn-cs"/>
      </a:defRPr>
    </a:lvl5pPr>
    <a:lvl6pPr marL="2286000" algn="l" defTabSz="914400" rtl="0" eaLnBrk="1" latinLnBrk="0" hangingPunct="1">
      <a:defRPr sz="2400" kern="1200">
        <a:solidFill>
          <a:schemeClr val="tx1"/>
        </a:solidFill>
        <a:latin typeface="Arial" charset="0"/>
        <a:ea typeface="ヒラギノ角ゴ Pro W3" pitchFamily="-64" charset="-128"/>
        <a:cs typeface="+mn-cs"/>
      </a:defRPr>
    </a:lvl6pPr>
    <a:lvl7pPr marL="2743200" algn="l" defTabSz="914400" rtl="0" eaLnBrk="1" latinLnBrk="0" hangingPunct="1">
      <a:defRPr sz="2400" kern="1200">
        <a:solidFill>
          <a:schemeClr val="tx1"/>
        </a:solidFill>
        <a:latin typeface="Arial" charset="0"/>
        <a:ea typeface="ヒラギノ角ゴ Pro W3" pitchFamily="-64" charset="-128"/>
        <a:cs typeface="+mn-cs"/>
      </a:defRPr>
    </a:lvl7pPr>
    <a:lvl8pPr marL="3200400" algn="l" defTabSz="914400" rtl="0" eaLnBrk="1" latinLnBrk="0" hangingPunct="1">
      <a:defRPr sz="2400" kern="1200">
        <a:solidFill>
          <a:schemeClr val="tx1"/>
        </a:solidFill>
        <a:latin typeface="Arial" charset="0"/>
        <a:ea typeface="ヒラギノ角ゴ Pro W3" pitchFamily="-64" charset="-128"/>
        <a:cs typeface="+mn-cs"/>
      </a:defRPr>
    </a:lvl8pPr>
    <a:lvl9pPr marL="3657600" algn="l" defTabSz="914400" rtl="0" eaLnBrk="1" latinLnBrk="0" hangingPunct="1">
      <a:defRPr sz="2400" kern="1200">
        <a:solidFill>
          <a:schemeClr val="tx1"/>
        </a:solidFill>
        <a:latin typeface="Arial" charset="0"/>
        <a:ea typeface="ヒラギノ角ゴ Pro W3" pitchFamily="-64" charset="-128"/>
        <a:cs typeface="+mn-cs"/>
      </a:defRPr>
    </a:lvl9pPr>
  </p:defaultTextStyle>
  <p:extLst>
    <p:ext uri="{EFAFB233-063F-42B5-8137-9DF3F51BA10A}">
      <p15:sldGuideLst xmlns:p15="http://schemas.microsoft.com/office/powerpoint/2012/main">
        <p15:guide id="1" orient="horz" pos="2160">
          <p15:clr>
            <a:srgbClr val="A4A3A4"/>
          </p15:clr>
        </p15:guide>
        <p15:guide id="2" pos="2688">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31"/>
    <a:srgbClr val="FF6699"/>
    <a:srgbClr val="AC75D5"/>
    <a:srgbClr val="FF5050"/>
    <a:srgbClr val="005828"/>
    <a:srgbClr val="19C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26" autoAdjust="0"/>
    <p:restoredTop sz="96474" autoAdjust="0"/>
  </p:normalViewPr>
  <p:slideViewPr>
    <p:cSldViewPr>
      <p:cViewPr varScale="1">
        <p:scale>
          <a:sx n="113" d="100"/>
          <a:sy n="113" d="100"/>
        </p:scale>
        <p:origin x="2016" y="96"/>
      </p:cViewPr>
      <p:guideLst>
        <p:guide orient="horz" pos="2160"/>
        <p:guide pos="26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3798" y="-84"/>
      </p:cViewPr>
      <p:guideLst>
        <p:guide orient="horz" pos="2928"/>
        <p:guide pos="220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3038650" cy="465138"/>
          </a:xfrm>
          <a:prstGeom prst="rect">
            <a:avLst/>
          </a:prstGeom>
        </p:spPr>
        <p:txBody>
          <a:bodyPr vert="horz" lIns="91440" tIns="45720" rIns="91440" bIns="45720" rtlCol="0"/>
          <a:lstStyle>
            <a:lvl1pPr algn="l">
              <a:defRPr sz="1200"/>
            </a:lvl1pPr>
          </a:lstStyle>
          <a:p>
            <a:pPr>
              <a:defRPr/>
            </a:pPr>
            <a:endParaRPr lang="fr-CA"/>
          </a:p>
        </p:txBody>
      </p:sp>
      <p:sp>
        <p:nvSpPr>
          <p:cNvPr id="3" name="Espace réservé de la date 2"/>
          <p:cNvSpPr>
            <a:spLocks noGrp="1"/>
          </p:cNvSpPr>
          <p:nvPr>
            <p:ph type="dt" sz="quarter" idx="1"/>
          </p:nvPr>
        </p:nvSpPr>
        <p:spPr>
          <a:xfrm>
            <a:off x="3970138" y="1"/>
            <a:ext cx="3038649" cy="465138"/>
          </a:xfrm>
          <a:prstGeom prst="rect">
            <a:avLst/>
          </a:prstGeom>
        </p:spPr>
        <p:txBody>
          <a:bodyPr vert="horz" lIns="91440" tIns="45720" rIns="91440" bIns="45720" rtlCol="0"/>
          <a:lstStyle>
            <a:lvl1pPr algn="r">
              <a:defRPr sz="1200"/>
            </a:lvl1pPr>
          </a:lstStyle>
          <a:p>
            <a:pPr>
              <a:defRPr/>
            </a:pPr>
            <a:fld id="{AF5A85C2-F5D5-45C8-8FC6-66E919F9AEFC}" type="datetimeFigureOut">
              <a:rPr lang="fr-CA"/>
              <a:pPr>
                <a:defRPr/>
              </a:pPr>
              <a:t>2016-08-11</a:t>
            </a:fld>
            <a:endParaRPr lang="fr-CA"/>
          </a:p>
        </p:txBody>
      </p:sp>
      <p:sp>
        <p:nvSpPr>
          <p:cNvPr id="4" name="Espace réservé du pied de page 3"/>
          <p:cNvSpPr>
            <a:spLocks noGrp="1"/>
          </p:cNvSpPr>
          <p:nvPr>
            <p:ph type="ftr" sz="quarter" idx="2"/>
          </p:nvPr>
        </p:nvSpPr>
        <p:spPr>
          <a:xfrm>
            <a:off x="0" y="8829675"/>
            <a:ext cx="3038650" cy="465138"/>
          </a:xfrm>
          <a:prstGeom prst="rect">
            <a:avLst/>
          </a:prstGeom>
        </p:spPr>
        <p:txBody>
          <a:bodyPr vert="horz" lIns="91440" tIns="45720" rIns="91440" bIns="45720" rtlCol="0" anchor="b"/>
          <a:lstStyle>
            <a:lvl1pPr algn="l">
              <a:defRPr sz="1200"/>
            </a:lvl1pPr>
          </a:lstStyle>
          <a:p>
            <a:pPr>
              <a:defRPr/>
            </a:pPr>
            <a:endParaRPr lang="fr-CA"/>
          </a:p>
        </p:txBody>
      </p:sp>
      <p:sp>
        <p:nvSpPr>
          <p:cNvPr id="5" name="Espace réservé du numéro de diapositive 4"/>
          <p:cNvSpPr>
            <a:spLocks noGrp="1"/>
          </p:cNvSpPr>
          <p:nvPr>
            <p:ph type="sldNum" sz="quarter" idx="3"/>
          </p:nvPr>
        </p:nvSpPr>
        <p:spPr>
          <a:xfrm>
            <a:off x="3970138" y="8829675"/>
            <a:ext cx="3038649" cy="465138"/>
          </a:xfrm>
          <a:prstGeom prst="rect">
            <a:avLst/>
          </a:prstGeom>
        </p:spPr>
        <p:txBody>
          <a:bodyPr vert="horz" lIns="91440" tIns="45720" rIns="91440" bIns="45720" rtlCol="0" anchor="b"/>
          <a:lstStyle>
            <a:lvl1pPr algn="r">
              <a:defRPr sz="1200"/>
            </a:lvl1pPr>
          </a:lstStyle>
          <a:p>
            <a:pPr>
              <a:defRPr/>
            </a:pPr>
            <a:fld id="{B333D427-2A54-4D4C-AE88-8FFC70AB79EB}" type="slidenum">
              <a:rPr lang="fr-CA"/>
              <a:pPr>
                <a:defRPr/>
              </a:pPr>
              <a:t>‹N°›</a:t>
            </a:fld>
            <a:endParaRPr lang="fr-CA"/>
          </a:p>
        </p:txBody>
      </p:sp>
    </p:spTree>
    <p:extLst>
      <p:ext uri="{BB962C8B-B14F-4D97-AF65-F5344CB8AC3E}">
        <p14:creationId xmlns:p14="http://schemas.microsoft.com/office/powerpoint/2010/main" val="22829110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3038650" cy="465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3075" name="Rectangle 3"/>
          <p:cNvSpPr>
            <a:spLocks noGrp="1" noChangeArrowheads="1"/>
          </p:cNvSpPr>
          <p:nvPr>
            <p:ph type="dt" idx="1"/>
          </p:nvPr>
        </p:nvSpPr>
        <p:spPr bwMode="auto">
          <a:xfrm>
            <a:off x="3973374" y="1"/>
            <a:ext cx="3037031" cy="465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389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4722" y="4416432"/>
            <a:ext cx="5140960" cy="4183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078" name="Rectangle 6"/>
          <p:cNvSpPr>
            <a:spLocks noGrp="1" noChangeArrowheads="1"/>
          </p:cNvSpPr>
          <p:nvPr>
            <p:ph type="ftr" sz="quarter" idx="4"/>
          </p:nvPr>
        </p:nvSpPr>
        <p:spPr bwMode="auto">
          <a:xfrm>
            <a:off x="0" y="8831270"/>
            <a:ext cx="3038650" cy="465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3079" name="Rectangle 7"/>
          <p:cNvSpPr>
            <a:spLocks noGrp="1" noChangeArrowheads="1"/>
          </p:cNvSpPr>
          <p:nvPr>
            <p:ph type="sldNum" sz="quarter" idx="5"/>
          </p:nvPr>
        </p:nvSpPr>
        <p:spPr bwMode="auto">
          <a:xfrm>
            <a:off x="3973374" y="8831270"/>
            <a:ext cx="3037031" cy="465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3424263B-5C9B-4DB3-96AC-3498C008B0BF}" type="slidenum">
              <a:rPr lang="fr-FR"/>
              <a:pPr>
                <a:defRPr/>
              </a:pPr>
              <a:t>‹N°›</a:t>
            </a:fld>
            <a:endParaRPr lang="fr-FR"/>
          </a:p>
        </p:txBody>
      </p:sp>
    </p:spTree>
    <p:extLst>
      <p:ext uri="{BB962C8B-B14F-4D97-AF65-F5344CB8AC3E}">
        <p14:creationId xmlns:p14="http://schemas.microsoft.com/office/powerpoint/2010/main" val="301452074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 charset="-128"/>
              </a:defRPr>
            </a:lvl1pPr>
            <a:lvl2pPr marL="751122" indent="-288893">
              <a:defRPr sz="2400">
                <a:solidFill>
                  <a:schemeClr val="tx1"/>
                </a:solidFill>
                <a:latin typeface="Arial" pitchFamily="34" charset="0"/>
                <a:ea typeface="ヒラギノ角ゴ Pro W3" pitchFamily="1" charset="-128"/>
              </a:defRPr>
            </a:lvl2pPr>
            <a:lvl3pPr marL="1155573" indent="-231115">
              <a:defRPr sz="2400">
                <a:solidFill>
                  <a:schemeClr val="tx1"/>
                </a:solidFill>
                <a:latin typeface="Arial" pitchFamily="34" charset="0"/>
                <a:ea typeface="ヒラギノ角ゴ Pro W3" pitchFamily="1" charset="-128"/>
              </a:defRPr>
            </a:lvl3pPr>
            <a:lvl4pPr marL="1617802" indent="-231115">
              <a:defRPr sz="2400">
                <a:solidFill>
                  <a:schemeClr val="tx1"/>
                </a:solidFill>
                <a:latin typeface="Arial" pitchFamily="34" charset="0"/>
                <a:ea typeface="ヒラギノ角ゴ Pro W3" pitchFamily="1" charset="-128"/>
              </a:defRPr>
            </a:lvl4pPr>
            <a:lvl5pPr marL="2080031" indent="-231115">
              <a:defRPr sz="2400">
                <a:solidFill>
                  <a:schemeClr val="tx1"/>
                </a:solidFill>
                <a:latin typeface="Arial" pitchFamily="34" charset="0"/>
                <a:ea typeface="ヒラギノ角ゴ Pro W3" pitchFamily="1" charset="-128"/>
              </a:defRPr>
            </a:lvl5pPr>
            <a:lvl6pPr marL="2542261" indent="-231115"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3004490" indent="-231115"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66719" indent="-231115"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928948" indent="-231115"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fld id="{83D65380-470A-4B36-894F-EC42560264EA}" type="slidenum">
              <a:rPr lang="fr-FR" sz="1200"/>
              <a:pPr/>
              <a:t>1</a:t>
            </a:fld>
            <a:endParaRPr lang="fr-FR" sz="1200"/>
          </a:p>
        </p:txBody>
      </p:sp>
      <p:sp>
        <p:nvSpPr>
          <p:cNvPr id="15362" name="Rectangle 2"/>
          <p:cNvSpPr>
            <a:spLocks noGrp="1" noRot="1" noChangeAspect="1" noChangeArrowheads="1"/>
          </p:cNvSpPr>
          <p:nvPr>
            <p:ph type="sldImg"/>
          </p:nvPr>
        </p:nvSpPr>
        <p:spPr>
          <a:solidFill>
            <a:srgbClr val="FFFFFF"/>
          </a:solidFill>
          <a:ln/>
        </p:spPr>
      </p:sp>
      <p:sp>
        <p:nvSpPr>
          <p:cNvPr id="1536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latin typeface="Arial" pitchFamily="34" charset="0"/>
              <a:ea typeface="ヒラギノ角ゴ Pro W3" pitchFamily="1" charset="-128"/>
            </a:endParaRPr>
          </a:p>
        </p:txBody>
      </p:sp>
    </p:spTree>
    <p:extLst>
      <p:ext uri="{BB962C8B-B14F-4D97-AF65-F5344CB8AC3E}">
        <p14:creationId xmlns:p14="http://schemas.microsoft.com/office/powerpoint/2010/main" val="925297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CA" sz="1200" kern="0" dirty="0" smtClean="0">
                <a:solidFill>
                  <a:srgbClr val="000000"/>
                </a:solidFill>
                <a:latin typeface="Arial"/>
                <a:ea typeface="ヒラギノ角ゴ Pro W3"/>
              </a:rPr>
              <a:t>Déterminer les </a:t>
            </a:r>
            <a:r>
              <a:rPr lang="fr-CA" sz="1200" b="1" i="1" kern="0" dirty="0" smtClean="0">
                <a:solidFill>
                  <a:srgbClr val="000000"/>
                </a:solidFill>
                <a:latin typeface="Arial"/>
                <a:ea typeface="ヒラギノ角ゴ Pro W3"/>
              </a:rPr>
              <a:t>actions prioritaires </a:t>
            </a:r>
            <a:r>
              <a:rPr lang="fr-CA" sz="1200" kern="0" dirty="0" smtClean="0">
                <a:solidFill>
                  <a:srgbClr val="000000"/>
                </a:solidFill>
                <a:latin typeface="Arial"/>
                <a:ea typeface="ヒラギノ角ゴ Pro W3"/>
              </a:rPr>
              <a:t>d’intervention </a:t>
            </a:r>
            <a:r>
              <a:rPr lang="fr-CA" sz="1200" kern="0" dirty="0" smtClean="0">
                <a:solidFill>
                  <a:srgbClr val="000000"/>
                </a:solidFill>
                <a:latin typeface="Arial"/>
                <a:ea typeface="ヒラギノ角ゴ Pro W3"/>
                <a:sym typeface="Wingdings" pitchFamily="2" charset="2"/>
              </a:rPr>
              <a:t>  D’où intervention des groupes de travail</a:t>
            </a:r>
            <a:endParaRPr lang="fr-CA" altLang="fr-FR" dirty="0" smtClean="0">
              <a:ea typeface="ヒラギノ角ゴ Pro W3" pitchFamily="-64" charset="-128"/>
            </a:endParaRPr>
          </a:p>
          <a:p>
            <a:pPr eaLnBrk="1" hangingPunct="1"/>
            <a:endParaRPr lang="fr-CA" altLang="fr-FR" dirty="0" smtClean="0">
              <a:ea typeface="ヒラギノ角ゴ Pro W3" pitchFamily="-64" charset="-128"/>
            </a:endParaRPr>
          </a:p>
        </p:txBody>
      </p:sp>
      <p:sp>
        <p:nvSpPr>
          <p:cNvPr id="2" name="Espace réservé du numéro de diapositive 1"/>
          <p:cNvSpPr>
            <a:spLocks noGrp="1"/>
          </p:cNvSpPr>
          <p:nvPr>
            <p:ph type="sldNum" sz="quarter" idx="10"/>
          </p:nvPr>
        </p:nvSpPr>
        <p:spPr/>
        <p:txBody>
          <a:bodyPr/>
          <a:lstStyle/>
          <a:p>
            <a:pPr>
              <a:defRPr/>
            </a:pPr>
            <a:fld id="{3424263B-5C9B-4DB3-96AC-3498C008B0BF}" type="slidenum">
              <a:rPr lang="fr-FR" smtClean="0"/>
              <a:pPr>
                <a:defRPr/>
              </a:pPr>
              <a:t>10</a:t>
            </a:fld>
            <a:endParaRPr lang="fr-FR"/>
          </a:p>
        </p:txBody>
      </p:sp>
    </p:spTree>
    <p:extLst>
      <p:ext uri="{BB962C8B-B14F-4D97-AF65-F5344CB8AC3E}">
        <p14:creationId xmlns:p14="http://schemas.microsoft.com/office/powerpoint/2010/main" val="2592680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CA" sz="1200" kern="0" dirty="0" smtClean="0">
                <a:solidFill>
                  <a:srgbClr val="000000"/>
                </a:solidFill>
                <a:latin typeface="Arial"/>
                <a:ea typeface="ヒラギノ角ゴ Pro W3"/>
              </a:rPr>
              <a:t>Déterminer les </a:t>
            </a:r>
            <a:r>
              <a:rPr lang="fr-CA" sz="1200" b="1" i="1" kern="0" dirty="0" smtClean="0">
                <a:solidFill>
                  <a:srgbClr val="000000"/>
                </a:solidFill>
                <a:latin typeface="Arial"/>
                <a:ea typeface="ヒラギノ角ゴ Pro W3"/>
              </a:rPr>
              <a:t>actions prioritaires </a:t>
            </a:r>
            <a:r>
              <a:rPr lang="fr-CA" sz="1200" kern="0" dirty="0" smtClean="0">
                <a:solidFill>
                  <a:srgbClr val="000000"/>
                </a:solidFill>
                <a:latin typeface="Arial"/>
                <a:ea typeface="ヒラギノ角ゴ Pro W3"/>
              </a:rPr>
              <a:t>d’intervention </a:t>
            </a:r>
            <a:r>
              <a:rPr lang="fr-CA" sz="1200" kern="0" dirty="0" smtClean="0">
                <a:solidFill>
                  <a:srgbClr val="000000"/>
                </a:solidFill>
                <a:latin typeface="Arial"/>
                <a:ea typeface="ヒラギノ角ゴ Pro W3"/>
                <a:sym typeface="Wingdings" pitchFamily="2" charset="2"/>
              </a:rPr>
              <a:t>  D’où intervention des groupes de travail</a:t>
            </a:r>
            <a:endParaRPr lang="fr-CA" altLang="fr-FR" dirty="0" smtClean="0">
              <a:ea typeface="ヒラギノ角ゴ Pro W3" pitchFamily="-64" charset="-128"/>
            </a:endParaRPr>
          </a:p>
          <a:p>
            <a:pPr eaLnBrk="1" hangingPunct="1"/>
            <a:endParaRPr lang="fr-CA" altLang="fr-FR" dirty="0" smtClean="0">
              <a:ea typeface="ヒラギノ角ゴ Pro W3" pitchFamily="-64" charset="-128"/>
            </a:endParaRPr>
          </a:p>
        </p:txBody>
      </p:sp>
      <p:sp>
        <p:nvSpPr>
          <p:cNvPr id="2" name="Espace réservé du numéro de diapositive 1"/>
          <p:cNvSpPr>
            <a:spLocks noGrp="1"/>
          </p:cNvSpPr>
          <p:nvPr>
            <p:ph type="sldNum" sz="quarter" idx="10"/>
          </p:nvPr>
        </p:nvSpPr>
        <p:spPr/>
        <p:txBody>
          <a:bodyPr/>
          <a:lstStyle/>
          <a:p>
            <a:pPr>
              <a:defRPr/>
            </a:pPr>
            <a:fld id="{3424263B-5C9B-4DB3-96AC-3498C008B0BF}" type="slidenum">
              <a:rPr lang="fr-FR" smtClean="0"/>
              <a:pPr>
                <a:defRPr/>
              </a:pPr>
              <a:t>11</a:t>
            </a:fld>
            <a:endParaRPr lang="fr-FR"/>
          </a:p>
        </p:txBody>
      </p:sp>
    </p:spTree>
    <p:extLst>
      <p:ext uri="{BB962C8B-B14F-4D97-AF65-F5344CB8AC3E}">
        <p14:creationId xmlns:p14="http://schemas.microsoft.com/office/powerpoint/2010/main" val="2200533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CA" sz="1200" kern="0" dirty="0" smtClean="0">
                <a:solidFill>
                  <a:srgbClr val="000000"/>
                </a:solidFill>
                <a:latin typeface="Arial"/>
                <a:ea typeface="ヒラギノ角ゴ Pro W3"/>
              </a:rPr>
              <a:t>Déterminer les </a:t>
            </a:r>
            <a:r>
              <a:rPr lang="fr-CA" sz="1200" b="1" i="1" kern="0" dirty="0" smtClean="0">
                <a:solidFill>
                  <a:srgbClr val="000000"/>
                </a:solidFill>
                <a:latin typeface="Arial"/>
                <a:ea typeface="ヒラギノ角ゴ Pro W3"/>
              </a:rPr>
              <a:t>actions prioritaires </a:t>
            </a:r>
            <a:r>
              <a:rPr lang="fr-CA" sz="1200" kern="0" dirty="0" smtClean="0">
                <a:solidFill>
                  <a:srgbClr val="000000"/>
                </a:solidFill>
                <a:latin typeface="Arial"/>
                <a:ea typeface="ヒラギノ角ゴ Pro W3"/>
              </a:rPr>
              <a:t>d’intervention </a:t>
            </a:r>
            <a:r>
              <a:rPr lang="fr-CA" sz="1200" kern="0" dirty="0" smtClean="0">
                <a:solidFill>
                  <a:srgbClr val="000000"/>
                </a:solidFill>
                <a:latin typeface="Arial"/>
                <a:ea typeface="ヒラギノ角ゴ Pro W3"/>
                <a:sym typeface="Wingdings" pitchFamily="2" charset="2"/>
              </a:rPr>
              <a:t>  D’où intervention des groupes de travail</a:t>
            </a:r>
            <a:endParaRPr lang="fr-CA" altLang="fr-FR" dirty="0" smtClean="0">
              <a:ea typeface="ヒラギノ角ゴ Pro W3" pitchFamily="-64" charset="-128"/>
            </a:endParaRPr>
          </a:p>
          <a:p>
            <a:pPr eaLnBrk="1" hangingPunct="1"/>
            <a:endParaRPr lang="fr-CA" altLang="fr-FR" dirty="0" smtClean="0">
              <a:ea typeface="ヒラギノ角ゴ Pro W3" pitchFamily="-64" charset="-128"/>
            </a:endParaRPr>
          </a:p>
        </p:txBody>
      </p:sp>
      <p:sp>
        <p:nvSpPr>
          <p:cNvPr id="2" name="Espace réservé du numéro de diapositive 1"/>
          <p:cNvSpPr>
            <a:spLocks noGrp="1"/>
          </p:cNvSpPr>
          <p:nvPr>
            <p:ph type="sldNum" sz="quarter" idx="10"/>
          </p:nvPr>
        </p:nvSpPr>
        <p:spPr/>
        <p:txBody>
          <a:bodyPr/>
          <a:lstStyle/>
          <a:p>
            <a:pPr>
              <a:defRPr/>
            </a:pPr>
            <a:fld id="{3424263B-5C9B-4DB3-96AC-3498C008B0BF}" type="slidenum">
              <a:rPr lang="fr-FR" smtClean="0"/>
              <a:pPr>
                <a:defRPr/>
              </a:pPr>
              <a:t>12</a:t>
            </a:fld>
            <a:endParaRPr lang="fr-FR"/>
          </a:p>
        </p:txBody>
      </p:sp>
    </p:spTree>
    <p:extLst>
      <p:ext uri="{BB962C8B-B14F-4D97-AF65-F5344CB8AC3E}">
        <p14:creationId xmlns:p14="http://schemas.microsoft.com/office/powerpoint/2010/main" val="3953020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CA" sz="1200" kern="0" dirty="0" smtClean="0">
                <a:solidFill>
                  <a:srgbClr val="000000"/>
                </a:solidFill>
                <a:latin typeface="Arial"/>
                <a:ea typeface="ヒラギノ角ゴ Pro W3"/>
              </a:rPr>
              <a:t>Déterminer les </a:t>
            </a:r>
            <a:r>
              <a:rPr lang="fr-CA" sz="1200" b="1" i="1" kern="0" dirty="0" smtClean="0">
                <a:solidFill>
                  <a:srgbClr val="000000"/>
                </a:solidFill>
                <a:latin typeface="Arial"/>
                <a:ea typeface="ヒラギノ角ゴ Pro W3"/>
              </a:rPr>
              <a:t>actions prioritaires </a:t>
            </a:r>
            <a:r>
              <a:rPr lang="fr-CA" sz="1200" kern="0" dirty="0" smtClean="0">
                <a:solidFill>
                  <a:srgbClr val="000000"/>
                </a:solidFill>
                <a:latin typeface="Arial"/>
                <a:ea typeface="ヒラギノ角ゴ Pro W3"/>
              </a:rPr>
              <a:t>d’intervention </a:t>
            </a:r>
            <a:r>
              <a:rPr lang="fr-CA" sz="1200" kern="0" dirty="0" smtClean="0">
                <a:solidFill>
                  <a:srgbClr val="000000"/>
                </a:solidFill>
                <a:latin typeface="Arial"/>
                <a:ea typeface="ヒラギノ角ゴ Pro W3"/>
                <a:sym typeface="Wingdings" pitchFamily="2" charset="2"/>
              </a:rPr>
              <a:t>  D’où intervention des groupes de travail</a:t>
            </a:r>
            <a:endParaRPr lang="fr-CA" altLang="fr-FR" dirty="0" smtClean="0">
              <a:ea typeface="ヒラギノ角ゴ Pro W3" pitchFamily="-64" charset="-128"/>
            </a:endParaRPr>
          </a:p>
          <a:p>
            <a:pPr eaLnBrk="1" hangingPunct="1"/>
            <a:endParaRPr lang="fr-CA" altLang="fr-FR" dirty="0" smtClean="0">
              <a:ea typeface="ヒラギノ角ゴ Pro W3" pitchFamily="-64" charset="-128"/>
            </a:endParaRPr>
          </a:p>
        </p:txBody>
      </p:sp>
      <p:sp>
        <p:nvSpPr>
          <p:cNvPr id="2" name="Espace réservé du numéro de diapositive 1"/>
          <p:cNvSpPr>
            <a:spLocks noGrp="1"/>
          </p:cNvSpPr>
          <p:nvPr>
            <p:ph type="sldNum" sz="quarter" idx="10"/>
          </p:nvPr>
        </p:nvSpPr>
        <p:spPr/>
        <p:txBody>
          <a:bodyPr/>
          <a:lstStyle/>
          <a:p>
            <a:pPr>
              <a:defRPr/>
            </a:pPr>
            <a:fld id="{3424263B-5C9B-4DB3-96AC-3498C008B0BF}" type="slidenum">
              <a:rPr lang="fr-FR" smtClean="0"/>
              <a:pPr>
                <a:defRPr/>
              </a:pPr>
              <a:t>13</a:t>
            </a:fld>
            <a:endParaRPr lang="fr-FR"/>
          </a:p>
        </p:txBody>
      </p:sp>
    </p:spTree>
    <p:extLst>
      <p:ext uri="{BB962C8B-B14F-4D97-AF65-F5344CB8AC3E}">
        <p14:creationId xmlns:p14="http://schemas.microsoft.com/office/powerpoint/2010/main" val="4259208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CA" sz="1200" kern="0" dirty="0" smtClean="0">
                <a:solidFill>
                  <a:srgbClr val="000000"/>
                </a:solidFill>
                <a:latin typeface="Arial"/>
                <a:ea typeface="ヒラギノ角ゴ Pro W3"/>
              </a:rPr>
              <a:t>Déterminer les </a:t>
            </a:r>
            <a:r>
              <a:rPr lang="fr-CA" sz="1200" b="1" i="1" kern="0" dirty="0" smtClean="0">
                <a:solidFill>
                  <a:srgbClr val="000000"/>
                </a:solidFill>
                <a:latin typeface="Arial"/>
                <a:ea typeface="ヒラギノ角ゴ Pro W3"/>
              </a:rPr>
              <a:t>actions prioritaires </a:t>
            </a:r>
            <a:r>
              <a:rPr lang="fr-CA" sz="1200" kern="0" dirty="0" smtClean="0">
                <a:solidFill>
                  <a:srgbClr val="000000"/>
                </a:solidFill>
                <a:latin typeface="Arial"/>
                <a:ea typeface="ヒラギノ角ゴ Pro W3"/>
              </a:rPr>
              <a:t>d’intervention </a:t>
            </a:r>
            <a:r>
              <a:rPr lang="fr-CA" sz="1200" kern="0" dirty="0" smtClean="0">
                <a:solidFill>
                  <a:srgbClr val="000000"/>
                </a:solidFill>
                <a:latin typeface="Arial"/>
                <a:ea typeface="ヒラギノ角ゴ Pro W3"/>
                <a:sym typeface="Wingdings" pitchFamily="2" charset="2"/>
              </a:rPr>
              <a:t>  D’où intervention des groupes de travail</a:t>
            </a:r>
            <a:endParaRPr lang="fr-CA" altLang="fr-FR" dirty="0" smtClean="0">
              <a:ea typeface="ヒラギノ角ゴ Pro W3" pitchFamily="-64" charset="-128"/>
            </a:endParaRPr>
          </a:p>
          <a:p>
            <a:pPr eaLnBrk="1" hangingPunct="1"/>
            <a:endParaRPr lang="fr-CA" altLang="fr-FR" dirty="0" smtClean="0">
              <a:ea typeface="ヒラギノ角ゴ Pro W3" pitchFamily="-64" charset="-128"/>
            </a:endParaRPr>
          </a:p>
        </p:txBody>
      </p:sp>
      <p:sp>
        <p:nvSpPr>
          <p:cNvPr id="2" name="Espace réservé du numéro de diapositive 1"/>
          <p:cNvSpPr>
            <a:spLocks noGrp="1"/>
          </p:cNvSpPr>
          <p:nvPr>
            <p:ph type="sldNum" sz="quarter" idx="10"/>
          </p:nvPr>
        </p:nvSpPr>
        <p:spPr/>
        <p:txBody>
          <a:bodyPr/>
          <a:lstStyle/>
          <a:p>
            <a:pPr>
              <a:defRPr/>
            </a:pPr>
            <a:fld id="{3424263B-5C9B-4DB3-96AC-3498C008B0BF}" type="slidenum">
              <a:rPr lang="fr-FR" smtClean="0"/>
              <a:pPr>
                <a:defRPr/>
              </a:pPr>
              <a:t>14</a:t>
            </a:fld>
            <a:endParaRPr lang="fr-FR"/>
          </a:p>
        </p:txBody>
      </p:sp>
    </p:spTree>
    <p:extLst>
      <p:ext uri="{BB962C8B-B14F-4D97-AF65-F5344CB8AC3E}">
        <p14:creationId xmlns:p14="http://schemas.microsoft.com/office/powerpoint/2010/main" val="4060424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CA" sz="1200" kern="0" dirty="0" smtClean="0">
                <a:solidFill>
                  <a:srgbClr val="000000"/>
                </a:solidFill>
                <a:latin typeface="Arial"/>
                <a:ea typeface="ヒラギノ角ゴ Pro W3"/>
              </a:rPr>
              <a:t>Déterminer les </a:t>
            </a:r>
            <a:r>
              <a:rPr lang="fr-CA" sz="1200" b="1" i="1" kern="0" dirty="0" smtClean="0">
                <a:solidFill>
                  <a:srgbClr val="000000"/>
                </a:solidFill>
                <a:latin typeface="Arial"/>
                <a:ea typeface="ヒラギノ角ゴ Pro W3"/>
              </a:rPr>
              <a:t>actions prioritaires </a:t>
            </a:r>
            <a:r>
              <a:rPr lang="fr-CA" sz="1200" kern="0" dirty="0" smtClean="0">
                <a:solidFill>
                  <a:srgbClr val="000000"/>
                </a:solidFill>
                <a:latin typeface="Arial"/>
                <a:ea typeface="ヒラギノ角ゴ Pro W3"/>
              </a:rPr>
              <a:t>d’intervention </a:t>
            </a:r>
            <a:r>
              <a:rPr lang="fr-CA" sz="1200" kern="0" dirty="0" smtClean="0">
                <a:solidFill>
                  <a:srgbClr val="000000"/>
                </a:solidFill>
                <a:latin typeface="Arial"/>
                <a:ea typeface="ヒラギノ角ゴ Pro W3"/>
                <a:sym typeface="Wingdings" pitchFamily="2" charset="2"/>
              </a:rPr>
              <a:t>  D’où intervention des groupes de travail</a:t>
            </a:r>
            <a:endParaRPr lang="fr-CA" altLang="fr-FR" dirty="0" smtClean="0">
              <a:ea typeface="ヒラギノ角ゴ Pro W3" pitchFamily="-64" charset="-128"/>
            </a:endParaRPr>
          </a:p>
          <a:p>
            <a:pPr eaLnBrk="1" hangingPunct="1"/>
            <a:endParaRPr lang="fr-CA" altLang="fr-FR" dirty="0" smtClean="0">
              <a:ea typeface="ヒラギノ角ゴ Pro W3" pitchFamily="-64" charset="-128"/>
            </a:endParaRPr>
          </a:p>
        </p:txBody>
      </p:sp>
      <p:sp>
        <p:nvSpPr>
          <p:cNvPr id="2" name="Espace réservé du numéro de diapositive 1"/>
          <p:cNvSpPr>
            <a:spLocks noGrp="1"/>
          </p:cNvSpPr>
          <p:nvPr>
            <p:ph type="sldNum" sz="quarter" idx="10"/>
          </p:nvPr>
        </p:nvSpPr>
        <p:spPr/>
        <p:txBody>
          <a:bodyPr/>
          <a:lstStyle/>
          <a:p>
            <a:pPr>
              <a:defRPr/>
            </a:pPr>
            <a:fld id="{3424263B-5C9B-4DB3-96AC-3498C008B0BF}" type="slidenum">
              <a:rPr lang="fr-FR" smtClean="0"/>
              <a:pPr>
                <a:defRPr/>
              </a:pPr>
              <a:t>15</a:t>
            </a:fld>
            <a:endParaRPr lang="fr-FR"/>
          </a:p>
        </p:txBody>
      </p:sp>
    </p:spTree>
    <p:extLst>
      <p:ext uri="{BB962C8B-B14F-4D97-AF65-F5344CB8AC3E}">
        <p14:creationId xmlns:p14="http://schemas.microsoft.com/office/powerpoint/2010/main" val="493528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CA" sz="1200" kern="0" dirty="0" smtClean="0">
                <a:solidFill>
                  <a:srgbClr val="000000"/>
                </a:solidFill>
                <a:latin typeface="Arial"/>
                <a:ea typeface="ヒラギノ角ゴ Pro W3"/>
              </a:rPr>
              <a:t>Déterminer les </a:t>
            </a:r>
            <a:r>
              <a:rPr lang="fr-CA" sz="1200" b="1" i="1" kern="0" dirty="0" smtClean="0">
                <a:solidFill>
                  <a:srgbClr val="000000"/>
                </a:solidFill>
                <a:latin typeface="Arial"/>
                <a:ea typeface="ヒラギノ角ゴ Pro W3"/>
              </a:rPr>
              <a:t>actions prioritaires </a:t>
            </a:r>
            <a:r>
              <a:rPr lang="fr-CA" sz="1200" kern="0" dirty="0" smtClean="0">
                <a:solidFill>
                  <a:srgbClr val="000000"/>
                </a:solidFill>
                <a:latin typeface="Arial"/>
                <a:ea typeface="ヒラギノ角ゴ Pro W3"/>
              </a:rPr>
              <a:t>d’intervention </a:t>
            </a:r>
            <a:r>
              <a:rPr lang="fr-CA" sz="1200" kern="0" dirty="0" smtClean="0">
                <a:solidFill>
                  <a:srgbClr val="000000"/>
                </a:solidFill>
                <a:latin typeface="Arial"/>
                <a:ea typeface="ヒラギノ角ゴ Pro W3"/>
                <a:sym typeface="Wingdings" pitchFamily="2" charset="2"/>
              </a:rPr>
              <a:t>  D’où intervention des groupes de travail</a:t>
            </a:r>
            <a:endParaRPr lang="fr-CA" altLang="fr-FR" dirty="0" smtClean="0">
              <a:ea typeface="ヒラギノ角ゴ Pro W3" pitchFamily="-64" charset="-128"/>
            </a:endParaRPr>
          </a:p>
          <a:p>
            <a:pPr eaLnBrk="1" hangingPunct="1"/>
            <a:endParaRPr lang="fr-CA" altLang="fr-FR" dirty="0" smtClean="0">
              <a:ea typeface="ヒラギノ角ゴ Pro W3" pitchFamily="-64" charset="-128"/>
            </a:endParaRPr>
          </a:p>
        </p:txBody>
      </p:sp>
      <p:sp>
        <p:nvSpPr>
          <p:cNvPr id="2" name="Espace réservé du numéro de diapositive 1"/>
          <p:cNvSpPr>
            <a:spLocks noGrp="1"/>
          </p:cNvSpPr>
          <p:nvPr>
            <p:ph type="sldNum" sz="quarter" idx="10"/>
          </p:nvPr>
        </p:nvSpPr>
        <p:spPr/>
        <p:txBody>
          <a:bodyPr/>
          <a:lstStyle/>
          <a:p>
            <a:pPr>
              <a:defRPr/>
            </a:pPr>
            <a:fld id="{3424263B-5C9B-4DB3-96AC-3498C008B0BF}" type="slidenum">
              <a:rPr lang="fr-FR" smtClean="0"/>
              <a:pPr>
                <a:defRPr/>
              </a:pPr>
              <a:t>16</a:t>
            </a:fld>
            <a:endParaRPr lang="fr-FR"/>
          </a:p>
        </p:txBody>
      </p:sp>
    </p:spTree>
    <p:extLst>
      <p:ext uri="{BB962C8B-B14F-4D97-AF65-F5344CB8AC3E}">
        <p14:creationId xmlns:p14="http://schemas.microsoft.com/office/powerpoint/2010/main" val="1956433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CA" sz="1200" kern="0" dirty="0" smtClean="0">
                <a:solidFill>
                  <a:srgbClr val="000000"/>
                </a:solidFill>
                <a:latin typeface="Arial"/>
                <a:ea typeface="ヒラギノ角ゴ Pro W3"/>
              </a:rPr>
              <a:t>Déterminer les </a:t>
            </a:r>
            <a:r>
              <a:rPr lang="fr-CA" sz="1200" b="1" i="1" kern="0" dirty="0" smtClean="0">
                <a:solidFill>
                  <a:srgbClr val="000000"/>
                </a:solidFill>
                <a:latin typeface="Arial"/>
                <a:ea typeface="ヒラギノ角ゴ Pro W3"/>
              </a:rPr>
              <a:t>actions prioritaires </a:t>
            </a:r>
            <a:r>
              <a:rPr lang="fr-CA" sz="1200" kern="0" dirty="0" smtClean="0">
                <a:solidFill>
                  <a:srgbClr val="000000"/>
                </a:solidFill>
                <a:latin typeface="Arial"/>
                <a:ea typeface="ヒラギノ角ゴ Pro W3"/>
              </a:rPr>
              <a:t>d’intervention </a:t>
            </a:r>
            <a:r>
              <a:rPr lang="fr-CA" sz="1200" kern="0" dirty="0" smtClean="0">
                <a:solidFill>
                  <a:srgbClr val="000000"/>
                </a:solidFill>
                <a:latin typeface="Arial"/>
                <a:ea typeface="ヒラギノ角ゴ Pro W3"/>
                <a:sym typeface="Wingdings" pitchFamily="2" charset="2"/>
              </a:rPr>
              <a:t>  D’où intervention des groupes de travail</a:t>
            </a:r>
            <a:endParaRPr lang="fr-CA" altLang="fr-FR" dirty="0" smtClean="0">
              <a:ea typeface="ヒラギノ角ゴ Pro W3" pitchFamily="-64" charset="-128"/>
            </a:endParaRPr>
          </a:p>
          <a:p>
            <a:pPr eaLnBrk="1" hangingPunct="1"/>
            <a:endParaRPr lang="fr-CA" altLang="fr-FR" dirty="0" smtClean="0">
              <a:ea typeface="ヒラギノ角ゴ Pro W3" pitchFamily="-64" charset="-128"/>
            </a:endParaRPr>
          </a:p>
        </p:txBody>
      </p:sp>
      <p:sp>
        <p:nvSpPr>
          <p:cNvPr id="2" name="Espace réservé du numéro de diapositive 1"/>
          <p:cNvSpPr>
            <a:spLocks noGrp="1"/>
          </p:cNvSpPr>
          <p:nvPr>
            <p:ph type="sldNum" sz="quarter" idx="10"/>
          </p:nvPr>
        </p:nvSpPr>
        <p:spPr/>
        <p:txBody>
          <a:bodyPr/>
          <a:lstStyle/>
          <a:p>
            <a:pPr>
              <a:defRPr/>
            </a:pPr>
            <a:fld id="{3424263B-5C9B-4DB3-96AC-3498C008B0BF}" type="slidenum">
              <a:rPr lang="fr-FR" smtClean="0"/>
              <a:pPr>
                <a:defRPr/>
              </a:pPr>
              <a:t>17</a:t>
            </a:fld>
            <a:endParaRPr lang="fr-FR"/>
          </a:p>
        </p:txBody>
      </p:sp>
    </p:spTree>
    <p:extLst>
      <p:ext uri="{BB962C8B-B14F-4D97-AF65-F5344CB8AC3E}">
        <p14:creationId xmlns:p14="http://schemas.microsoft.com/office/powerpoint/2010/main" val="299358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CA" sz="1200" kern="0" dirty="0" smtClean="0">
                <a:solidFill>
                  <a:srgbClr val="000000"/>
                </a:solidFill>
                <a:latin typeface="Arial"/>
                <a:ea typeface="ヒラギノ角ゴ Pro W3"/>
              </a:rPr>
              <a:t>Déterminer les </a:t>
            </a:r>
            <a:r>
              <a:rPr lang="fr-CA" sz="1200" b="1" i="1" kern="0" dirty="0" smtClean="0">
                <a:solidFill>
                  <a:srgbClr val="000000"/>
                </a:solidFill>
                <a:latin typeface="Arial"/>
                <a:ea typeface="ヒラギノ角ゴ Pro W3"/>
              </a:rPr>
              <a:t>actions prioritaires </a:t>
            </a:r>
            <a:r>
              <a:rPr lang="fr-CA" sz="1200" kern="0" dirty="0" smtClean="0">
                <a:solidFill>
                  <a:srgbClr val="000000"/>
                </a:solidFill>
                <a:latin typeface="Arial"/>
                <a:ea typeface="ヒラギノ角ゴ Pro W3"/>
              </a:rPr>
              <a:t>d’intervention </a:t>
            </a:r>
            <a:r>
              <a:rPr lang="fr-CA" sz="1200" kern="0" dirty="0" smtClean="0">
                <a:solidFill>
                  <a:srgbClr val="000000"/>
                </a:solidFill>
                <a:latin typeface="Arial"/>
                <a:ea typeface="ヒラギノ角ゴ Pro W3"/>
                <a:sym typeface="Wingdings" pitchFamily="2" charset="2"/>
              </a:rPr>
              <a:t>  D’où intervention des groupes de travail</a:t>
            </a:r>
            <a:endParaRPr lang="fr-CA" altLang="fr-FR" dirty="0" smtClean="0">
              <a:ea typeface="ヒラギノ角ゴ Pro W3" pitchFamily="-64" charset="-128"/>
            </a:endParaRPr>
          </a:p>
          <a:p>
            <a:pPr eaLnBrk="1" hangingPunct="1"/>
            <a:endParaRPr lang="fr-CA" altLang="fr-FR" dirty="0" smtClean="0">
              <a:ea typeface="ヒラギノ角ゴ Pro W3" pitchFamily="-64" charset="-128"/>
            </a:endParaRPr>
          </a:p>
        </p:txBody>
      </p:sp>
      <p:sp>
        <p:nvSpPr>
          <p:cNvPr id="2" name="Espace réservé du numéro de diapositive 1"/>
          <p:cNvSpPr>
            <a:spLocks noGrp="1"/>
          </p:cNvSpPr>
          <p:nvPr>
            <p:ph type="sldNum" sz="quarter" idx="10"/>
          </p:nvPr>
        </p:nvSpPr>
        <p:spPr/>
        <p:txBody>
          <a:bodyPr/>
          <a:lstStyle/>
          <a:p>
            <a:pPr>
              <a:defRPr/>
            </a:pPr>
            <a:fld id="{3424263B-5C9B-4DB3-96AC-3498C008B0BF}" type="slidenum">
              <a:rPr lang="fr-FR" smtClean="0"/>
              <a:pPr>
                <a:defRPr/>
              </a:pPr>
              <a:t>18</a:t>
            </a:fld>
            <a:endParaRPr lang="fr-FR"/>
          </a:p>
        </p:txBody>
      </p:sp>
    </p:spTree>
    <p:extLst>
      <p:ext uri="{BB962C8B-B14F-4D97-AF65-F5344CB8AC3E}">
        <p14:creationId xmlns:p14="http://schemas.microsoft.com/office/powerpoint/2010/main" val="3204518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CA" sz="1200" kern="0" dirty="0" smtClean="0">
                <a:solidFill>
                  <a:srgbClr val="000000"/>
                </a:solidFill>
                <a:latin typeface="Arial"/>
                <a:ea typeface="ヒラギノ角ゴ Pro W3"/>
              </a:rPr>
              <a:t>Déterminer les </a:t>
            </a:r>
            <a:r>
              <a:rPr lang="fr-CA" sz="1200" b="1" i="1" kern="0" dirty="0" smtClean="0">
                <a:solidFill>
                  <a:srgbClr val="000000"/>
                </a:solidFill>
                <a:latin typeface="Arial"/>
                <a:ea typeface="ヒラギノ角ゴ Pro W3"/>
              </a:rPr>
              <a:t>actions prioritaires </a:t>
            </a:r>
            <a:r>
              <a:rPr lang="fr-CA" sz="1200" kern="0" dirty="0" smtClean="0">
                <a:solidFill>
                  <a:srgbClr val="000000"/>
                </a:solidFill>
                <a:latin typeface="Arial"/>
                <a:ea typeface="ヒラギノ角ゴ Pro W3"/>
              </a:rPr>
              <a:t>d’intervention </a:t>
            </a:r>
            <a:r>
              <a:rPr lang="fr-CA" sz="1200" kern="0" dirty="0" smtClean="0">
                <a:solidFill>
                  <a:srgbClr val="000000"/>
                </a:solidFill>
                <a:latin typeface="Arial"/>
                <a:ea typeface="ヒラギノ角ゴ Pro W3"/>
                <a:sym typeface="Wingdings" pitchFamily="2" charset="2"/>
              </a:rPr>
              <a:t>  D’où intervention des groupes de travail</a:t>
            </a:r>
            <a:endParaRPr lang="fr-CA" altLang="fr-FR" dirty="0" smtClean="0">
              <a:ea typeface="ヒラギノ角ゴ Pro W3" pitchFamily="-64" charset="-128"/>
            </a:endParaRPr>
          </a:p>
          <a:p>
            <a:pPr eaLnBrk="1" hangingPunct="1"/>
            <a:endParaRPr lang="fr-CA" altLang="fr-FR" dirty="0" smtClean="0">
              <a:ea typeface="ヒラギノ角ゴ Pro W3" pitchFamily="-64" charset="-128"/>
            </a:endParaRPr>
          </a:p>
        </p:txBody>
      </p:sp>
      <p:sp>
        <p:nvSpPr>
          <p:cNvPr id="2" name="Espace réservé du numéro de diapositive 1"/>
          <p:cNvSpPr>
            <a:spLocks noGrp="1"/>
          </p:cNvSpPr>
          <p:nvPr>
            <p:ph type="sldNum" sz="quarter" idx="10"/>
          </p:nvPr>
        </p:nvSpPr>
        <p:spPr/>
        <p:txBody>
          <a:bodyPr/>
          <a:lstStyle/>
          <a:p>
            <a:pPr>
              <a:defRPr/>
            </a:pPr>
            <a:fld id="{3424263B-5C9B-4DB3-96AC-3498C008B0BF}" type="slidenum">
              <a:rPr lang="fr-FR" smtClean="0"/>
              <a:pPr>
                <a:defRPr/>
              </a:pPr>
              <a:t>19</a:t>
            </a:fld>
            <a:endParaRPr lang="fr-FR"/>
          </a:p>
        </p:txBody>
      </p:sp>
    </p:spTree>
    <p:extLst>
      <p:ext uri="{BB962C8B-B14F-4D97-AF65-F5344CB8AC3E}">
        <p14:creationId xmlns:p14="http://schemas.microsoft.com/office/powerpoint/2010/main" val="95720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CA" sz="1200" kern="0" dirty="0" smtClean="0">
                <a:solidFill>
                  <a:srgbClr val="000000"/>
                </a:solidFill>
                <a:latin typeface="Arial"/>
                <a:ea typeface="ヒラギノ角ゴ Pro W3"/>
              </a:rPr>
              <a:t>Déterminer les </a:t>
            </a:r>
            <a:r>
              <a:rPr lang="fr-CA" sz="1200" b="1" i="1" kern="0" dirty="0" smtClean="0">
                <a:solidFill>
                  <a:srgbClr val="000000"/>
                </a:solidFill>
                <a:latin typeface="Arial"/>
                <a:ea typeface="ヒラギノ角ゴ Pro W3"/>
              </a:rPr>
              <a:t>actions prioritaires </a:t>
            </a:r>
            <a:r>
              <a:rPr lang="fr-CA" sz="1200" kern="0" dirty="0" smtClean="0">
                <a:solidFill>
                  <a:srgbClr val="000000"/>
                </a:solidFill>
                <a:latin typeface="Arial"/>
                <a:ea typeface="ヒラギノ角ゴ Pro W3"/>
              </a:rPr>
              <a:t>d’intervention </a:t>
            </a:r>
            <a:r>
              <a:rPr lang="fr-CA" sz="1200" kern="0" dirty="0" smtClean="0">
                <a:solidFill>
                  <a:srgbClr val="000000"/>
                </a:solidFill>
                <a:latin typeface="Arial"/>
                <a:ea typeface="ヒラギノ角ゴ Pro W3"/>
                <a:sym typeface="Wingdings" pitchFamily="2" charset="2"/>
              </a:rPr>
              <a:t>  D’où intervention des groupes de travail</a:t>
            </a:r>
            <a:endParaRPr lang="fr-CA" altLang="fr-FR" dirty="0" smtClean="0">
              <a:ea typeface="ヒラギノ角ゴ Pro W3" pitchFamily="-64" charset="-128"/>
            </a:endParaRPr>
          </a:p>
          <a:p>
            <a:pPr eaLnBrk="1" hangingPunct="1"/>
            <a:endParaRPr lang="fr-CA" altLang="fr-FR" dirty="0" smtClean="0">
              <a:ea typeface="ヒラギノ角ゴ Pro W3" pitchFamily="-64" charset="-128"/>
            </a:endParaRPr>
          </a:p>
        </p:txBody>
      </p:sp>
      <p:sp>
        <p:nvSpPr>
          <p:cNvPr id="2" name="Espace réservé du numéro de diapositive 1"/>
          <p:cNvSpPr>
            <a:spLocks noGrp="1"/>
          </p:cNvSpPr>
          <p:nvPr>
            <p:ph type="sldNum" sz="quarter" idx="10"/>
          </p:nvPr>
        </p:nvSpPr>
        <p:spPr/>
        <p:txBody>
          <a:bodyPr/>
          <a:lstStyle/>
          <a:p>
            <a:pPr>
              <a:defRPr/>
            </a:pPr>
            <a:fld id="{3424263B-5C9B-4DB3-96AC-3498C008B0BF}" type="slidenum">
              <a:rPr lang="fr-FR" smtClean="0"/>
              <a:pPr>
                <a:defRPr/>
              </a:pPr>
              <a:t>2</a:t>
            </a:fld>
            <a:endParaRPr lang="fr-FR"/>
          </a:p>
        </p:txBody>
      </p:sp>
    </p:spTree>
    <p:extLst>
      <p:ext uri="{BB962C8B-B14F-4D97-AF65-F5344CB8AC3E}">
        <p14:creationId xmlns:p14="http://schemas.microsoft.com/office/powerpoint/2010/main" val="562616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CA" sz="1200" kern="0" dirty="0" smtClean="0">
                <a:solidFill>
                  <a:srgbClr val="000000"/>
                </a:solidFill>
                <a:latin typeface="Arial"/>
                <a:ea typeface="ヒラギノ角ゴ Pro W3"/>
              </a:rPr>
              <a:t>Déterminer les </a:t>
            </a:r>
            <a:r>
              <a:rPr lang="fr-CA" sz="1200" b="1" i="1" kern="0" dirty="0" smtClean="0">
                <a:solidFill>
                  <a:srgbClr val="000000"/>
                </a:solidFill>
                <a:latin typeface="Arial"/>
                <a:ea typeface="ヒラギノ角ゴ Pro W3"/>
              </a:rPr>
              <a:t>actions prioritaires </a:t>
            </a:r>
            <a:r>
              <a:rPr lang="fr-CA" sz="1200" kern="0" dirty="0" smtClean="0">
                <a:solidFill>
                  <a:srgbClr val="000000"/>
                </a:solidFill>
                <a:latin typeface="Arial"/>
                <a:ea typeface="ヒラギノ角ゴ Pro W3"/>
              </a:rPr>
              <a:t>d’intervention </a:t>
            </a:r>
            <a:r>
              <a:rPr lang="fr-CA" sz="1200" kern="0" dirty="0" smtClean="0">
                <a:solidFill>
                  <a:srgbClr val="000000"/>
                </a:solidFill>
                <a:latin typeface="Arial"/>
                <a:ea typeface="ヒラギノ角ゴ Pro W3"/>
                <a:sym typeface="Wingdings" pitchFamily="2" charset="2"/>
              </a:rPr>
              <a:t>  D’où intervention des groupes de travail</a:t>
            </a:r>
            <a:endParaRPr lang="fr-CA" altLang="fr-FR" dirty="0" smtClean="0">
              <a:ea typeface="ヒラギノ角ゴ Pro W3" pitchFamily="-64" charset="-128"/>
            </a:endParaRPr>
          </a:p>
          <a:p>
            <a:pPr eaLnBrk="1" hangingPunct="1"/>
            <a:endParaRPr lang="fr-CA" altLang="fr-FR" dirty="0" smtClean="0">
              <a:ea typeface="ヒラギノ角ゴ Pro W3" pitchFamily="-64" charset="-128"/>
            </a:endParaRPr>
          </a:p>
        </p:txBody>
      </p:sp>
      <p:sp>
        <p:nvSpPr>
          <p:cNvPr id="2" name="Espace réservé du numéro de diapositive 1"/>
          <p:cNvSpPr>
            <a:spLocks noGrp="1"/>
          </p:cNvSpPr>
          <p:nvPr>
            <p:ph type="sldNum" sz="quarter" idx="10"/>
          </p:nvPr>
        </p:nvSpPr>
        <p:spPr/>
        <p:txBody>
          <a:bodyPr/>
          <a:lstStyle/>
          <a:p>
            <a:pPr>
              <a:defRPr/>
            </a:pPr>
            <a:fld id="{3424263B-5C9B-4DB3-96AC-3498C008B0BF}" type="slidenum">
              <a:rPr lang="fr-FR" smtClean="0"/>
              <a:pPr>
                <a:defRPr/>
              </a:pPr>
              <a:t>20</a:t>
            </a:fld>
            <a:endParaRPr lang="fr-FR"/>
          </a:p>
        </p:txBody>
      </p:sp>
    </p:spTree>
    <p:extLst>
      <p:ext uri="{BB962C8B-B14F-4D97-AF65-F5344CB8AC3E}">
        <p14:creationId xmlns:p14="http://schemas.microsoft.com/office/powerpoint/2010/main" val="721408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CA" sz="1200" kern="0" dirty="0" smtClean="0">
                <a:solidFill>
                  <a:srgbClr val="000000"/>
                </a:solidFill>
                <a:latin typeface="Arial"/>
                <a:ea typeface="ヒラギノ角ゴ Pro W3"/>
              </a:rPr>
              <a:t>Déterminer les </a:t>
            </a:r>
            <a:r>
              <a:rPr lang="fr-CA" sz="1200" b="1" i="1" kern="0" dirty="0" smtClean="0">
                <a:solidFill>
                  <a:srgbClr val="000000"/>
                </a:solidFill>
                <a:latin typeface="Arial"/>
                <a:ea typeface="ヒラギノ角ゴ Pro W3"/>
              </a:rPr>
              <a:t>actions prioritaires </a:t>
            </a:r>
            <a:r>
              <a:rPr lang="fr-CA" sz="1200" kern="0" dirty="0" smtClean="0">
                <a:solidFill>
                  <a:srgbClr val="000000"/>
                </a:solidFill>
                <a:latin typeface="Arial"/>
                <a:ea typeface="ヒラギノ角ゴ Pro W3"/>
              </a:rPr>
              <a:t>d’intervention </a:t>
            </a:r>
            <a:r>
              <a:rPr lang="fr-CA" sz="1200" kern="0" dirty="0" smtClean="0">
                <a:solidFill>
                  <a:srgbClr val="000000"/>
                </a:solidFill>
                <a:latin typeface="Arial"/>
                <a:ea typeface="ヒラギノ角ゴ Pro W3"/>
                <a:sym typeface="Wingdings" pitchFamily="2" charset="2"/>
              </a:rPr>
              <a:t>  D’où intervention des groupes de travail</a:t>
            </a:r>
            <a:endParaRPr lang="fr-CA" altLang="fr-FR" dirty="0" smtClean="0">
              <a:ea typeface="ヒラギノ角ゴ Pro W3" pitchFamily="-64" charset="-128"/>
            </a:endParaRPr>
          </a:p>
          <a:p>
            <a:pPr eaLnBrk="1" hangingPunct="1"/>
            <a:endParaRPr lang="fr-CA" altLang="fr-FR" dirty="0" smtClean="0">
              <a:ea typeface="ヒラギノ角ゴ Pro W3" pitchFamily="-64" charset="-128"/>
            </a:endParaRPr>
          </a:p>
        </p:txBody>
      </p:sp>
      <p:sp>
        <p:nvSpPr>
          <p:cNvPr id="2" name="Espace réservé du numéro de diapositive 1"/>
          <p:cNvSpPr>
            <a:spLocks noGrp="1"/>
          </p:cNvSpPr>
          <p:nvPr>
            <p:ph type="sldNum" sz="quarter" idx="10"/>
          </p:nvPr>
        </p:nvSpPr>
        <p:spPr/>
        <p:txBody>
          <a:bodyPr/>
          <a:lstStyle/>
          <a:p>
            <a:pPr>
              <a:defRPr/>
            </a:pPr>
            <a:fld id="{3424263B-5C9B-4DB3-96AC-3498C008B0BF}" type="slidenum">
              <a:rPr lang="fr-FR" smtClean="0"/>
              <a:pPr>
                <a:defRPr/>
              </a:pPr>
              <a:t>21</a:t>
            </a:fld>
            <a:endParaRPr lang="fr-FR"/>
          </a:p>
        </p:txBody>
      </p:sp>
    </p:spTree>
    <p:extLst>
      <p:ext uri="{BB962C8B-B14F-4D97-AF65-F5344CB8AC3E}">
        <p14:creationId xmlns:p14="http://schemas.microsoft.com/office/powerpoint/2010/main" val="160471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CA" sz="1200" kern="0" dirty="0" smtClean="0">
                <a:solidFill>
                  <a:srgbClr val="000000"/>
                </a:solidFill>
                <a:latin typeface="Arial"/>
                <a:ea typeface="ヒラギノ角ゴ Pro W3"/>
              </a:rPr>
              <a:t>Déterminer les </a:t>
            </a:r>
            <a:r>
              <a:rPr lang="fr-CA" sz="1200" b="1" i="1" kern="0" dirty="0" smtClean="0">
                <a:solidFill>
                  <a:srgbClr val="000000"/>
                </a:solidFill>
                <a:latin typeface="Arial"/>
                <a:ea typeface="ヒラギノ角ゴ Pro W3"/>
              </a:rPr>
              <a:t>actions prioritaires </a:t>
            </a:r>
            <a:r>
              <a:rPr lang="fr-CA" sz="1200" kern="0" dirty="0" smtClean="0">
                <a:solidFill>
                  <a:srgbClr val="000000"/>
                </a:solidFill>
                <a:latin typeface="Arial"/>
                <a:ea typeface="ヒラギノ角ゴ Pro W3"/>
              </a:rPr>
              <a:t>d’intervention </a:t>
            </a:r>
            <a:r>
              <a:rPr lang="fr-CA" sz="1200" kern="0" dirty="0" smtClean="0">
                <a:solidFill>
                  <a:srgbClr val="000000"/>
                </a:solidFill>
                <a:latin typeface="Arial"/>
                <a:ea typeface="ヒラギノ角ゴ Pro W3"/>
                <a:sym typeface="Wingdings" pitchFamily="2" charset="2"/>
              </a:rPr>
              <a:t>  D’où intervention des groupes de travail</a:t>
            </a:r>
            <a:endParaRPr lang="fr-CA" altLang="fr-FR" dirty="0" smtClean="0">
              <a:ea typeface="ヒラギノ角ゴ Pro W3" pitchFamily="-64" charset="-128"/>
            </a:endParaRPr>
          </a:p>
          <a:p>
            <a:pPr eaLnBrk="1" hangingPunct="1"/>
            <a:endParaRPr lang="fr-CA" altLang="fr-FR" dirty="0" smtClean="0">
              <a:ea typeface="ヒラギノ角ゴ Pro W3" pitchFamily="-64" charset="-128"/>
            </a:endParaRPr>
          </a:p>
        </p:txBody>
      </p:sp>
      <p:sp>
        <p:nvSpPr>
          <p:cNvPr id="2" name="Espace réservé du numéro de diapositive 1"/>
          <p:cNvSpPr>
            <a:spLocks noGrp="1"/>
          </p:cNvSpPr>
          <p:nvPr>
            <p:ph type="sldNum" sz="quarter" idx="10"/>
          </p:nvPr>
        </p:nvSpPr>
        <p:spPr/>
        <p:txBody>
          <a:bodyPr/>
          <a:lstStyle/>
          <a:p>
            <a:pPr>
              <a:defRPr/>
            </a:pPr>
            <a:fld id="{3424263B-5C9B-4DB3-96AC-3498C008B0BF}" type="slidenum">
              <a:rPr lang="fr-FR" smtClean="0"/>
              <a:pPr>
                <a:defRPr/>
              </a:pPr>
              <a:t>22</a:t>
            </a:fld>
            <a:endParaRPr lang="fr-FR"/>
          </a:p>
        </p:txBody>
      </p:sp>
    </p:spTree>
    <p:extLst>
      <p:ext uri="{BB962C8B-B14F-4D97-AF65-F5344CB8AC3E}">
        <p14:creationId xmlns:p14="http://schemas.microsoft.com/office/powerpoint/2010/main" val="1398189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CA" sz="1200" kern="0" dirty="0" smtClean="0">
                <a:solidFill>
                  <a:srgbClr val="000000"/>
                </a:solidFill>
                <a:latin typeface="Arial"/>
                <a:ea typeface="ヒラギノ角ゴ Pro W3"/>
              </a:rPr>
              <a:t>Déterminer les </a:t>
            </a:r>
            <a:r>
              <a:rPr lang="fr-CA" sz="1200" b="1" i="1" kern="0" dirty="0" smtClean="0">
                <a:solidFill>
                  <a:srgbClr val="000000"/>
                </a:solidFill>
                <a:latin typeface="Arial"/>
                <a:ea typeface="ヒラギノ角ゴ Pro W3"/>
              </a:rPr>
              <a:t>actions prioritaires </a:t>
            </a:r>
            <a:r>
              <a:rPr lang="fr-CA" sz="1200" kern="0" dirty="0" smtClean="0">
                <a:solidFill>
                  <a:srgbClr val="000000"/>
                </a:solidFill>
                <a:latin typeface="Arial"/>
                <a:ea typeface="ヒラギノ角ゴ Pro W3"/>
              </a:rPr>
              <a:t>d’intervention </a:t>
            </a:r>
            <a:r>
              <a:rPr lang="fr-CA" sz="1200" kern="0" dirty="0" smtClean="0">
                <a:solidFill>
                  <a:srgbClr val="000000"/>
                </a:solidFill>
                <a:latin typeface="Arial"/>
                <a:ea typeface="ヒラギノ角ゴ Pro W3"/>
                <a:sym typeface="Wingdings" pitchFamily="2" charset="2"/>
              </a:rPr>
              <a:t>  D’où intervention des groupes de travail</a:t>
            </a:r>
            <a:endParaRPr lang="fr-CA" altLang="fr-FR" dirty="0" smtClean="0">
              <a:ea typeface="ヒラギノ角ゴ Pro W3" pitchFamily="-64" charset="-128"/>
            </a:endParaRPr>
          </a:p>
          <a:p>
            <a:pPr eaLnBrk="1" hangingPunct="1"/>
            <a:endParaRPr lang="fr-CA" altLang="fr-FR" dirty="0" smtClean="0">
              <a:ea typeface="ヒラギノ角ゴ Pro W3" pitchFamily="-64" charset="-128"/>
            </a:endParaRPr>
          </a:p>
        </p:txBody>
      </p:sp>
      <p:sp>
        <p:nvSpPr>
          <p:cNvPr id="2" name="Espace réservé du numéro de diapositive 1"/>
          <p:cNvSpPr>
            <a:spLocks noGrp="1"/>
          </p:cNvSpPr>
          <p:nvPr>
            <p:ph type="sldNum" sz="quarter" idx="10"/>
          </p:nvPr>
        </p:nvSpPr>
        <p:spPr/>
        <p:txBody>
          <a:bodyPr/>
          <a:lstStyle/>
          <a:p>
            <a:pPr>
              <a:defRPr/>
            </a:pPr>
            <a:fld id="{3424263B-5C9B-4DB3-96AC-3498C008B0BF}" type="slidenum">
              <a:rPr lang="fr-FR" smtClean="0"/>
              <a:pPr>
                <a:defRPr/>
              </a:pPr>
              <a:t>23</a:t>
            </a:fld>
            <a:endParaRPr lang="fr-FR"/>
          </a:p>
        </p:txBody>
      </p:sp>
    </p:spTree>
    <p:extLst>
      <p:ext uri="{BB962C8B-B14F-4D97-AF65-F5344CB8AC3E}">
        <p14:creationId xmlns:p14="http://schemas.microsoft.com/office/powerpoint/2010/main" val="373621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CA" sz="1200" kern="0" dirty="0" smtClean="0">
                <a:solidFill>
                  <a:srgbClr val="000000"/>
                </a:solidFill>
                <a:latin typeface="Arial"/>
                <a:ea typeface="ヒラギノ角ゴ Pro W3"/>
              </a:rPr>
              <a:t>Déterminer les </a:t>
            </a:r>
            <a:r>
              <a:rPr lang="fr-CA" sz="1200" b="1" i="1" kern="0" dirty="0" smtClean="0">
                <a:solidFill>
                  <a:srgbClr val="000000"/>
                </a:solidFill>
                <a:latin typeface="Arial"/>
                <a:ea typeface="ヒラギノ角ゴ Pro W3"/>
              </a:rPr>
              <a:t>actions prioritaires </a:t>
            </a:r>
            <a:r>
              <a:rPr lang="fr-CA" sz="1200" kern="0" dirty="0" smtClean="0">
                <a:solidFill>
                  <a:srgbClr val="000000"/>
                </a:solidFill>
                <a:latin typeface="Arial"/>
                <a:ea typeface="ヒラギノ角ゴ Pro W3"/>
              </a:rPr>
              <a:t>d’intervention </a:t>
            </a:r>
            <a:r>
              <a:rPr lang="fr-CA" sz="1200" kern="0" dirty="0" smtClean="0">
                <a:solidFill>
                  <a:srgbClr val="000000"/>
                </a:solidFill>
                <a:latin typeface="Arial"/>
                <a:ea typeface="ヒラギノ角ゴ Pro W3"/>
                <a:sym typeface="Wingdings" pitchFamily="2" charset="2"/>
              </a:rPr>
              <a:t>  D’où intervention des groupes de travail</a:t>
            </a:r>
            <a:endParaRPr lang="fr-CA" altLang="fr-FR" dirty="0" smtClean="0">
              <a:ea typeface="ヒラギノ角ゴ Pro W3" pitchFamily="-64" charset="-128"/>
            </a:endParaRPr>
          </a:p>
          <a:p>
            <a:pPr eaLnBrk="1" hangingPunct="1"/>
            <a:endParaRPr lang="fr-CA" altLang="fr-FR" dirty="0" smtClean="0">
              <a:ea typeface="ヒラギノ角ゴ Pro W3" pitchFamily="-64" charset="-128"/>
            </a:endParaRPr>
          </a:p>
        </p:txBody>
      </p:sp>
      <p:sp>
        <p:nvSpPr>
          <p:cNvPr id="2" name="Espace réservé du numéro de diapositive 1"/>
          <p:cNvSpPr>
            <a:spLocks noGrp="1"/>
          </p:cNvSpPr>
          <p:nvPr>
            <p:ph type="sldNum" sz="quarter" idx="10"/>
          </p:nvPr>
        </p:nvSpPr>
        <p:spPr/>
        <p:txBody>
          <a:bodyPr/>
          <a:lstStyle/>
          <a:p>
            <a:pPr>
              <a:defRPr/>
            </a:pPr>
            <a:fld id="{3424263B-5C9B-4DB3-96AC-3498C008B0BF}" type="slidenum">
              <a:rPr lang="fr-FR" smtClean="0"/>
              <a:pPr>
                <a:defRPr/>
              </a:pPr>
              <a:t>24</a:t>
            </a:fld>
            <a:endParaRPr lang="fr-FR"/>
          </a:p>
        </p:txBody>
      </p:sp>
    </p:spTree>
    <p:extLst>
      <p:ext uri="{BB962C8B-B14F-4D97-AF65-F5344CB8AC3E}">
        <p14:creationId xmlns:p14="http://schemas.microsoft.com/office/powerpoint/2010/main" val="4215049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CA" sz="1200" kern="0" dirty="0" smtClean="0">
                <a:solidFill>
                  <a:srgbClr val="000000"/>
                </a:solidFill>
                <a:latin typeface="Arial"/>
                <a:ea typeface="ヒラギノ角ゴ Pro W3"/>
              </a:rPr>
              <a:t>Déterminer les </a:t>
            </a:r>
            <a:r>
              <a:rPr lang="fr-CA" sz="1200" b="1" i="1" kern="0" dirty="0" smtClean="0">
                <a:solidFill>
                  <a:srgbClr val="000000"/>
                </a:solidFill>
                <a:latin typeface="Arial"/>
                <a:ea typeface="ヒラギノ角ゴ Pro W3"/>
              </a:rPr>
              <a:t>actions prioritaires </a:t>
            </a:r>
            <a:r>
              <a:rPr lang="fr-CA" sz="1200" kern="0" dirty="0" smtClean="0">
                <a:solidFill>
                  <a:srgbClr val="000000"/>
                </a:solidFill>
                <a:latin typeface="Arial"/>
                <a:ea typeface="ヒラギノ角ゴ Pro W3"/>
              </a:rPr>
              <a:t>d’intervention </a:t>
            </a:r>
            <a:r>
              <a:rPr lang="fr-CA" sz="1200" kern="0" dirty="0" smtClean="0">
                <a:solidFill>
                  <a:srgbClr val="000000"/>
                </a:solidFill>
                <a:latin typeface="Arial"/>
                <a:ea typeface="ヒラギノ角ゴ Pro W3"/>
                <a:sym typeface="Wingdings" pitchFamily="2" charset="2"/>
              </a:rPr>
              <a:t>  D’où intervention des groupes de travail</a:t>
            </a:r>
            <a:endParaRPr lang="fr-CA" altLang="fr-FR" dirty="0" smtClean="0">
              <a:ea typeface="ヒラギノ角ゴ Pro W3" pitchFamily="-64" charset="-128"/>
            </a:endParaRPr>
          </a:p>
          <a:p>
            <a:pPr eaLnBrk="1" hangingPunct="1"/>
            <a:endParaRPr lang="fr-CA" altLang="fr-FR" dirty="0" smtClean="0">
              <a:ea typeface="ヒラギノ角ゴ Pro W3" pitchFamily="-64" charset="-128"/>
            </a:endParaRPr>
          </a:p>
        </p:txBody>
      </p:sp>
      <p:sp>
        <p:nvSpPr>
          <p:cNvPr id="2" name="Espace réservé du numéro de diapositive 1"/>
          <p:cNvSpPr>
            <a:spLocks noGrp="1"/>
          </p:cNvSpPr>
          <p:nvPr>
            <p:ph type="sldNum" sz="quarter" idx="10"/>
          </p:nvPr>
        </p:nvSpPr>
        <p:spPr/>
        <p:txBody>
          <a:bodyPr/>
          <a:lstStyle/>
          <a:p>
            <a:pPr>
              <a:defRPr/>
            </a:pPr>
            <a:fld id="{3424263B-5C9B-4DB3-96AC-3498C008B0BF}" type="slidenum">
              <a:rPr lang="fr-FR" smtClean="0"/>
              <a:pPr>
                <a:defRPr/>
              </a:pPr>
              <a:t>25</a:t>
            </a:fld>
            <a:endParaRPr lang="fr-FR"/>
          </a:p>
        </p:txBody>
      </p:sp>
    </p:spTree>
    <p:extLst>
      <p:ext uri="{BB962C8B-B14F-4D97-AF65-F5344CB8AC3E}">
        <p14:creationId xmlns:p14="http://schemas.microsoft.com/office/powerpoint/2010/main" val="1142251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CA" sz="1200" kern="0" dirty="0" smtClean="0">
                <a:solidFill>
                  <a:srgbClr val="000000"/>
                </a:solidFill>
                <a:latin typeface="Arial"/>
                <a:ea typeface="ヒラギノ角ゴ Pro W3"/>
              </a:rPr>
              <a:t>Déterminer les </a:t>
            </a:r>
            <a:r>
              <a:rPr lang="fr-CA" sz="1200" b="1" i="1" kern="0" dirty="0" smtClean="0">
                <a:solidFill>
                  <a:srgbClr val="000000"/>
                </a:solidFill>
                <a:latin typeface="Arial"/>
                <a:ea typeface="ヒラギノ角ゴ Pro W3"/>
              </a:rPr>
              <a:t>actions prioritaires </a:t>
            </a:r>
            <a:r>
              <a:rPr lang="fr-CA" sz="1200" kern="0" dirty="0" smtClean="0">
                <a:solidFill>
                  <a:srgbClr val="000000"/>
                </a:solidFill>
                <a:latin typeface="Arial"/>
                <a:ea typeface="ヒラギノ角ゴ Pro W3"/>
              </a:rPr>
              <a:t>d’intervention </a:t>
            </a:r>
            <a:r>
              <a:rPr lang="fr-CA" sz="1200" kern="0" dirty="0" smtClean="0">
                <a:solidFill>
                  <a:srgbClr val="000000"/>
                </a:solidFill>
                <a:latin typeface="Arial"/>
                <a:ea typeface="ヒラギノ角ゴ Pro W3"/>
                <a:sym typeface="Wingdings" pitchFamily="2" charset="2"/>
              </a:rPr>
              <a:t>  D’où intervention des groupes de travail</a:t>
            </a:r>
            <a:endParaRPr lang="fr-CA" altLang="fr-FR" dirty="0" smtClean="0">
              <a:ea typeface="ヒラギノ角ゴ Pro W3" pitchFamily="-64" charset="-128"/>
            </a:endParaRPr>
          </a:p>
          <a:p>
            <a:pPr eaLnBrk="1" hangingPunct="1"/>
            <a:endParaRPr lang="fr-CA" altLang="fr-FR" dirty="0" smtClean="0">
              <a:ea typeface="ヒラギノ角ゴ Pro W3" pitchFamily="-64" charset="-128"/>
            </a:endParaRPr>
          </a:p>
        </p:txBody>
      </p:sp>
      <p:sp>
        <p:nvSpPr>
          <p:cNvPr id="2" name="Espace réservé du numéro de diapositive 1"/>
          <p:cNvSpPr>
            <a:spLocks noGrp="1"/>
          </p:cNvSpPr>
          <p:nvPr>
            <p:ph type="sldNum" sz="quarter" idx="10"/>
          </p:nvPr>
        </p:nvSpPr>
        <p:spPr/>
        <p:txBody>
          <a:bodyPr/>
          <a:lstStyle/>
          <a:p>
            <a:pPr>
              <a:defRPr/>
            </a:pPr>
            <a:fld id="{3424263B-5C9B-4DB3-96AC-3498C008B0BF}" type="slidenum">
              <a:rPr lang="fr-FR" smtClean="0"/>
              <a:pPr>
                <a:defRPr/>
              </a:pPr>
              <a:t>26</a:t>
            </a:fld>
            <a:endParaRPr lang="fr-FR"/>
          </a:p>
        </p:txBody>
      </p:sp>
    </p:spTree>
    <p:extLst>
      <p:ext uri="{BB962C8B-B14F-4D97-AF65-F5344CB8AC3E}">
        <p14:creationId xmlns:p14="http://schemas.microsoft.com/office/powerpoint/2010/main" val="2526760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CA" sz="1200" kern="0" dirty="0" smtClean="0">
                <a:solidFill>
                  <a:srgbClr val="000000"/>
                </a:solidFill>
                <a:latin typeface="Arial"/>
                <a:ea typeface="ヒラギノ角ゴ Pro W3"/>
              </a:rPr>
              <a:t>Déterminer les </a:t>
            </a:r>
            <a:r>
              <a:rPr lang="fr-CA" sz="1200" b="1" i="1" kern="0" dirty="0" smtClean="0">
                <a:solidFill>
                  <a:srgbClr val="000000"/>
                </a:solidFill>
                <a:latin typeface="Arial"/>
                <a:ea typeface="ヒラギノ角ゴ Pro W3"/>
              </a:rPr>
              <a:t>actions prioritaires </a:t>
            </a:r>
            <a:r>
              <a:rPr lang="fr-CA" sz="1200" kern="0" dirty="0" smtClean="0">
                <a:solidFill>
                  <a:srgbClr val="000000"/>
                </a:solidFill>
                <a:latin typeface="Arial"/>
                <a:ea typeface="ヒラギノ角ゴ Pro W3"/>
              </a:rPr>
              <a:t>d’intervention </a:t>
            </a:r>
            <a:r>
              <a:rPr lang="fr-CA" sz="1200" kern="0" dirty="0" smtClean="0">
                <a:solidFill>
                  <a:srgbClr val="000000"/>
                </a:solidFill>
                <a:latin typeface="Arial"/>
                <a:ea typeface="ヒラギノ角ゴ Pro W3"/>
                <a:sym typeface="Wingdings" pitchFamily="2" charset="2"/>
              </a:rPr>
              <a:t>  D’où intervention des groupes de travail</a:t>
            </a:r>
            <a:endParaRPr lang="fr-CA" altLang="fr-FR" dirty="0" smtClean="0">
              <a:ea typeface="ヒラギノ角ゴ Pro W3" pitchFamily="-64" charset="-128"/>
            </a:endParaRPr>
          </a:p>
          <a:p>
            <a:pPr eaLnBrk="1" hangingPunct="1"/>
            <a:endParaRPr lang="fr-CA" altLang="fr-FR" dirty="0" smtClean="0">
              <a:ea typeface="ヒラギノ角ゴ Pro W3" pitchFamily="-64" charset="-128"/>
            </a:endParaRPr>
          </a:p>
        </p:txBody>
      </p:sp>
      <p:sp>
        <p:nvSpPr>
          <p:cNvPr id="2" name="Espace réservé du numéro de diapositive 1"/>
          <p:cNvSpPr>
            <a:spLocks noGrp="1"/>
          </p:cNvSpPr>
          <p:nvPr>
            <p:ph type="sldNum" sz="quarter" idx="10"/>
          </p:nvPr>
        </p:nvSpPr>
        <p:spPr/>
        <p:txBody>
          <a:bodyPr/>
          <a:lstStyle/>
          <a:p>
            <a:pPr>
              <a:defRPr/>
            </a:pPr>
            <a:fld id="{3424263B-5C9B-4DB3-96AC-3498C008B0BF}" type="slidenum">
              <a:rPr lang="fr-FR" smtClean="0"/>
              <a:pPr>
                <a:defRPr/>
              </a:pPr>
              <a:t>27</a:t>
            </a:fld>
            <a:endParaRPr lang="fr-FR"/>
          </a:p>
        </p:txBody>
      </p:sp>
    </p:spTree>
    <p:extLst>
      <p:ext uri="{BB962C8B-B14F-4D97-AF65-F5344CB8AC3E}">
        <p14:creationId xmlns:p14="http://schemas.microsoft.com/office/powerpoint/2010/main" val="1383939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CA" sz="1200" kern="0" dirty="0" smtClean="0">
                <a:solidFill>
                  <a:srgbClr val="000000"/>
                </a:solidFill>
                <a:latin typeface="Arial"/>
                <a:ea typeface="ヒラギノ角ゴ Pro W3"/>
              </a:rPr>
              <a:t>Déterminer les </a:t>
            </a:r>
            <a:r>
              <a:rPr lang="fr-CA" sz="1200" b="1" i="1" kern="0" dirty="0" smtClean="0">
                <a:solidFill>
                  <a:srgbClr val="000000"/>
                </a:solidFill>
                <a:latin typeface="Arial"/>
                <a:ea typeface="ヒラギノ角ゴ Pro W3"/>
              </a:rPr>
              <a:t>actions prioritaires </a:t>
            </a:r>
            <a:r>
              <a:rPr lang="fr-CA" sz="1200" kern="0" dirty="0" smtClean="0">
                <a:solidFill>
                  <a:srgbClr val="000000"/>
                </a:solidFill>
                <a:latin typeface="Arial"/>
                <a:ea typeface="ヒラギノ角ゴ Pro W3"/>
              </a:rPr>
              <a:t>d’intervention </a:t>
            </a:r>
            <a:r>
              <a:rPr lang="fr-CA" sz="1200" kern="0" dirty="0" smtClean="0">
                <a:solidFill>
                  <a:srgbClr val="000000"/>
                </a:solidFill>
                <a:latin typeface="Arial"/>
                <a:ea typeface="ヒラギノ角ゴ Pro W3"/>
                <a:sym typeface="Wingdings" pitchFamily="2" charset="2"/>
              </a:rPr>
              <a:t>  D’où intervention des groupes de travail</a:t>
            </a:r>
            <a:endParaRPr lang="fr-CA" altLang="fr-FR" dirty="0" smtClean="0">
              <a:ea typeface="ヒラギノ角ゴ Pro W3" pitchFamily="-64" charset="-128"/>
            </a:endParaRPr>
          </a:p>
          <a:p>
            <a:pPr eaLnBrk="1" hangingPunct="1"/>
            <a:endParaRPr lang="fr-CA" altLang="fr-FR" dirty="0" smtClean="0">
              <a:ea typeface="ヒラギノ角ゴ Pro W3" pitchFamily="-64" charset="-128"/>
            </a:endParaRPr>
          </a:p>
        </p:txBody>
      </p:sp>
      <p:sp>
        <p:nvSpPr>
          <p:cNvPr id="2" name="Espace réservé du numéro de diapositive 1"/>
          <p:cNvSpPr>
            <a:spLocks noGrp="1"/>
          </p:cNvSpPr>
          <p:nvPr>
            <p:ph type="sldNum" sz="quarter" idx="10"/>
          </p:nvPr>
        </p:nvSpPr>
        <p:spPr/>
        <p:txBody>
          <a:bodyPr/>
          <a:lstStyle/>
          <a:p>
            <a:pPr>
              <a:defRPr/>
            </a:pPr>
            <a:fld id="{3424263B-5C9B-4DB3-96AC-3498C008B0BF}" type="slidenum">
              <a:rPr lang="fr-FR" smtClean="0"/>
              <a:pPr>
                <a:defRPr/>
              </a:pPr>
              <a:t>28</a:t>
            </a:fld>
            <a:endParaRPr lang="fr-FR"/>
          </a:p>
        </p:txBody>
      </p:sp>
    </p:spTree>
    <p:extLst>
      <p:ext uri="{BB962C8B-B14F-4D97-AF65-F5344CB8AC3E}">
        <p14:creationId xmlns:p14="http://schemas.microsoft.com/office/powerpoint/2010/main" val="2732831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CA" sz="1200" kern="0" dirty="0" smtClean="0">
                <a:solidFill>
                  <a:srgbClr val="000000"/>
                </a:solidFill>
                <a:latin typeface="Arial"/>
                <a:ea typeface="ヒラギノ角ゴ Pro W3"/>
              </a:rPr>
              <a:t>Déterminer les </a:t>
            </a:r>
            <a:r>
              <a:rPr lang="fr-CA" sz="1200" b="1" i="1" kern="0" dirty="0" smtClean="0">
                <a:solidFill>
                  <a:srgbClr val="000000"/>
                </a:solidFill>
                <a:latin typeface="Arial"/>
                <a:ea typeface="ヒラギノ角ゴ Pro W3"/>
              </a:rPr>
              <a:t>actions prioritaires </a:t>
            </a:r>
            <a:r>
              <a:rPr lang="fr-CA" sz="1200" kern="0" dirty="0" smtClean="0">
                <a:solidFill>
                  <a:srgbClr val="000000"/>
                </a:solidFill>
                <a:latin typeface="Arial"/>
                <a:ea typeface="ヒラギノ角ゴ Pro W3"/>
              </a:rPr>
              <a:t>d’intervention </a:t>
            </a:r>
            <a:r>
              <a:rPr lang="fr-CA" sz="1200" kern="0" dirty="0" smtClean="0">
                <a:solidFill>
                  <a:srgbClr val="000000"/>
                </a:solidFill>
                <a:latin typeface="Arial"/>
                <a:ea typeface="ヒラギノ角ゴ Pro W3"/>
                <a:sym typeface="Wingdings" pitchFamily="2" charset="2"/>
              </a:rPr>
              <a:t>  D’où intervention des groupes de travail</a:t>
            </a:r>
            <a:endParaRPr lang="fr-CA" altLang="fr-FR" dirty="0" smtClean="0">
              <a:ea typeface="ヒラギノ角ゴ Pro W3" pitchFamily="-64" charset="-128"/>
            </a:endParaRPr>
          </a:p>
          <a:p>
            <a:pPr eaLnBrk="1" hangingPunct="1"/>
            <a:endParaRPr lang="fr-CA" altLang="fr-FR" dirty="0" smtClean="0">
              <a:ea typeface="ヒラギノ角ゴ Pro W3" pitchFamily="-64" charset="-128"/>
            </a:endParaRPr>
          </a:p>
        </p:txBody>
      </p:sp>
      <p:sp>
        <p:nvSpPr>
          <p:cNvPr id="2" name="Espace réservé du numéro de diapositive 1"/>
          <p:cNvSpPr>
            <a:spLocks noGrp="1"/>
          </p:cNvSpPr>
          <p:nvPr>
            <p:ph type="sldNum" sz="quarter" idx="10"/>
          </p:nvPr>
        </p:nvSpPr>
        <p:spPr/>
        <p:txBody>
          <a:bodyPr/>
          <a:lstStyle/>
          <a:p>
            <a:pPr>
              <a:defRPr/>
            </a:pPr>
            <a:fld id="{3424263B-5C9B-4DB3-96AC-3498C008B0BF}" type="slidenum">
              <a:rPr lang="fr-FR" smtClean="0"/>
              <a:pPr>
                <a:defRPr/>
              </a:pPr>
              <a:t>29</a:t>
            </a:fld>
            <a:endParaRPr lang="fr-FR"/>
          </a:p>
        </p:txBody>
      </p:sp>
    </p:spTree>
    <p:extLst>
      <p:ext uri="{BB962C8B-B14F-4D97-AF65-F5344CB8AC3E}">
        <p14:creationId xmlns:p14="http://schemas.microsoft.com/office/powerpoint/2010/main" val="1188283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CA" sz="1200" kern="0" dirty="0" smtClean="0">
                <a:solidFill>
                  <a:srgbClr val="000000"/>
                </a:solidFill>
                <a:latin typeface="Arial"/>
                <a:ea typeface="ヒラギノ角ゴ Pro W3"/>
              </a:rPr>
              <a:t>Déterminer les </a:t>
            </a:r>
            <a:r>
              <a:rPr lang="fr-CA" sz="1200" b="1" i="1" kern="0" dirty="0" smtClean="0">
                <a:solidFill>
                  <a:srgbClr val="000000"/>
                </a:solidFill>
                <a:latin typeface="Arial"/>
                <a:ea typeface="ヒラギノ角ゴ Pro W3"/>
              </a:rPr>
              <a:t>actions prioritaires </a:t>
            </a:r>
            <a:r>
              <a:rPr lang="fr-CA" sz="1200" kern="0" dirty="0" smtClean="0">
                <a:solidFill>
                  <a:srgbClr val="000000"/>
                </a:solidFill>
                <a:latin typeface="Arial"/>
                <a:ea typeface="ヒラギノ角ゴ Pro W3"/>
              </a:rPr>
              <a:t>d’intervention </a:t>
            </a:r>
            <a:r>
              <a:rPr lang="fr-CA" sz="1200" kern="0" dirty="0" smtClean="0">
                <a:solidFill>
                  <a:srgbClr val="000000"/>
                </a:solidFill>
                <a:latin typeface="Arial"/>
                <a:ea typeface="ヒラギノ角ゴ Pro W3"/>
                <a:sym typeface="Wingdings" pitchFamily="2" charset="2"/>
              </a:rPr>
              <a:t>  D’où intervention des groupes de travail</a:t>
            </a:r>
            <a:endParaRPr lang="fr-CA" altLang="fr-FR" dirty="0" smtClean="0">
              <a:ea typeface="ヒラギノ角ゴ Pro W3" pitchFamily="-64" charset="-128"/>
            </a:endParaRPr>
          </a:p>
          <a:p>
            <a:pPr eaLnBrk="1" hangingPunct="1"/>
            <a:endParaRPr lang="fr-CA" altLang="fr-FR" dirty="0" smtClean="0">
              <a:ea typeface="ヒラギノ角ゴ Pro W3" pitchFamily="-64" charset="-128"/>
            </a:endParaRPr>
          </a:p>
        </p:txBody>
      </p:sp>
      <p:sp>
        <p:nvSpPr>
          <p:cNvPr id="2" name="Espace réservé du numéro de diapositive 1"/>
          <p:cNvSpPr>
            <a:spLocks noGrp="1"/>
          </p:cNvSpPr>
          <p:nvPr>
            <p:ph type="sldNum" sz="quarter" idx="10"/>
          </p:nvPr>
        </p:nvSpPr>
        <p:spPr/>
        <p:txBody>
          <a:bodyPr/>
          <a:lstStyle/>
          <a:p>
            <a:pPr>
              <a:defRPr/>
            </a:pPr>
            <a:fld id="{3424263B-5C9B-4DB3-96AC-3498C008B0BF}" type="slidenum">
              <a:rPr lang="fr-FR" smtClean="0"/>
              <a:pPr>
                <a:defRPr/>
              </a:pPr>
              <a:t>3</a:t>
            </a:fld>
            <a:endParaRPr lang="fr-FR"/>
          </a:p>
        </p:txBody>
      </p:sp>
    </p:spTree>
    <p:extLst>
      <p:ext uri="{BB962C8B-B14F-4D97-AF65-F5344CB8AC3E}">
        <p14:creationId xmlns:p14="http://schemas.microsoft.com/office/powerpoint/2010/main" val="36941234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CA" sz="1200" kern="0" dirty="0" smtClean="0">
                <a:solidFill>
                  <a:srgbClr val="000000"/>
                </a:solidFill>
                <a:latin typeface="Arial"/>
                <a:ea typeface="ヒラギノ角ゴ Pro W3"/>
              </a:rPr>
              <a:t>Déterminer les </a:t>
            </a:r>
            <a:r>
              <a:rPr lang="fr-CA" sz="1200" b="1" i="1" kern="0" dirty="0" smtClean="0">
                <a:solidFill>
                  <a:srgbClr val="000000"/>
                </a:solidFill>
                <a:latin typeface="Arial"/>
                <a:ea typeface="ヒラギノ角ゴ Pro W3"/>
              </a:rPr>
              <a:t>actions prioritaires </a:t>
            </a:r>
            <a:r>
              <a:rPr lang="fr-CA" sz="1200" kern="0" dirty="0" smtClean="0">
                <a:solidFill>
                  <a:srgbClr val="000000"/>
                </a:solidFill>
                <a:latin typeface="Arial"/>
                <a:ea typeface="ヒラギノ角ゴ Pro W3"/>
              </a:rPr>
              <a:t>d’intervention </a:t>
            </a:r>
            <a:r>
              <a:rPr lang="fr-CA" sz="1200" kern="0" dirty="0" smtClean="0">
                <a:solidFill>
                  <a:srgbClr val="000000"/>
                </a:solidFill>
                <a:latin typeface="Arial"/>
                <a:ea typeface="ヒラギノ角ゴ Pro W3"/>
                <a:sym typeface="Wingdings" pitchFamily="2" charset="2"/>
              </a:rPr>
              <a:t>  D’où intervention des groupes de travail</a:t>
            </a:r>
            <a:endParaRPr lang="fr-CA" altLang="fr-FR" dirty="0" smtClean="0">
              <a:ea typeface="ヒラギノ角ゴ Pro W3" pitchFamily="-64" charset="-128"/>
            </a:endParaRPr>
          </a:p>
          <a:p>
            <a:pPr eaLnBrk="1" hangingPunct="1"/>
            <a:endParaRPr lang="fr-CA" altLang="fr-FR" dirty="0" smtClean="0">
              <a:ea typeface="ヒラギノ角ゴ Pro W3" pitchFamily="-64" charset="-128"/>
            </a:endParaRPr>
          </a:p>
        </p:txBody>
      </p:sp>
      <p:sp>
        <p:nvSpPr>
          <p:cNvPr id="2" name="Espace réservé du numéro de diapositive 1"/>
          <p:cNvSpPr>
            <a:spLocks noGrp="1"/>
          </p:cNvSpPr>
          <p:nvPr>
            <p:ph type="sldNum" sz="quarter" idx="10"/>
          </p:nvPr>
        </p:nvSpPr>
        <p:spPr/>
        <p:txBody>
          <a:bodyPr/>
          <a:lstStyle/>
          <a:p>
            <a:pPr>
              <a:defRPr/>
            </a:pPr>
            <a:fld id="{3424263B-5C9B-4DB3-96AC-3498C008B0BF}" type="slidenum">
              <a:rPr lang="fr-FR" smtClean="0"/>
              <a:pPr>
                <a:defRPr/>
              </a:pPr>
              <a:t>30</a:t>
            </a:fld>
            <a:endParaRPr lang="fr-FR"/>
          </a:p>
        </p:txBody>
      </p:sp>
    </p:spTree>
    <p:extLst>
      <p:ext uri="{BB962C8B-B14F-4D97-AF65-F5344CB8AC3E}">
        <p14:creationId xmlns:p14="http://schemas.microsoft.com/office/powerpoint/2010/main" val="30341017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CA" sz="1200" kern="0" dirty="0" smtClean="0">
                <a:solidFill>
                  <a:srgbClr val="000000"/>
                </a:solidFill>
                <a:latin typeface="Arial"/>
                <a:ea typeface="ヒラギノ角ゴ Pro W3"/>
              </a:rPr>
              <a:t>Déterminer les </a:t>
            </a:r>
            <a:r>
              <a:rPr lang="fr-CA" sz="1200" b="1" i="1" kern="0" dirty="0" smtClean="0">
                <a:solidFill>
                  <a:srgbClr val="000000"/>
                </a:solidFill>
                <a:latin typeface="Arial"/>
                <a:ea typeface="ヒラギノ角ゴ Pro W3"/>
              </a:rPr>
              <a:t>actions prioritaires </a:t>
            </a:r>
            <a:r>
              <a:rPr lang="fr-CA" sz="1200" kern="0" dirty="0" smtClean="0">
                <a:solidFill>
                  <a:srgbClr val="000000"/>
                </a:solidFill>
                <a:latin typeface="Arial"/>
                <a:ea typeface="ヒラギノ角ゴ Pro W3"/>
              </a:rPr>
              <a:t>d’intervention </a:t>
            </a:r>
            <a:r>
              <a:rPr lang="fr-CA" sz="1200" kern="0" dirty="0" smtClean="0">
                <a:solidFill>
                  <a:srgbClr val="000000"/>
                </a:solidFill>
                <a:latin typeface="Arial"/>
                <a:ea typeface="ヒラギノ角ゴ Pro W3"/>
                <a:sym typeface="Wingdings" pitchFamily="2" charset="2"/>
              </a:rPr>
              <a:t>  D’où intervention des groupes de travail</a:t>
            </a:r>
            <a:endParaRPr lang="fr-CA" altLang="fr-FR" dirty="0" smtClean="0">
              <a:ea typeface="ヒラギノ角ゴ Pro W3" pitchFamily="-64" charset="-128"/>
            </a:endParaRPr>
          </a:p>
          <a:p>
            <a:pPr eaLnBrk="1" hangingPunct="1"/>
            <a:endParaRPr lang="fr-CA" altLang="fr-FR" dirty="0" smtClean="0">
              <a:ea typeface="ヒラギノ角ゴ Pro W3" pitchFamily="-64" charset="-128"/>
            </a:endParaRPr>
          </a:p>
        </p:txBody>
      </p:sp>
      <p:sp>
        <p:nvSpPr>
          <p:cNvPr id="2" name="Espace réservé du numéro de diapositive 1"/>
          <p:cNvSpPr>
            <a:spLocks noGrp="1"/>
          </p:cNvSpPr>
          <p:nvPr>
            <p:ph type="sldNum" sz="quarter" idx="10"/>
          </p:nvPr>
        </p:nvSpPr>
        <p:spPr/>
        <p:txBody>
          <a:bodyPr/>
          <a:lstStyle/>
          <a:p>
            <a:pPr>
              <a:defRPr/>
            </a:pPr>
            <a:fld id="{3424263B-5C9B-4DB3-96AC-3498C008B0BF}" type="slidenum">
              <a:rPr lang="fr-FR" smtClean="0"/>
              <a:pPr>
                <a:defRPr/>
              </a:pPr>
              <a:t>31</a:t>
            </a:fld>
            <a:endParaRPr lang="fr-FR"/>
          </a:p>
        </p:txBody>
      </p:sp>
    </p:spTree>
    <p:extLst>
      <p:ext uri="{BB962C8B-B14F-4D97-AF65-F5344CB8AC3E}">
        <p14:creationId xmlns:p14="http://schemas.microsoft.com/office/powerpoint/2010/main" val="28235148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CA" sz="1200" kern="0" dirty="0" smtClean="0">
                <a:solidFill>
                  <a:srgbClr val="000000"/>
                </a:solidFill>
                <a:latin typeface="Arial"/>
                <a:ea typeface="ヒラギノ角ゴ Pro W3"/>
              </a:rPr>
              <a:t>Déterminer les </a:t>
            </a:r>
            <a:r>
              <a:rPr lang="fr-CA" sz="1200" b="1" i="1" kern="0" dirty="0" smtClean="0">
                <a:solidFill>
                  <a:srgbClr val="000000"/>
                </a:solidFill>
                <a:latin typeface="Arial"/>
                <a:ea typeface="ヒラギノ角ゴ Pro W3"/>
              </a:rPr>
              <a:t>actions prioritaires </a:t>
            </a:r>
            <a:r>
              <a:rPr lang="fr-CA" sz="1200" kern="0" dirty="0" smtClean="0">
                <a:solidFill>
                  <a:srgbClr val="000000"/>
                </a:solidFill>
                <a:latin typeface="Arial"/>
                <a:ea typeface="ヒラギノ角ゴ Pro W3"/>
              </a:rPr>
              <a:t>d’intervention </a:t>
            </a:r>
            <a:r>
              <a:rPr lang="fr-CA" sz="1200" kern="0" dirty="0" smtClean="0">
                <a:solidFill>
                  <a:srgbClr val="000000"/>
                </a:solidFill>
                <a:latin typeface="Arial"/>
                <a:ea typeface="ヒラギノ角ゴ Pro W3"/>
                <a:sym typeface="Wingdings" pitchFamily="2" charset="2"/>
              </a:rPr>
              <a:t>  D’où intervention des groupes de travail</a:t>
            </a:r>
            <a:endParaRPr lang="fr-CA" altLang="fr-FR" dirty="0" smtClean="0">
              <a:ea typeface="ヒラギノ角ゴ Pro W3" pitchFamily="-64" charset="-128"/>
            </a:endParaRPr>
          </a:p>
          <a:p>
            <a:pPr eaLnBrk="1" hangingPunct="1"/>
            <a:endParaRPr lang="fr-CA" altLang="fr-FR" dirty="0" smtClean="0">
              <a:ea typeface="ヒラギノ角ゴ Pro W3" pitchFamily="-64" charset="-128"/>
            </a:endParaRPr>
          </a:p>
        </p:txBody>
      </p:sp>
      <p:sp>
        <p:nvSpPr>
          <p:cNvPr id="2" name="Espace réservé du numéro de diapositive 1"/>
          <p:cNvSpPr>
            <a:spLocks noGrp="1"/>
          </p:cNvSpPr>
          <p:nvPr>
            <p:ph type="sldNum" sz="quarter" idx="10"/>
          </p:nvPr>
        </p:nvSpPr>
        <p:spPr/>
        <p:txBody>
          <a:bodyPr/>
          <a:lstStyle/>
          <a:p>
            <a:pPr>
              <a:defRPr/>
            </a:pPr>
            <a:fld id="{3424263B-5C9B-4DB3-96AC-3498C008B0BF}" type="slidenum">
              <a:rPr lang="fr-FR" smtClean="0"/>
              <a:pPr>
                <a:defRPr/>
              </a:pPr>
              <a:t>32</a:t>
            </a:fld>
            <a:endParaRPr lang="fr-FR"/>
          </a:p>
        </p:txBody>
      </p:sp>
    </p:spTree>
    <p:extLst>
      <p:ext uri="{BB962C8B-B14F-4D97-AF65-F5344CB8AC3E}">
        <p14:creationId xmlns:p14="http://schemas.microsoft.com/office/powerpoint/2010/main" val="36794619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CA" sz="1200" kern="0" dirty="0" smtClean="0">
                <a:solidFill>
                  <a:srgbClr val="000000"/>
                </a:solidFill>
                <a:latin typeface="Arial"/>
                <a:ea typeface="ヒラギノ角ゴ Pro W3"/>
              </a:rPr>
              <a:t>Déterminer les </a:t>
            </a:r>
            <a:r>
              <a:rPr lang="fr-CA" sz="1200" b="1" i="1" kern="0" dirty="0" smtClean="0">
                <a:solidFill>
                  <a:srgbClr val="000000"/>
                </a:solidFill>
                <a:latin typeface="Arial"/>
                <a:ea typeface="ヒラギノ角ゴ Pro W3"/>
              </a:rPr>
              <a:t>actions prioritaires </a:t>
            </a:r>
            <a:r>
              <a:rPr lang="fr-CA" sz="1200" kern="0" dirty="0" smtClean="0">
                <a:solidFill>
                  <a:srgbClr val="000000"/>
                </a:solidFill>
                <a:latin typeface="Arial"/>
                <a:ea typeface="ヒラギノ角ゴ Pro W3"/>
              </a:rPr>
              <a:t>d’intervention </a:t>
            </a:r>
            <a:r>
              <a:rPr lang="fr-CA" sz="1200" kern="0" dirty="0" smtClean="0">
                <a:solidFill>
                  <a:srgbClr val="000000"/>
                </a:solidFill>
                <a:latin typeface="Arial"/>
                <a:ea typeface="ヒラギノ角ゴ Pro W3"/>
                <a:sym typeface="Wingdings" pitchFamily="2" charset="2"/>
              </a:rPr>
              <a:t>  D’où intervention des groupes de travail</a:t>
            </a:r>
            <a:endParaRPr lang="fr-CA" altLang="fr-FR" dirty="0" smtClean="0">
              <a:ea typeface="ヒラギノ角ゴ Pro W3" pitchFamily="-64" charset="-128"/>
            </a:endParaRPr>
          </a:p>
          <a:p>
            <a:pPr eaLnBrk="1" hangingPunct="1"/>
            <a:endParaRPr lang="fr-CA" altLang="fr-FR" dirty="0" smtClean="0">
              <a:ea typeface="ヒラギノ角ゴ Pro W3" pitchFamily="-64" charset="-128"/>
            </a:endParaRPr>
          </a:p>
        </p:txBody>
      </p:sp>
      <p:sp>
        <p:nvSpPr>
          <p:cNvPr id="2" name="Espace réservé du numéro de diapositive 1"/>
          <p:cNvSpPr>
            <a:spLocks noGrp="1"/>
          </p:cNvSpPr>
          <p:nvPr>
            <p:ph type="sldNum" sz="quarter" idx="10"/>
          </p:nvPr>
        </p:nvSpPr>
        <p:spPr/>
        <p:txBody>
          <a:bodyPr/>
          <a:lstStyle/>
          <a:p>
            <a:pPr>
              <a:defRPr/>
            </a:pPr>
            <a:fld id="{3424263B-5C9B-4DB3-96AC-3498C008B0BF}" type="slidenum">
              <a:rPr lang="fr-FR" smtClean="0"/>
              <a:pPr>
                <a:defRPr/>
              </a:pPr>
              <a:t>33</a:t>
            </a:fld>
            <a:endParaRPr lang="fr-FR"/>
          </a:p>
        </p:txBody>
      </p:sp>
    </p:spTree>
    <p:extLst>
      <p:ext uri="{BB962C8B-B14F-4D97-AF65-F5344CB8AC3E}">
        <p14:creationId xmlns:p14="http://schemas.microsoft.com/office/powerpoint/2010/main" val="19363698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CA" sz="1200" kern="0" dirty="0" smtClean="0">
                <a:solidFill>
                  <a:srgbClr val="000000"/>
                </a:solidFill>
                <a:latin typeface="Arial"/>
                <a:ea typeface="ヒラギノ角ゴ Pro W3"/>
              </a:rPr>
              <a:t>Déterminer les </a:t>
            </a:r>
            <a:r>
              <a:rPr lang="fr-CA" sz="1200" b="1" i="1" kern="0" dirty="0" smtClean="0">
                <a:solidFill>
                  <a:srgbClr val="000000"/>
                </a:solidFill>
                <a:latin typeface="Arial"/>
                <a:ea typeface="ヒラギノ角ゴ Pro W3"/>
              </a:rPr>
              <a:t>actions prioritaires </a:t>
            </a:r>
            <a:r>
              <a:rPr lang="fr-CA" sz="1200" kern="0" dirty="0" smtClean="0">
                <a:solidFill>
                  <a:srgbClr val="000000"/>
                </a:solidFill>
                <a:latin typeface="Arial"/>
                <a:ea typeface="ヒラギノ角ゴ Pro W3"/>
              </a:rPr>
              <a:t>d’intervention </a:t>
            </a:r>
            <a:r>
              <a:rPr lang="fr-CA" sz="1200" kern="0" dirty="0" smtClean="0">
                <a:solidFill>
                  <a:srgbClr val="000000"/>
                </a:solidFill>
                <a:latin typeface="Arial"/>
                <a:ea typeface="ヒラギノ角ゴ Pro W3"/>
                <a:sym typeface="Wingdings" pitchFamily="2" charset="2"/>
              </a:rPr>
              <a:t>  D’où intervention des groupes de travail</a:t>
            </a:r>
            <a:endParaRPr lang="fr-CA" altLang="fr-FR" dirty="0" smtClean="0">
              <a:ea typeface="ヒラギノ角ゴ Pro W3" pitchFamily="-64" charset="-128"/>
            </a:endParaRPr>
          </a:p>
          <a:p>
            <a:pPr eaLnBrk="1" hangingPunct="1"/>
            <a:endParaRPr lang="fr-CA" altLang="fr-FR" dirty="0" smtClean="0">
              <a:ea typeface="ヒラギノ角ゴ Pro W3" pitchFamily="-64" charset="-128"/>
            </a:endParaRPr>
          </a:p>
        </p:txBody>
      </p:sp>
      <p:sp>
        <p:nvSpPr>
          <p:cNvPr id="2" name="Espace réservé du numéro de diapositive 1"/>
          <p:cNvSpPr>
            <a:spLocks noGrp="1"/>
          </p:cNvSpPr>
          <p:nvPr>
            <p:ph type="sldNum" sz="quarter" idx="10"/>
          </p:nvPr>
        </p:nvSpPr>
        <p:spPr/>
        <p:txBody>
          <a:bodyPr/>
          <a:lstStyle/>
          <a:p>
            <a:pPr>
              <a:defRPr/>
            </a:pPr>
            <a:fld id="{3424263B-5C9B-4DB3-96AC-3498C008B0BF}" type="slidenum">
              <a:rPr lang="fr-FR" smtClean="0"/>
              <a:pPr>
                <a:defRPr/>
              </a:pPr>
              <a:t>34</a:t>
            </a:fld>
            <a:endParaRPr lang="fr-FR"/>
          </a:p>
        </p:txBody>
      </p:sp>
    </p:spTree>
    <p:extLst>
      <p:ext uri="{BB962C8B-B14F-4D97-AF65-F5344CB8AC3E}">
        <p14:creationId xmlns:p14="http://schemas.microsoft.com/office/powerpoint/2010/main" val="2340736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CA" sz="1200" kern="0" dirty="0" smtClean="0">
                <a:solidFill>
                  <a:srgbClr val="000000"/>
                </a:solidFill>
                <a:latin typeface="Arial"/>
                <a:ea typeface="ヒラギノ角ゴ Pro W3"/>
              </a:rPr>
              <a:t>Déterminer les </a:t>
            </a:r>
            <a:r>
              <a:rPr lang="fr-CA" sz="1200" b="1" i="1" kern="0" dirty="0" smtClean="0">
                <a:solidFill>
                  <a:srgbClr val="000000"/>
                </a:solidFill>
                <a:latin typeface="Arial"/>
                <a:ea typeface="ヒラギノ角ゴ Pro W3"/>
              </a:rPr>
              <a:t>actions prioritaires </a:t>
            </a:r>
            <a:r>
              <a:rPr lang="fr-CA" sz="1200" kern="0" dirty="0" smtClean="0">
                <a:solidFill>
                  <a:srgbClr val="000000"/>
                </a:solidFill>
                <a:latin typeface="Arial"/>
                <a:ea typeface="ヒラギノ角ゴ Pro W3"/>
              </a:rPr>
              <a:t>d’intervention </a:t>
            </a:r>
            <a:r>
              <a:rPr lang="fr-CA" sz="1200" kern="0" dirty="0" smtClean="0">
                <a:solidFill>
                  <a:srgbClr val="000000"/>
                </a:solidFill>
                <a:latin typeface="Arial"/>
                <a:ea typeface="ヒラギノ角ゴ Pro W3"/>
                <a:sym typeface="Wingdings" pitchFamily="2" charset="2"/>
              </a:rPr>
              <a:t>  D’où intervention des groupes de travail</a:t>
            </a:r>
            <a:endParaRPr lang="fr-CA" altLang="fr-FR" dirty="0" smtClean="0">
              <a:ea typeface="ヒラギノ角ゴ Pro W3" pitchFamily="-64" charset="-128"/>
            </a:endParaRPr>
          </a:p>
          <a:p>
            <a:pPr eaLnBrk="1" hangingPunct="1"/>
            <a:endParaRPr lang="fr-CA" altLang="fr-FR" dirty="0" smtClean="0">
              <a:ea typeface="ヒラギノ角ゴ Pro W3" pitchFamily="-64" charset="-128"/>
            </a:endParaRPr>
          </a:p>
        </p:txBody>
      </p:sp>
      <p:sp>
        <p:nvSpPr>
          <p:cNvPr id="2" name="Espace réservé du numéro de diapositive 1"/>
          <p:cNvSpPr>
            <a:spLocks noGrp="1"/>
          </p:cNvSpPr>
          <p:nvPr>
            <p:ph type="sldNum" sz="quarter" idx="10"/>
          </p:nvPr>
        </p:nvSpPr>
        <p:spPr/>
        <p:txBody>
          <a:bodyPr/>
          <a:lstStyle/>
          <a:p>
            <a:pPr>
              <a:defRPr/>
            </a:pPr>
            <a:fld id="{3424263B-5C9B-4DB3-96AC-3498C008B0BF}" type="slidenum">
              <a:rPr lang="fr-FR" smtClean="0"/>
              <a:pPr>
                <a:defRPr/>
              </a:pPr>
              <a:t>35</a:t>
            </a:fld>
            <a:endParaRPr lang="fr-FR"/>
          </a:p>
        </p:txBody>
      </p:sp>
    </p:spTree>
    <p:extLst>
      <p:ext uri="{BB962C8B-B14F-4D97-AF65-F5344CB8AC3E}">
        <p14:creationId xmlns:p14="http://schemas.microsoft.com/office/powerpoint/2010/main" val="25844056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CA" altLang="fr-FR" smtClean="0">
              <a:ea typeface="ヒラギノ角ゴ Pro W3" pitchFamily="-64" charset="-128"/>
            </a:endParaRPr>
          </a:p>
        </p:txBody>
      </p:sp>
      <p:sp>
        <p:nvSpPr>
          <p:cNvPr id="2" name="Espace réservé du numéro de diapositive 1"/>
          <p:cNvSpPr>
            <a:spLocks noGrp="1"/>
          </p:cNvSpPr>
          <p:nvPr>
            <p:ph type="sldNum" sz="quarter" idx="10"/>
          </p:nvPr>
        </p:nvSpPr>
        <p:spPr/>
        <p:txBody>
          <a:bodyPr/>
          <a:lstStyle/>
          <a:p>
            <a:pPr>
              <a:defRPr/>
            </a:pPr>
            <a:fld id="{3424263B-5C9B-4DB3-96AC-3498C008B0BF}" type="slidenum">
              <a:rPr lang="fr-FR" smtClean="0"/>
              <a:pPr>
                <a:defRPr/>
              </a:pPr>
              <a:t>36</a:t>
            </a:fld>
            <a:endParaRPr lang="fr-FR"/>
          </a:p>
        </p:txBody>
      </p:sp>
    </p:spTree>
    <p:extLst>
      <p:ext uri="{BB962C8B-B14F-4D97-AF65-F5344CB8AC3E}">
        <p14:creationId xmlns:p14="http://schemas.microsoft.com/office/powerpoint/2010/main" val="2884214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CA" sz="1200" kern="0" dirty="0" smtClean="0">
                <a:solidFill>
                  <a:srgbClr val="000000"/>
                </a:solidFill>
                <a:latin typeface="Arial"/>
                <a:ea typeface="ヒラギノ角ゴ Pro W3"/>
              </a:rPr>
              <a:t>Déterminer les </a:t>
            </a:r>
            <a:r>
              <a:rPr lang="fr-CA" sz="1200" b="1" i="1" kern="0" dirty="0" smtClean="0">
                <a:solidFill>
                  <a:srgbClr val="000000"/>
                </a:solidFill>
                <a:latin typeface="Arial"/>
                <a:ea typeface="ヒラギノ角ゴ Pro W3"/>
              </a:rPr>
              <a:t>actions prioritaires </a:t>
            </a:r>
            <a:r>
              <a:rPr lang="fr-CA" sz="1200" kern="0" dirty="0" smtClean="0">
                <a:solidFill>
                  <a:srgbClr val="000000"/>
                </a:solidFill>
                <a:latin typeface="Arial"/>
                <a:ea typeface="ヒラギノ角ゴ Pro W3"/>
              </a:rPr>
              <a:t>d’intervention </a:t>
            </a:r>
            <a:r>
              <a:rPr lang="fr-CA" sz="1200" kern="0" dirty="0" smtClean="0">
                <a:solidFill>
                  <a:srgbClr val="000000"/>
                </a:solidFill>
                <a:latin typeface="Arial"/>
                <a:ea typeface="ヒラギノ角ゴ Pro W3"/>
                <a:sym typeface="Wingdings" pitchFamily="2" charset="2"/>
              </a:rPr>
              <a:t>  D’où intervention des groupes de travail</a:t>
            </a:r>
            <a:endParaRPr lang="fr-CA" altLang="fr-FR" dirty="0" smtClean="0">
              <a:ea typeface="ヒラギノ角ゴ Pro W3" pitchFamily="-64" charset="-128"/>
            </a:endParaRPr>
          </a:p>
          <a:p>
            <a:pPr eaLnBrk="1" hangingPunct="1"/>
            <a:endParaRPr lang="fr-CA" altLang="fr-FR" dirty="0" smtClean="0">
              <a:ea typeface="ヒラギノ角ゴ Pro W3" pitchFamily="-64" charset="-128"/>
            </a:endParaRPr>
          </a:p>
        </p:txBody>
      </p:sp>
      <p:sp>
        <p:nvSpPr>
          <p:cNvPr id="2" name="Espace réservé du numéro de diapositive 1"/>
          <p:cNvSpPr>
            <a:spLocks noGrp="1"/>
          </p:cNvSpPr>
          <p:nvPr>
            <p:ph type="sldNum" sz="quarter" idx="10"/>
          </p:nvPr>
        </p:nvSpPr>
        <p:spPr/>
        <p:txBody>
          <a:bodyPr/>
          <a:lstStyle/>
          <a:p>
            <a:pPr>
              <a:defRPr/>
            </a:pPr>
            <a:fld id="{3424263B-5C9B-4DB3-96AC-3498C008B0BF}" type="slidenum">
              <a:rPr lang="fr-FR" smtClean="0"/>
              <a:pPr>
                <a:defRPr/>
              </a:pPr>
              <a:t>4</a:t>
            </a:fld>
            <a:endParaRPr lang="fr-FR"/>
          </a:p>
        </p:txBody>
      </p:sp>
    </p:spTree>
    <p:extLst>
      <p:ext uri="{BB962C8B-B14F-4D97-AF65-F5344CB8AC3E}">
        <p14:creationId xmlns:p14="http://schemas.microsoft.com/office/powerpoint/2010/main" val="2550504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CA" sz="1200" kern="0" dirty="0" smtClean="0">
                <a:solidFill>
                  <a:srgbClr val="000000"/>
                </a:solidFill>
                <a:latin typeface="Arial"/>
                <a:ea typeface="ヒラギノ角ゴ Pro W3"/>
              </a:rPr>
              <a:t>Déterminer les </a:t>
            </a:r>
            <a:r>
              <a:rPr lang="fr-CA" sz="1200" b="1" i="1" kern="0" dirty="0" smtClean="0">
                <a:solidFill>
                  <a:srgbClr val="000000"/>
                </a:solidFill>
                <a:latin typeface="Arial"/>
                <a:ea typeface="ヒラギノ角ゴ Pro W3"/>
              </a:rPr>
              <a:t>actions prioritaires </a:t>
            </a:r>
            <a:r>
              <a:rPr lang="fr-CA" sz="1200" kern="0" dirty="0" smtClean="0">
                <a:solidFill>
                  <a:srgbClr val="000000"/>
                </a:solidFill>
                <a:latin typeface="Arial"/>
                <a:ea typeface="ヒラギノ角ゴ Pro W3"/>
              </a:rPr>
              <a:t>d’intervention </a:t>
            </a:r>
            <a:r>
              <a:rPr lang="fr-CA" sz="1200" kern="0" dirty="0" smtClean="0">
                <a:solidFill>
                  <a:srgbClr val="000000"/>
                </a:solidFill>
                <a:latin typeface="Arial"/>
                <a:ea typeface="ヒラギノ角ゴ Pro W3"/>
                <a:sym typeface="Wingdings" pitchFamily="2" charset="2"/>
              </a:rPr>
              <a:t>  D’où intervention des groupes de travail</a:t>
            </a:r>
            <a:endParaRPr lang="fr-CA" altLang="fr-FR" dirty="0" smtClean="0">
              <a:ea typeface="ヒラギノ角ゴ Pro W3" pitchFamily="-64" charset="-128"/>
            </a:endParaRPr>
          </a:p>
          <a:p>
            <a:pPr eaLnBrk="1" hangingPunct="1"/>
            <a:endParaRPr lang="fr-CA" altLang="fr-FR" dirty="0" smtClean="0">
              <a:ea typeface="ヒラギノ角ゴ Pro W3" pitchFamily="-64" charset="-128"/>
            </a:endParaRPr>
          </a:p>
        </p:txBody>
      </p:sp>
      <p:sp>
        <p:nvSpPr>
          <p:cNvPr id="2" name="Espace réservé du numéro de diapositive 1"/>
          <p:cNvSpPr>
            <a:spLocks noGrp="1"/>
          </p:cNvSpPr>
          <p:nvPr>
            <p:ph type="sldNum" sz="quarter" idx="10"/>
          </p:nvPr>
        </p:nvSpPr>
        <p:spPr/>
        <p:txBody>
          <a:bodyPr/>
          <a:lstStyle/>
          <a:p>
            <a:pPr>
              <a:defRPr/>
            </a:pPr>
            <a:fld id="{3424263B-5C9B-4DB3-96AC-3498C008B0BF}" type="slidenum">
              <a:rPr lang="fr-FR" smtClean="0"/>
              <a:pPr>
                <a:defRPr/>
              </a:pPr>
              <a:t>5</a:t>
            </a:fld>
            <a:endParaRPr lang="fr-FR"/>
          </a:p>
        </p:txBody>
      </p:sp>
    </p:spTree>
    <p:extLst>
      <p:ext uri="{BB962C8B-B14F-4D97-AF65-F5344CB8AC3E}">
        <p14:creationId xmlns:p14="http://schemas.microsoft.com/office/powerpoint/2010/main" val="3109881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CA" sz="1200" kern="0" dirty="0" smtClean="0">
                <a:solidFill>
                  <a:srgbClr val="000000"/>
                </a:solidFill>
                <a:latin typeface="Arial"/>
                <a:ea typeface="ヒラギノ角ゴ Pro W3"/>
              </a:rPr>
              <a:t>Déterminer les </a:t>
            </a:r>
            <a:r>
              <a:rPr lang="fr-CA" sz="1200" b="1" i="1" kern="0" dirty="0" smtClean="0">
                <a:solidFill>
                  <a:srgbClr val="000000"/>
                </a:solidFill>
                <a:latin typeface="Arial"/>
                <a:ea typeface="ヒラギノ角ゴ Pro W3"/>
              </a:rPr>
              <a:t>actions prioritaires </a:t>
            </a:r>
            <a:r>
              <a:rPr lang="fr-CA" sz="1200" kern="0" dirty="0" smtClean="0">
                <a:solidFill>
                  <a:srgbClr val="000000"/>
                </a:solidFill>
                <a:latin typeface="Arial"/>
                <a:ea typeface="ヒラギノ角ゴ Pro W3"/>
              </a:rPr>
              <a:t>d’intervention </a:t>
            </a:r>
            <a:r>
              <a:rPr lang="fr-CA" sz="1200" kern="0" dirty="0" smtClean="0">
                <a:solidFill>
                  <a:srgbClr val="000000"/>
                </a:solidFill>
                <a:latin typeface="Arial"/>
                <a:ea typeface="ヒラギノ角ゴ Pro W3"/>
                <a:sym typeface="Wingdings" pitchFamily="2" charset="2"/>
              </a:rPr>
              <a:t>  D’où intervention des groupes de travail</a:t>
            </a:r>
            <a:endParaRPr lang="fr-CA" altLang="fr-FR" dirty="0" smtClean="0">
              <a:ea typeface="ヒラギノ角ゴ Pro W3" pitchFamily="-64" charset="-128"/>
            </a:endParaRPr>
          </a:p>
          <a:p>
            <a:pPr eaLnBrk="1" hangingPunct="1"/>
            <a:endParaRPr lang="fr-CA" altLang="fr-FR" dirty="0" smtClean="0">
              <a:ea typeface="ヒラギノ角ゴ Pro W3" pitchFamily="-64" charset="-128"/>
            </a:endParaRPr>
          </a:p>
        </p:txBody>
      </p:sp>
      <p:sp>
        <p:nvSpPr>
          <p:cNvPr id="2" name="Espace réservé du numéro de diapositive 1"/>
          <p:cNvSpPr>
            <a:spLocks noGrp="1"/>
          </p:cNvSpPr>
          <p:nvPr>
            <p:ph type="sldNum" sz="quarter" idx="10"/>
          </p:nvPr>
        </p:nvSpPr>
        <p:spPr/>
        <p:txBody>
          <a:bodyPr/>
          <a:lstStyle/>
          <a:p>
            <a:pPr>
              <a:defRPr/>
            </a:pPr>
            <a:fld id="{3424263B-5C9B-4DB3-96AC-3498C008B0BF}" type="slidenum">
              <a:rPr lang="fr-FR" smtClean="0"/>
              <a:pPr>
                <a:defRPr/>
              </a:pPr>
              <a:t>6</a:t>
            </a:fld>
            <a:endParaRPr lang="fr-FR"/>
          </a:p>
        </p:txBody>
      </p:sp>
    </p:spTree>
    <p:extLst>
      <p:ext uri="{BB962C8B-B14F-4D97-AF65-F5344CB8AC3E}">
        <p14:creationId xmlns:p14="http://schemas.microsoft.com/office/powerpoint/2010/main" val="3684563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CA" sz="1200" kern="0" dirty="0" smtClean="0">
                <a:solidFill>
                  <a:srgbClr val="000000"/>
                </a:solidFill>
                <a:latin typeface="Arial"/>
                <a:ea typeface="ヒラギノ角ゴ Pro W3"/>
              </a:rPr>
              <a:t>Déterminer les </a:t>
            </a:r>
            <a:r>
              <a:rPr lang="fr-CA" sz="1200" b="1" i="1" kern="0" dirty="0" smtClean="0">
                <a:solidFill>
                  <a:srgbClr val="000000"/>
                </a:solidFill>
                <a:latin typeface="Arial"/>
                <a:ea typeface="ヒラギノ角ゴ Pro W3"/>
              </a:rPr>
              <a:t>actions prioritaires </a:t>
            </a:r>
            <a:r>
              <a:rPr lang="fr-CA" sz="1200" kern="0" dirty="0" smtClean="0">
                <a:solidFill>
                  <a:srgbClr val="000000"/>
                </a:solidFill>
                <a:latin typeface="Arial"/>
                <a:ea typeface="ヒラギノ角ゴ Pro W3"/>
              </a:rPr>
              <a:t>d’intervention </a:t>
            </a:r>
            <a:r>
              <a:rPr lang="fr-CA" sz="1200" kern="0" dirty="0" smtClean="0">
                <a:solidFill>
                  <a:srgbClr val="000000"/>
                </a:solidFill>
                <a:latin typeface="Arial"/>
                <a:ea typeface="ヒラギノ角ゴ Pro W3"/>
                <a:sym typeface="Wingdings" pitchFamily="2" charset="2"/>
              </a:rPr>
              <a:t>  D’où intervention des groupes de travail</a:t>
            </a:r>
            <a:endParaRPr lang="fr-CA" altLang="fr-FR" dirty="0" smtClean="0">
              <a:ea typeface="ヒラギノ角ゴ Pro W3" pitchFamily="-64" charset="-128"/>
            </a:endParaRPr>
          </a:p>
          <a:p>
            <a:pPr eaLnBrk="1" hangingPunct="1"/>
            <a:endParaRPr lang="fr-CA" altLang="fr-FR" dirty="0" smtClean="0">
              <a:ea typeface="ヒラギノ角ゴ Pro W3" pitchFamily="-64" charset="-128"/>
            </a:endParaRPr>
          </a:p>
        </p:txBody>
      </p:sp>
      <p:sp>
        <p:nvSpPr>
          <p:cNvPr id="2" name="Espace réservé du numéro de diapositive 1"/>
          <p:cNvSpPr>
            <a:spLocks noGrp="1"/>
          </p:cNvSpPr>
          <p:nvPr>
            <p:ph type="sldNum" sz="quarter" idx="10"/>
          </p:nvPr>
        </p:nvSpPr>
        <p:spPr/>
        <p:txBody>
          <a:bodyPr/>
          <a:lstStyle/>
          <a:p>
            <a:pPr>
              <a:defRPr/>
            </a:pPr>
            <a:fld id="{3424263B-5C9B-4DB3-96AC-3498C008B0BF}" type="slidenum">
              <a:rPr lang="fr-FR" smtClean="0"/>
              <a:pPr>
                <a:defRPr/>
              </a:pPr>
              <a:t>7</a:t>
            </a:fld>
            <a:endParaRPr lang="fr-FR"/>
          </a:p>
        </p:txBody>
      </p:sp>
    </p:spTree>
    <p:extLst>
      <p:ext uri="{BB962C8B-B14F-4D97-AF65-F5344CB8AC3E}">
        <p14:creationId xmlns:p14="http://schemas.microsoft.com/office/powerpoint/2010/main" val="2452041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CA" sz="1200" kern="0" dirty="0" smtClean="0">
                <a:solidFill>
                  <a:srgbClr val="000000"/>
                </a:solidFill>
                <a:latin typeface="Arial"/>
                <a:ea typeface="ヒラギノ角ゴ Pro W3"/>
              </a:rPr>
              <a:t>Déterminer les </a:t>
            </a:r>
            <a:r>
              <a:rPr lang="fr-CA" sz="1200" b="1" i="1" kern="0" dirty="0" smtClean="0">
                <a:solidFill>
                  <a:srgbClr val="000000"/>
                </a:solidFill>
                <a:latin typeface="Arial"/>
                <a:ea typeface="ヒラギノ角ゴ Pro W3"/>
              </a:rPr>
              <a:t>actions prioritaires </a:t>
            </a:r>
            <a:r>
              <a:rPr lang="fr-CA" sz="1200" kern="0" dirty="0" smtClean="0">
                <a:solidFill>
                  <a:srgbClr val="000000"/>
                </a:solidFill>
                <a:latin typeface="Arial"/>
                <a:ea typeface="ヒラギノ角ゴ Pro W3"/>
              </a:rPr>
              <a:t>d’intervention </a:t>
            </a:r>
            <a:r>
              <a:rPr lang="fr-CA" sz="1200" kern="0" dirty="0" smtClean="0">
                <a:solidFill>
                  <a:srgbClr val="000000"/>
                </a:solidFill>
                <a:latin typeface="Arial"/>
                <a:ea typeface="ヒラギノ角ゴ Pro W3"/>
                <a:sym typeface="Wingdings" pitchFamily="2" charset="2"/>
              </a:rPr>
              <a:t>  D’où intervention des groupes de travail</a:t>
            </a:r>
            <a:endParaRPr lang="fr-CA" altLang="fr-FR" dirty="0" smtClean="0">
              <a:ea typeface="ヒラギノ角ゴ Pro W3" pitchFamily="-64" charset="-128"/>
            </a:endParaRPr>
          </a:p>
          <a:p>
            <a:pPr eaLnBrk="1" hangingPunct="1"/>
            <a:endParaRPr lang="fr-CA" altLang="fr-FR" dirty="0" smtClean="0">
              <a:ea typeface="ヒラギノ角ゴ Pro W3" pitchFamily="-64" charset="-128"/>
            </a:endParaRPr>
          </a:p>
        </p:txBody>
      </p:sp>
      <p:sp>
        <p:nvSpPr>
          <p:cNvPr id="2" name="Espace réservé du numéro de diapositive 1"/>
          <p:cNvSpPr>
            <a:spLocks noGrp="1"/>
          </p:cNvSpPr>
          <p:nvPr>
            <p:ph type="sldNum" sz="quarter" idx="10"/>
          </p:nvPr>
        </p:nvSpPr>
        <p:spPr/>
        <p:txBody>
          <a:bodyPr/>
          <a:lstStyle/>
          <a:p>
            <a:pPr>
              <a:defRPr/>
            </a:pPr>
            <a:fld id="{3424263B-5C9B-4DB3-96AC-3498C008B0BF}" type="slidenum">
              <a:rPr lang="fr-FR" smtClean="0"/>
              <a:pPr>
                <a:defRPr/>
              </a:pPr>
              <a:t>8</a:t>
            </a:fld>
            <a:endParaRPr lang="fr-FR"/>
          </a:p>
        </p:txBody>
      </p:sp>
    </p:spTree>
    <p:extLst>
      <p:ext uri="{BB962C8B-B14F-4D97-AF65-F5344CB8AC3E}">
        <p14:creationId xmlns:p14="http://schemas.microsoft.com/office/powerpoint/2010/main" val="3900789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CA" sz="1200" kern="0" dirty="0" smtClean="0">
                <a:solidFill>
                  <a:srgbClr val="000000"/>
                </a:solidFill>
                <a:latin typeface="Arial"/>
                <a:ea typeface="ヒラギノ角ゴ Pro W3"/>
              </a:rPr>
              <a:t>Déterminer les </a:t>
            </a:r>
            <a:r>
              <a:rPr lang="fr-CA" sz="1200" b="1" i="1" kern="0" dirty="0" smtClean="0">
                <a:solidFill>
                  <a:srgbClr val="000000"/>
                </a:solidFill>
                <a:latin typeface="Arial"/>
                <a:ea typeface="ヒラギノ角ゴ Pro W3"/>
              </a:rPr>
              <a:t>actions prioritaires </a:t>
            </a:r>
            <a:r>
              <a:rPr lang="fr-CA" sz="1200" kern="0" dirty="0" smtClean="0">
                <a:solidFill>
                  <a:srgbClr val="000000"/>
                </a:solidFill>
                <a:latin typeface="Arial"/>
                <a:ea typeface="ヒラギノ角ゴ Pro W3"/>
              </a:rPr>
              <a:t>d’intervention </a:t>
            </a:r>
            <a:r>
              <a:rPr lang="fr-CA" sz="1200" kern="0" dirty="0" smtClean="0">
                <a:solidFill>
                  <a:srgbClr val="000000"/>
                </a:solidFill>
                <a:latin typeface="Arial"/>
                <a:ea typeface="ヒラギノ角ゴ Pro W3"/>
                <a:sym typeface="Wingdings" pitchFamily="2" charset="2"/>
              </a:rPr>
              <a:t>  D’où intervention des groupes de travail</a:t>
            </a:r>
            <a:endParaRPr lang="fr-CA" altLang="fr-FR" dirty="0" smtClean="0">
              <a:ea typeface="ヒラギノ角ゴ Pro W3" pitchFamily="-64" charset="-128"/>
            </a:endParaRPr>
          </a:p>
          <a:p>
            <a:pPr eaLnBrk="1" hangingPunct="1"/>
            <a:endParaRPr lang="fr-CA" altLang="fr-FR" dirty="0" smtClean="0">
              <a:ea typeface="ヒラギノ角ゴ Pro W3" pitchFamily="-64" charset="-128"/>
            </a:endParaRPr>
          </a:p>
        </p:txBody>
      </p:sp>
      <p:sp>
        <p:nvSpPr>
          <p:cNvPr id="2" name="Espace réservé du numéro de diapositive 1"/>
          <p:cNvSpPr>
            <a:spLocks noGrp="1"/>
          </p:cNvSpPr>
          <p:nvPr>
            <p:ph type="sldNum" sz="quarter" idx="10"/>
          </p:nvPr>
        </p:nvSpPr>
        <p:spPr/>
        <p:txBody>
          <a:bodyPr/>
          <a:lstStyle/>
          <a:p>
            <a:pPr>
              <a:defRPr/>
            </a:pPr>
            <a:fld id="{3424263B-5C9B-4DB3-96AC-3498C008B0BF}" type="slidenum">
              <a:rPr lang="fr-FR" smtClean="0"/>
              <a:pPr>
                <a:defRPr/>
              </a:pPr>
              <a:t>9</a:t>
            </a:fld>
            <a:endParaRPr lang="fr-FR"/>
          </a:p>
        </p:txBody>
      </p:sp>
    </p:spTree>
    <p:extLst>
      <p:ext uri="{BB962C8B-B14F-4D97-AF65-F5344CB8AC3E}">
        <p14:creationId xmlns:p14="http://schemas.microsoft.com/office/powerpoint/2010/main" val="209433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dirty="0" smtClean="0"/>
              <a:t>Cliquez et modifiez le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CA"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xfrm>
            <a:off x="3707904" y="6237312"/>
            <a:ext cx="1905000" cy="457200"/>
          </a:xfrm>
          <a:ln/>
        </p:spPr>
        <p:txBody>
          <a:bodyPr/>
          <a:lstStyle>
            <a:lvl1pPr algn="ctr">
              <a:defRPr sz="900"/>
            </a:lvl1pPr>
          </a:lstStyle>
          <a:p>
            <a:pPr>
              <a:defRPr/>
            </a:pPr>
            <a:fld id="{353394AE-0828-4E93-9441-19166800F3D1}" type="slidenum">
              <a:rPr lang="fr-FR" smtClean="0"/>
              <a:pPr>
                <a:defRPr/>
              </a:pPr>
              <a:t>‹N°›</a:t>
            </a:fld>
            <a:endParaRPr lang="fr-FR" dirty="0"/>
          </a:p>
        </p:txBody>
      </p:sp>
    </p:spTree>
    <p:extLst>
      <p:ext uri="{BB962C8B-B14F-4D97-AF65-F5344CB8AC3E}">
        <p14:creationId xmlns:p14="http://schemas.microsoft.com/office/powerpoint/2010/main" val="26347340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0CB47AD-4FB8-4E6C-BA2C-20D1C7205B89}" type="slidenum">
              <a:rPr lang="fr-FR"/>
              <a:pPr>
                <a:defRPr/>
              </a:pPr>
              <a:t>‹N°›</a:t>
            </a:fld>
            <a:endParaRPr lang="fr-FR"/>
          </a:p>
        </p:txBody>
      </p:sp>
    </p:spTree>
    <p:extLst>
      <p:ext uri="{BB962C8B-B14F-4D97-AF65-F5344CB8AC3E}">
        <p14:creationId xmlns:p14="http://schemas.microsoft.com/office/powerpoint/2010/main" val="36006584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741A4E9-18B3-4E83-AF29-410181A954F6}" type="slidenum">
              <a:rPr lang="fr-FR"/>
              <a:pPr>
                <a:defRPr/>
              </a:pPr>
              <a:t>‹N°›</a:t>
            </a:fld>
            <a:endParaRPr lang="fr-FR"/>
          </a:p>
        </p:txBody>
      </p:sp>
    </p:spTree>
    <p:extLst>
      <p:ext uri="{BB962C8B-B14F-4D97-AF65-F5344CB8AC3E}">
        <p14:creationId xmlns:p14="http://schemas.microsoft.com/office/powerpoint/2010/main" val="18590907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4EF365D-DC5E-4DD2-BF3F-05A20EA6340E}" type="slidenum">
              <a:rPr lang="fr-FR"/>
              <a:pPr>
                <a:defRPr/>
              </a:pPr>
              <a:t>‹N°›</a:t>
            </a:fld>
            <a:endParaRPr lang="fr-FR"/>
          </a:p>
        </p:txBody>
      </p:sp>
    </p:spTree>
    <p:extLst>
      <p:ext uri="{BB962C8B-B14F-4D97-AF65-F5344CB8AC3E}">
        <p14:creationId xmlns:p14="http://schemas.microsoft.com/office/powerpoint/2010/main" val="14498978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CA"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7A366B7-4E00-4D32-9484-C0C9D1B0FD5A}" type="slidenum">
              <a:rPr lang="fr-FR"/>
              <a:pPr>
                <a:defRPr/>
              </a:pPr>
              <a:t>‹N°›</a:t>
            </a:fld>
            <a:endParaRPr lang="fr-FR"/>
          </a:p>
        </p:txBody>
      </p:sp>
    </p:spTree>
    <p:extLst>
      <p:ext uri="{BB962C8B-B14F-4D97-AF65-F5344CB8AC3E}">
        <p14:creationId xmlns:p14="http://schemas.microsoft.com/office/powerpoint/2010/main" val="36186659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6699A33-A50E-4B6E-AB14-C05A8268A2B8}" type="slidenum">
              <a:rPr lang="fr-FR"/>
              <a:pPr>
                <a:defRPr/>
              </a:pPr>
              <a:t>‹N°›</a:t>
            </a:fld>
            <a:endParaRPr lang="fr-FR"/>
          </a:p>
        </p:txBody>
      </p:sp>
    </p:spTree>
    <p:extLst>
      <p:ext uri="{BB962C8B-B14F-4D97-AF65-F5344CB8AC3E}">
        <p14:creationId xmlns:p14="http://schemas.microsoft.com/office/powerpoint/2010/main" val="39976690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CA"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153C6623-7A51-4289-81E1-290443A8A835}" type="slidenum">
              <a:rPr lang="fr-FR"/>
              <a:pPr>
                <a:defRPr/>
              </a:pPr>
              <a:t>‹N°›</a:t>
            </a:fld>
            <a:endParaRPr lang="fr-FR"/>
          </a:p>
        </p:txBody>
      </p:sp>
    </p:spTree>
    <p:extLst>
      <p:ext uri="{BB962C8B-B14F-4D97-AF65-F5344CB8AC3E}">
        <p14:creationId xmlns:p14="http://schemas.microsoft.com/office/powerpoint/2010/main" val="7414593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53E2B8CB-44A8-4FDE-B73C-802CCB7BE017}" type="slidenum">
              <a:rPr lang="fr-FR"/>
              <a:pPr>
                <a:defRPr/>
              </a:pPr>
              <a:t>‹N°›</a:t>
            </a:fld>
            <a:endParaRPr lang="fr-FR"/>
          </a:p>
        </p:txBody>
      </p:sp>
    </p:spTree>
    <p:extLst>
      <p:ext uri="{BB962C8B-B14F-4D97-AF65-F5344CB8AC3E}">
        <p14:creationId xmlns:p14="http://schemas.microsoft.com/office/powerpoint/2010/main" val="36970709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0D6F3C27-A5C1-4561-BEBE-A2E689895630}" type="slidenum">
              <a:rPr lang="fr-FR"/>
              <a:pPr>
                <a:defRPr/>
              </a:pPr>
              <a:t>‹N°›</a:t>
            </a:fld>
            <a:endParaRPr lang="fr-FR"/>
          </a:p>
        </p:txBody>
      </p:sp>
    </p:spTree>
    <p:extLst>
      <p:ext uri="{BB962C8B-B14F-4D97-AF65-F5344CB8AC3E}">
        <p14:creationId xmlns:p14="http://schemas.microsoft.com/office/powerpoint/2010/main" val="4229977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D8E04AD-60BD-453D-B494-5C5B99B36D3B}" type="slidenum">
              <a:rPr lang="fr-FR"/>
              <a:pPr>
                <a:defRPr/>
              </a:pPr>
              <a:t>‹N°›</a:t>
            </a:fld>
            <a:endParaRPr lang="fr-FR"/>
          </a:p>
        </p:txBody>
      </p:sp>
    </p:spTree>
    <p:extLst>
      <p:ext uri="{BB962C8B-B14F-4D97-AF65-F5344CB8AC3E}">
        <p14:creationId xmlns:p14="http://schemas.microsoft.com/office/powerpoint/2010/main" val="37259198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83FB0BB-79CE-41D2-A039-E4934CB7C88E}" type="slidenum">
              <a:rPr lang="fr-FR"/>
              <a:pPr>
                <a:defRPr/>
              </a:pPr>
              <a:t>‹N°›</a:t>
            </a:fld>
            <a:endParaRPr lang="fr-FR"/>
          </a:p>
        </p:txBody>
      </p:sp>
    </p:spTree>
    <p:extLst>
      <p:ext uri="{BB962C8B-B14F-4D97-AF65-F5344CB8AC3E}">
        <p14:creationId xmlns:p14="http://schemas.microsoft.com/office/powerpoint/2010/main" val="29609674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et modifiez le titre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803356EF-6B4D-4961-BDE4-6485623D9923}"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128"/>
          <a:cs typeface="ヒラギノ角ゴ Pro W3" charset="-128"/>
        </a:defRPr>
      </a:lvl2pPr>
      <a:lvl3pPr algn="ctr" rtl="0" eaLnBrk="0" fontAlgn="base" hangingPunct="0">
        <a:spcBef>
          <a:spcPct val="0"/>
        </a:spcBef>
        <a:spcAft>
          <a:spcPct val="0"/>
        </a:spcAft>
        <a:defRPr sz="4400">
          <a:solidFill>
            <a:schemeClr val="tx2"/>
          </a:solidFill>
          <a:latin typeface="Arial" charset="0"/>
          <a:ea typeface="ヒラギノ角ゴ Pro W3" charset="-128"/>
          <a:cs typeface="ヒラギノ角ゴ Pro W3" charset="-128"/>
        </a:defRPr>
      </a:lvl3pPr>
      <a:lvl4pPr algn="ctr" rtl="0" eaLnBrk="0" fontAlgn="base" hangingPunct="0">
        <a:spcBef>
          <a:spcPct val="0"/>
        </a:spcBef>
        <a:spcAft>
          <a:spcPct val="0"/>
        </a:spcAft>
        <a:defRPr sz="4400">
          <a:solidFill>
            <a:schemeClr val="tx2"/>
          </a:solidFill>
          <a:latin typeface="Arial" charset="0"/>
          <a:ea typeface="ヒラギノ角ゴ Pro W3" charset="-128"/>
          <a:cs typeface="ヒラギノ角ゴ Pro W3" charset="-128"/>
        </a:defRPr>
      </a:lvl4pPr>
      <a:lvl5pPr algn="ctr" rtl="0" eaLnBrk="0" fontAlgn="base" hangingPunct="0">
        <a:spcBef>
          <a:spcPct val="0"/>
        </a:spcBef>
        <a:spcAft>
          <a:spcPct val="0"/>
        </a:spcAft>
        <a:defRPr sz="4400">
          <a:solidFill>
            <a:schemeClr val="tx2"/>
          </a:solidFill>
          <a:latin typeface="Arial" charset="0"/>
          <a:ea typeface="ヒラギノ角ゴ Pro W3" charset="-128"/>
          <a:cs typeface="ヒラギノ角ゴ Pro W3" charset="-128"/>
        </a:defRPr>
      </a:lvl5pPr>
      <a:lvl6pPr marL="457200" algn="ctr" rtl="0" fontAlgn="base">
        <a:spcBef>
          <a:spcPct val="0"/>
        </a:spcBef>
        <a:spcAft>
          <a:spcPct val="0"/>
        </a:spcAft>
        <a:defRPr sz="4400">
          <a:solidFill>
            <a:schemeClr val="tx2"/>
          </a:solidFill>
          <a:latin typeface="Arial" charset="0"/>
          <a:ea typeface="ヒラギノ角ゴ Pro W3" charset="-128"/>
          <a:cs typeface="ヒラギノ角ゴ Pro W3" charset="-128"/>
        </a:defRPr>
      </a:lvl6pPr>
      <a:lvl7pPr marL="914400" algn="ctr" rtl="0" fontAlgn="base">
        <a:spcBef>
          <a:spcPct val="0"/>
        </a:spcBef>
        <a:spcAft>
          <a:spcPct val="0"/>
        </a:spcAft>
        <a:defRPr sz="4400">
          <a:solidFill>
            <a:schemeClr val="tx2"/>
          </a:solidFill>
          <a:latin typeface="Arial" charset="0"/>
          <a:ea typeface="ヒラギノ角ゴ Pro W3" charset="-128"/>
          <a:cs typeface="ヒラギノ角ゴ Pro W3" charset="-128"/>
        </a:defRPr>
      </a:lvl7pPr>
      <a:lvl8pPr marL="1371600" algn="ctr" rtl="0" fontAlgn="base">
        <a:spcBef>
          <a:spcPct val="0"/>
        </a:spcBef>
        <a:spcAft>
          <a:spcPct val="0"/>
        </a:spcAft>
        <a:defRPr sz="4400">
          <a:solidFill>
            <a:schemeClr val="tx2"/>
          </a:solidFill>
          <a:latin typeface="Arial" charset="0"/>
          <a:ea typeface="ヒラギノ角ゴ Pro W3" charset="-128"/>
          <a:cs typeface="ヒラギノ角ゴ Pro W3" charset="-128"/>
        </a:defRPr>
      </a:lvl8pPr>
      <a:lvl9pPr marL="1828800" algn="ctr" rtl="0" fontAlgn="base">
        <a:spcBef>
          <a:spcPct val="0"/>
        </a:spcBef>
        <a:spcAft>
          <a:spcPct val="0"/>
        </a:spcAft>
        <a:defRPr sz="4400">
          <a:solidFill>
            <a:schemeClr val="tx2"/>
          </a:solidFill>
          <a:latin typeface="Arial" charset="0"/>
          <a:ea typeface="ヒラギノ角ゴ Pro W3" charset="-128"/>
          <a:cs typeface="ヒラギノ角ゴ Pro W3"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5.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19.jpe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8.jpeg"/><Relationship Id="rId5" Type="http://schemas.openxmlformats.org/officeDocument/2006/relationships/notesSlide" Target="../notesSlides/notesSlide12.xml"/><Relationship Id="rId4"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20.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21.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22.jpeg"/><Relationship Id="rId5" Type="http://schemas.openxmlformats.org/officeDocument/2006/relationships/notesSlide" Target="../notesSlides/notesSlide15.xml"/><Relationship Id="rId4"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23.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24.jpeg"/><Relationship Id="rId5" Type="http://schemas.openxmlformats.org/officeDocument/2006/relationships/notesSlide" Target="../notesSlides/notesSlide17.xml"/><Relationship Id="rId4"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27.jpeg"/><Relationship Id="rId5" Type="http://schemas.openxmlformats.org/officeDocument/2006/relationships/notesSlide" Target="../notesSlides/notesSlide19.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xml"/><Relationship Id="rId7" Type="http://schemas.openxmlformats.org/officeDocument/2006/relationships/image" Target="../media/image4.jpe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2.xml"/><Relationship Id="rId5" Type="http://schemas.openxmlformats.org/officeDocument/2006/relationships/slideLayout" Target="../slideLayouts/slideLayout1.xml"/><Relationship Id="rId10" Type="http://schemas.openxmlformats.org/officeDocument/2006/relationships/image" Target="../media/image7.png"/><Relationship Id="rId4" Type="http://schemas.openxmlformats.org/officeDocument/2006/relationships/tags" Target="../tags/tag7.xml"/><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28.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29.jpeg"/><Relationship Id="rId5" Type="http://schemas.openxmlformats.org/officeDocument/2006/relationships/notesSlide" Target="../notesSlides/notesSlide21.xml"/><Relationship Id="rId4"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30.jpe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64.xml"/><Relationship Id="rId7" Type="http://schemas.openxmlformats.org/officeDocument/2006/relationships/image" Target="../media/image33.jpe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notesSlide" Target="../notesSlides/notesSlide24.xml"/><Relationship Id="rId5" Type="http://schemas.openxmlformats.org/officeDocument/2006/relationships/slideLayout" Target="../slideLayouts/slideLayout1.xml"/><Relationship Id="rId4" Type="http://schemas.openxmlformats.org/officeDocument/2006/relationships/tags" Target="../tags/tag65.xml"/></Relationships>
</file>

<file path=ppt/slides/_rels/slide25.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35.jpeg"/><Relationship Id="rId5" Type="http://schemas.openxmlformats.org/officeDocument/2006/relationships/notesSlide" Target="../notesSlides/notesSlide25.xml"/><Relationship Id="rId4"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36.jpeg"/><Relationship Id="rId5" Type="http://schemas.openxmlformats.org/officeDocument/2006/relationships/notesSlide" Target="../notesSlides/notesSlide26.xml"/><Relationship Id="rId4"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37.jpeg"/><Relationship Id="rId5" Type="http://schemas.openxmlformats.org/officeDocument/2006/relationships/notesSlide" Target="../notesSlides/notesSlide27.xml"/><Relationship Id="rId4"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38.jpe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39.png"/><Relationship Id="rId5" Type="http://schemas.openxmlformats.org/officeDocument/2006/relationships/notesSlide" Target="../notesSlides/notesSlide29.xml"/><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9.xml"/><Relationship Id="rId7" Type="http://schemas.openxmlformats.org/officeDocument/2006/relationships/image" Target="../media/image1.jpg"/><Relationship Id="rId2" Type="http://schemas.openxmlformats.org/officeDocument/2006/relationships/tags" Target="../tags/tag8.xml"/><Relationship Id="rId1" Type="http://schemas.openxmlformats.org/officeDocument/2006/relationships/themeOverride" Target="../theme/themeOverride1.xml"/><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10.xml"/></Relationships>
</file>

<file path=ppt/slides/_rels/slide30.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40.jpeg"/><Relationship Id="rId5" Type="http://schemas.openxmlformats.org/officeDocument/2006/relationships/notesSlide" Target="../notesSlides/notesSlide30.xml"/><Relationship Id="rId4"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41.jpe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42.jpeg"/><Relationship Id="rId5" Type="http://schemas.openxmlformats.org/officeDocument/2006/relationships/notesSlide" Target="../notesSlides/notesSlide32.xml"/><Relationship Id="rId4"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43.jpeg"/><Relationship Id="rId5" Type="http://schemas.openxmlformats.org/officeDocument/2006/relationships/notesSlide" Target="../notesSlides/notesSlide33.xml"/><Relationship Id="rId4"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46.jpeg"/><Relationship Id="rId5" Type="http://schemas.openxmlformats.org/officeDocument/2006/relationships/notesSlide" Target="../notesSlides/notesSlide35.xml"/><Relationship Id="rId4"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image" Target="../media/image47.jpeg"/><Relationship Id="rId4"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9.jpeg"/><Relationship Id="rId5" Type="http://schemas.openxmlformats.org/officeDocument/2006/relationships/notesSlide" Target="../notesSlides/notesSlide4.xml"/><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0.jpeg"/><Relationship Id="rId5" Type="http://schemas.openxmlformats.org/officeDocument/2006/relationships/notesSlide" Target="../notesSlides/notesSlide5.xml"/><Relationship Id="rId4"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1.jpeg"/><Relationship Id="rId5" Type="http://schemas.openxmlformats.org/officeDocument/2006/relationships/notesSlide" Target="../notesSlides/notesSlide6.xml"/><Relationship Id="rId4"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2.jpeg"/><Relationship Id="rId5" Type="http://schemas.openxmlformats.org/officeDocument/2006/relationships/notesSlide" Target="../notesSlides/notesSlide7.xml"/><Relationship Id="rId4"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3.jpeg"/><Relationship Id="rId5" Type="http://schemas.openxmlformats.org/officeDocument/2006/relationships/notesSlide" Target="../notesSlides/notesSlide8.xml"/><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4.jpeg"/><Relationship Id="rId5" Type="http://schemas.openxmlformats.org/officeDocument/2006/relationships/notesSlide" Target="../notesSlides/notesSlide9.xml"/><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age 3" descr="fond_ppt_titrePresSansPhoto_v4a.jpg"/>
          <p:cNvPicPr>
            <a:picLocks noChangeAspect="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8219" y="-27384"/>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8" name="Rectangle 3"/>
          <p:cNvSpPr>
            <a:spLocks noChangeArrowheads="1"/>
          </p:cNvSpPr>
          <p:nvPr>
            <p:custDataLst>
              <p:tags r:id="rId2"/>
            </p:custDataLst>
          </p:nvPr>
        </p:nvSpPr>
        <p:spPr bwMode="auto">
          <a:xfrm>
            <a:off x="304800" y="3200400"/>
            <a:ext cx="6268438"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fr-FR" altLang="fr-FR" sz="3000" b="1" cap="small" dirty="0" smtClean="0">
                <a:solidFill>
                  <a:srgbClr val="00549E"/>
                </a:solidFill>
                <a:ea typeface="ＭＳ Ｐゴシック" pitchFamily="-80" charset="-128"/>
              </a:rPr>
              <a:t>GISGUF – La gestion des risques</a:t>
            </a:r>
          </a:p>
          <a:p>
            <a:r>
              <a:rPr lang="fr-FR" altLang="fr-FR" sz="3000" b="1" cap="small" dirty="0" smtClean="0">
                <a:solidFill>
                  <a:srgbClr val="00549E"/>
                </a:solidFill>
                <a:ea typeface="ＭＳ Ｐゴシック" pitchFamily="-80" charset="-128"/>
              </a:rPr>
              <a:t>Les risques juridiques</a:t>
            </a:r>
            <a:endParaRPr lang="fr-FR" altLang="fr-FR" sz="3000" b="1" cap="small" dirty="0">
              <a:solidFill>
                <a:srgbClr val="00549E"/>
              </a:solidFill>
              <a:ea typeface="ＭＳ Ｐゴシック" pitchFamily="-80" charset="-128"/>
            </a:endParaRPr>
          </a:p>
          <a:p>
            <a:endParaRPr lang="fr-FR" sz="3000" b="1" dirty="0">
              <a:solidFill>
                <a:srgbClr val="265398"/>
              </a:solidFill>
              <a:ea typeface="MS PGothic" pitchFamily="34" charset="-128"/>
            </a:endParaRPr>
          </a:p>
        </p:txBody>
      </p:sp>
      <p:sp>
        <p:nvSpPr>
          <p:cNvPr id="14339" name="Rectangle 6"/>
          <p:cNvSpPr>
            <a:spLocks noChangeArrowheads="1"/>
          </p:cNvSpPr>
          <p:nvPr>
            <p:custDataLst>
              <p:tags r:id="rId3"/>
            </p:custDataLst>
          </p:nvPr>
        </p:nvSpPr>
        <p:spPr bwMode="auto">
          <a:xfrm>
            <a:off x="381000" y="6019800"/>
            <a:ext cx="112021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fr-FR" sz="1600" dirty="0" smtClean="0">
                <a:solidFill>
                  <a:srgbClr val="265398"/>
                </a:solidFill>
                <a:ea typeface="MS PGothic" pitchFamily="34" charset="-128"/>
              </a:rPr>
              <a:t>Août 2016</a:t>
            </a:r>
            <a:r>
              <a:rPr lang="fr-FR" sz="1600" dirty="0" smtClean="0">
                <a:solidFill>
                  <a:srgbClr val="2D2D8A"/>
                </a:solidFill>
                <a:ea typeface="MS PGothic" pitchFamily="34" charset="-128"/>
              </a:rPr>
              <a:t> </a:t>
            </a:r>
            <a:endParaRPr lang="fr-FR" sz="1600" dirty="0">
              <a:solidFill>
                <a:srgbClr val="2D2D8A"/>
              </a:solidFill>
              <a:ea typeface="MS PGothic" pitchFamily="34" charset="-128"/>
            </a:endParaRPr>
          </a:p>
        </p:txBody>
      </p:sp>
      <p:pic>
        <p:nvPicPr>
          <p:cNvPr id="6" name="Image 5"/>
          <p:cNvPicPr/>
          <p:nvPr/>
        </p:nvPicPr>
        <p:blipFill>
          <a:blip r:embed="rId7">
            <a:extLst>
              <a:ext uri="{28A0092B-C50C-407E-A947-70E740481C1C}">
                <a14:useLocalDpi xmlns:a14="http://schemas.microsoft.com/office/drawing/2010/main" val="0"/>
              </a:ext>
            </a:extLst>
          </a:blip>
          <a:srcRect/>
          <a:stretch>
            <a:fillRect/>
          </a:stretch>
        </p:blipFill>
        <p:spPr bwMode="auto">
          <a:xfrm>
            <a:off x="2843808" y="4437112"/>
            <a:ext cx="2520280" cy="2232248"/>
          </a:xfrm>
          <a:prstGeom prst="rect">
            <a:avLst/>
          </a:prstGeom>
          <a:noFill/>
          <a:ln>
            <a:noFill/>
          </a:ln>
        </p:spPr>
      </p:pic>
    </p:spTree>
    <p:extLst>
      <p:ext uri="{BB962C8B-B14F-4D97-AF65-F5344CB8AC3E}">
        <p14:creationId xmlns:p14="http://schemas.microsoft.com/office/powerpoint/2010/main" val="396267895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custDataLst>
              <p:tags r:id="rId1"/>
            </p:custDataLst>
          </p:nvPr>
        </p:nvSpPr>
        <p:spPr bwMode="auto">
          <a:xfrm>
            <a:off x="533400" y="532800"/>
            <a:ext cx="8153400" cy="474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4" charset="-128"/>
              </a:defRPr>
            </a:lvl1pPr>
            <a:lvl2pPr marL="742950" indent="-285750">
              <a:defRPr sz="2400">
                <a:solidFill>
                  <a:schemeClr val="tx1"/>
                </a:solidFill>
                <a:latin typeface="Arial" charset="0"/>
                <a:ea typeface="ヒラギノ角ゴ Pro W3" pitchFamily="-64" charset="-128"/>
              </a:defRPr>
            </a:lvl2pPr>
            <a:lvl3pPr marL="1143000" indent="-228600">
              <a:defRPr sz="2400">
                <a:solidFill>
                  <a:schemeClr val="tx1"/>
                </a:solidFill>
                <a:latin typeface="Arial" charset="0"/>
                <a:ea typeface="ヒラギノ角ゴ Pro W3" pitchFamily="-64" charset="-128"/>
              </a:defRPr>
            </a:lvl3pPr>
            <a:lvl4pPr marL="1600200" indent="-228600">
              <a:defRPr sz="2400">
                <a:solidFill>
                  <a:schemeClr val="tx1"/>
                </a:solidFill>
                <a:latin typeface="Arial" charset="0"/>
                <a:ea typeface="ヒラギノ角ゴ Pro W3" pitchFamily="-64" charset="-128"/>
              </a:defRPr>
            </a:lvl4pPr>
            <a:lvl5pPr marL="2057400" indent="-228600">
              <a:defRPr sz="2400">
                <a:solidFill>
                  <a:schemeClr val="tx1"/>
                </a:solidFill>
                <a:latin typeface="Arial"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4" charset="-128"/>
              </a:defRPr>
            </a:lvl9pPr>
          </a:lstStyle>
          <a:p>
            <a:pPr>
              <a:defRPr/>
            </a:pPr>
            <a:r>
              <a:rPr lang="fr-FR" altLang="fr-FR" sz="2600" b="1" dirty="0" smtClean="0">
                <a:solidFill>
                  <a:srgbClr val="0093D2"/>
                </a:solidFill>
              </a:rPr>
              <a:t>TYPOLOGIE DES RISQUES JURIDIQUES</a:t>
            </a:r>
          </a:p>
          <a:p>
            <a:pPr>
              <a:defRPr/>
            </a:pPr>
            <a:r>
              <a:rPr lang="fr-FR" altLang="fr-FR" b="1" dirty="0" smtClean="0">
                <a:solidFill>
                  <a:srgbClr val="000000"/>
                </a:solidFill>
              </a:rPr>
              <a:t>En d’autres mots …</a:t>
            </a:r>
          </a:p>
          <a:p>
            <a:pPr>
              <a:defRPr/>
            </a:pPr>
            <a:endParaRPr lang="fr-FR" altLang="fr-FR" sz="2000" b="1" dirty="0">
              <a:solidFill>
                <a:srgbClr val="000000"/>
              </a:solidFill>
            </a:endParaRPr>
          </a:p>
          <a:p>
            <a:pPr marL="342900" indent="-342900">
              <a:buFont typeface="Wingdings" charset="2"/>
              <a:buChar char="u"/>
              <a:defRPr/>
            </a:pPr>
            <a:r>
              <a:rPr lang="fr-FR" altLang="fr-FR" sz="2000" dirty="0" smtClean="0">
                <a:solidFill>
                  <a:srgbClr val="000000"/>
                </a:solidFill>
              </a:rPr>
              <a:t>Risque administratif (sanctions des autorités ministérielles …)</a:t>
            </a:r>
          </a:p>
          <a:p>
            <a:pPr marL="342900" indent="-342900">
              <a:buFont typeface="Wingdings" charset="2"/>
              <a:buChar char="u"/>
              <a:defRPr/>
            </a:pPr>
            <a:r>
              <a:rPr lang="fr-FR" altLang="fr-FR" sz="2000" dirty="0" smtClean="0">
                <a:solidFill>
                  <a:srgbClr val="000000"/>
                </a:solidFill>
              </a:rPr>
              <a:t>Risque contentieux (judiciarisation des conflits)</a:t>
            </a:r>
          </a:p>
          <a:p>
            <a:pPr marL="342900" indent="-342900">
              <a:buFont typeface="Wingdings" charset="2"/>
              <a:buChar char="u"/>
              <a:defRPr/>
            </a:pPr>
            <a:r>
              <a:rPr lang="fr-FR" altLang="fr-FR" sz="2000" dirty="0" smtClean="0">
                <a:solidFill>
                  <a:srgbClr val="000000"/>
                </a:solidFill>
              </a:rPr>
              <a:t>Risque contractuel (application et interprétation des contrats)</a:t>
            </a:r>
          </a:p>
          <a:p>
            <a:pPr marL="342900" indent="-342900">
              <a:buFont typeface="Wingdings" charset="2"/>
              <a:buChar char="u"/>
              <a:defRPr/>
            </a:pPr>
            <a:r>
              <a:rPr lang="fr-FR" altLang="fr-FR" sz="2000" dirty="0" smtClean="0">
                <a:solidFill>
                  <a:srgbClr val="000000"/>
                </a:solidFill>
              </a:rPr>
              <a:t>Risque organisationnel (processus </a:t>
            </a:r>
            <a:r>
              <a:rPr lang="fr-FR" altLang="fr-FR" sz="2000" smtClean="0">
                <a:solidFill>
                  <a:srgbClr val="000000"/>
                </a:solidFill>
              </a:rPr>
              <a:t>juridiques internes insuffisants</a:t>
            </a:r>
            <a:r>
              <a:rPr lang="fr-FR" altLang="fr-FR" sz="2000" dirty="0">
                <a:solidFill>
                  <a:srgbClr val="000000"/>
                </a:solidFill>
              </a:rPr>
              <a:t>)</a:t>
            </a:r>
            <a:endParaRPr lang="fr-FR" altLang="fr-FR" sz="2000" dirty="0" smtClean="0">
              <a:solidFill>
                <a:srgbClr val="000000"/>
              </a:solidFill>
            </a:endParaRPr>
          </a:p>
          <a:p>
            <a:pPr marL="342900" indent="-342900">
              <a:buFont typeface="Wingdings" charset="2"/>
              <a:buChar char="u"/>
              <a:defRPr/>
            </a:pPr>
            <a:r>
              <a:rPr lang="fr-FR" altLang="fr-FR" sz="2000" dirty="0" smtClean="0">
                <a:solidFill>
                  <a:srgbClr val="000000"/>
                </a:solidFill>
              </a:rPr>
              <a:t>Risque pénal (imposition de sanctions pénales)</a:t>
            </a:r>
          </a:p>
          <a:p>
            <a:pPr marL="342900" indent="-342900">
              <a:buFont typeface="Wingdings" charset="2"/>
              <a:buChar char="u"/>
              <a:defRPr/>
            </a:pPr>
            <a:r>
              <a:rPr lang="fr-FR" altLang="fr-FR" sz="2000" dirty="0" smtClean="0">
                <a:solidFill>
                  <a:srgbClr val="000000"/>
                </a:solidFill>
              </a:rPr>
              <a:t>Risque législatif et réglementaire (changements, interprétation)</a:t>
            </a:r>
          </a:p>
          <a:p>
            <a:pPr marL="342900" indent="-342900">
              <a:buFont typeface="Wingdings" charset="2"/>
              <a:buChar char="u"/>
              <a:defRPr/>
            </a:pPr>
            <a:r>
              <a:rPr lang="fr-FR" altLang="fr-FR" sz="2000" dirty="0" smtClean="0">
                <a:solidFill>
                  <a:srgbClr val="000000"/>
                </a:solidFill>
              </a:rPr>
              <a:t>Risque fiscal</a:t>
            </a:r>
          </a:p>
          <a:p>
            <a:pPr marL="342900" indent="-342900">
              <a:buFont typeface="Wingdings" charset="2"/>
              <a:buChar char="u"/>
              <a:defRPr/>
            </a:pPr>
            <a:r>
              <a:rPr lang="fr-FR" altLang="fr-FR" sz="2000" dirty="0" smtClean="0">
                <a:solidFill>
                  <a:srgbClr val="000000"/>
                </a:solidFill>
              </a:rPr>
              <a:t>Risque éthique (gestion déficiente des conflits d’intérêts)</a:t>
            </a:r>
          </a:p>
          <a:p>
            <a:pPr marL="342900" indent="-342900">
              <a:buFont typeface="Wingdings" charset="2"/>
              <a:buChar char="u"/>
              <a:defRPr/>
            </a:pPr>
            <a:r>
              <a:rPr lang="fr-FR" altLang="fr-FR" sz="2000" dirty="0" smtClean="0">
                <a:solidFill>
                  <a:srgbClr val="000000"/>
                </a:solidFill>
              </a:rPr>
              <a:t>Risque de gouvernance (mauvaises pratiques internes)</a:t>
            </a:r>
          </a:p>
          <a:p>
            <a:pPr>
              <a:defRPr/>
            </a:pPr>
            <a:endParaRPr lang="fr-FR" altLang="fr-FR" sz="2600" b="1" dirty="0" smtClean="0">
              <a:solidFill>
                <a:srgbClr val="0093D2"/>
              </a:solidFill>
            </a:endParaRPr>
          </a:p>
          <a:p>
            <a:pPr>
              <a:defRPr/>
            </a:pPr>
            <a:endParaRPr lang="fr-FR" altLang="fr-FR" sz="2600" b="1" dirty="0" smtClean="0">
              <a:solidFill>
                <a:srgbClr val="0093D2"/>
              </a:solidFill>
            </a:endParaRPr>
          </a:p>
        </p:txBody>
      </p:sp>
      <p:sp>
        <p:nvSpPr>
          <p:cNvPr id="4" name="ZoneTexte 3"/>
          <p:cNvSpPr txBox="1"/>
          <p:nvPr>
            <p:custDataLst>
              <p:tags r:id="rId2"/>
            </p:custDataLst>
          </p:nvPr>
        </p:nvSpPr>
        <p:spPr>
          <a:xfrm>
            <a:off x="644488" y="6309320"/>
            <a:ext cx="399120" cy="246221"/>
          </a:xfrm>
          <a:prstGeom prst="rect">
            <a:avLst/>
          </a:prstGeom>
          <a:noFill/>
        </p:spPr>
        <p:txBody>
          <a:bodyPr wrap="square" rtlCol="0">
            <a:spAutoFit/>
          </a:bodyPr>
          <a:lstStyle/>
          <a:p>
            <a:fld id="{A230D809-EB08-4000-9063-4EE2B8E41EC1}" type="slidenum">
              <a:rPr lang="fr-CA" sz="1000"/>
              <a:t>10</a:t>
            </a:fld>
            <a:endParaRPr lang="fr-CA" sz="1000" dirty="0"/>
          </a:p>
        </p:txBody>
      </p:sp>
      <p:pic>
        <p:nvPicPr>
          <p:cNvPr id="5" name="Image 4" descr="http://prevention-risques-entreprises.fr/uploads/images/IMAGE%20RISQUE%20DANGER.jpg"/>
          <p:cNvPicPr/>
          <p:nvPr/>
        </p:nvPicPr>
        <p:blipFill>
          <a:blip r:embed="rId5">
            <a:extLst>
              <a:ext uri="{28A0092B-C50C-407E-A947-70E740481C1C}">
                <a14:useLocalDpi xmlns:a14="http://schemas.microsoft.com/office/drawing/2010/main" val="0"/>
              </a:ext>
            </a:extLst>
          </a:blip>
          <a:srcRect/>
          <a:stretch>
            <a:fillRect/>
          </a:stretch>
        </p:blipFill>
        <p:spPr bwMode="auto">
          <a:xfrm>
            <a:off x="1403648" y="4506396"/>
            <a:ext cx="3096344" cy="2162964"/>
          </a:xfrm>
          <a:prstGeom prst="rect">
            <a:avLst/>
          </a:prstGeom>
          <a:noFill/>
          <a:ln>
            <a:noFill/>
          </a:ln>
        </p:spPr>
      </p:pic>
    </p:spTree>
    <p:extLst>
      <p:ext uri="{BB962C8B-B14F-4D97-AF65-F5344CB8AC3E}">
        <p14:creationId xmlns:p14="http://schemas.microsoft.com/office/powerpoint/2010/main" val="407239969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Résultats de recherche d'images pour « images risques »"/>
          <p:cNvPicPr/>
          <p:nvPr/>
        </p:nvPicPr>
        <p:blipFill>
          <a:blip r:embed="rId5">
            <a:extLst>
              <a:ext uri="{28A0092B-C50C-407E-A947-70E740481C1C}">
                <a14:useLocalDpi xmlns:a14="http://schemas.microsoft.com/office/drawing/2010/main" val="0"/>
              </a:ext>
            </a:extLst>
          </a:blip>
          <a:srcRect/>
          <a:stretch>
            <a:fillRect/>
          </a:stretch>
        </p:blipFill>
        <p:spPr bwMode="auto">
          <a:xfrm>
            <a:off x="7452320" y="188640"/>
            <a:ext cx="1512168" cy="1440160"/>
          </a:xfrm>
          <a:prstGeom prst="rect">
            <a:avLst/>
          </a:prstGeom>
          <a:noFill/>
          <a:ln>
            <a:noFill/>
          </a:ln>
        </p:spPr>
      </p:pic>
      <p:sp>
        <p:nvSpPr>
          <p:cNvPr id="9222" name="Rectangle 6"/>
          <p:cNvSpPr>
            <a:spLocks noChangeArrowheads="1"/>
          </p:cNvSpPr>
          <p:nvPr>
            <p:custDataLst>
              <p:tags r:id="rId1"/>
            </p:custDataLst>
          </p:nvPr>
        </p:nvSpPr>
        <p:spPr bwMode="auto">
          <a:xfrm>
            <a:off x="533400" y="532800"/>
            <a:ext cx="8153400" cy="474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4" charset="-128"/>
              </a:defRPr>
            </a:lvl1pPr>
            <a:lvl2pPr marL="742950" indent="-285750">
              <a:defRPr sz="2400">
                <a:solidFill>
                  <a:schemeClr val="tx1"/>
                </a:solidFill>
                <a:latin typeface="Arial" charset="0"/>
                <a:ea typeface="ヒラギノ角ゴ Pro W3" pitchFamily="-64" charset="-128"/>
              </a:defRPr>
            </a:lvl2pPr>
            <a:lvl3pPr marL="1143000" indent="-228600">
              <a:defRPr sz="2400">
                <a:solidFill>
                  <a:schemeClr val="tx1"/>
                </a:solidFill>
                <a:latin typeface="Arial" charset="0"/>
                <a:ea typeface="ヒラギノ角ゴ Pro W3" pitchFamily="-64" charset="-128"/>
              </a:defRPr>
            </a:lvl3pPr>
            <a:lvl4pPr marL="1600200" indent="-228600">
              <a:defRPr sz="2400">
                <a:solidFill>
                  <a:schemeClr val="tx1"/>
                </a:solidFill>
                <a:latin typeface="Arial" charset="0"/>
                <a:ea typeface="ヒラギノ角ゴ Pro W3" pitchFamily="-64" charset="-128"/>
              </a:defRPr>
            </a:lvl4pPr>
            <a:lvl5pPr marL="2057400" indent="-228600">
              <a:defRPr sz="2400">
                <a:solidFill>
                  <a:schemeClr val="tx1"/>
                </a:solidFill>
                <a:latin typeface="Arial"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4" charset="-128"/>
              </a:defRPr>
            </a:lvl9pPr>
          </a:lstStyle>
          <a:p>
            <a:pPr>
              <a:defRPr/>
            </a:pPr>
            <a:r>
              <a:rPr lang="fr-FR" altLang="fr-FR" sz="2600" b="1" dirty="0" smtClean="0">
                <a:solidFill>
                  <a:srgbClr val="0093D2"/>
                </a:solidFill>
              </a:rPr>
              <a:t>LES 10 RISQUES MAJEURS EN 2015</a:t>
            </a:r>
          </a:p>
          <a:p>
            <a:pPr>
              <a:defRPr/>
            </a:pPr>
            <a:r>
              <a:rPr lang="fr-FR" altLang="fr-FR" b="1" dirty="0" smtClean="0"/>
              <a:t>Sondage Aon </a:t>
            </a:r>
            <a:r>
              <a:rPr lang="fr-FR" altLang="fr-FR" b="1" dirty="0" err="1" smtClean="0"/>
              <a:t>Risk</a:t>
            </a:r>
            <a:r>
              <a:rPr lang="fr-FR" altLang="fr-FR" b="1" dirty="0" smtClean="0"/>
              <a:t> Solutions – 1 400 répondants</a:t>
            </a:r>
          </a:p>
          <a:p>
            <a:pPr>
              <a:defRPr/>
            </a:pPr>
            <a:endParaRPr lang="fr-FR" altLang="fr-FR" sz="2000" b="1" dirty="0">
              <a:solidFill>
                <a:srgbClr val="000000"/>
              </a:solidFill>
            </a:endParaRPr>
          </a:p>
          <a:p>
            <a:pPr marL="342900" indent="-342900">
              <a:buFont typeface="Wingdings" charset="2"/>
              <a:buChar char="u"/>
              <a:defRPr/>
            </a:pPr>
            <a:r>
              <a:rPr lang="fr-FR" altLang="fr-FR" sz="2000" b="1" dirty="0" smtClean="0">
                <a:solidFill>
                  <a:srgbClr val="000000"/>
                </a:solidFill>
              </a:rPr>
              <a:t>Risques </a:t>
            </a:r>
            <a:r>
              <a:rPr lang="fr-FR" altLang="fr-FR" sz="2000" b="1" dirty="0">
                <a:solidFill>
                  <a:srgbClr val="000000"/>
                </a:solidFill>
              </a:rPr>
              <a:t>à</a:t>
            </a:r>
            <a:r>
              <a:rPr lang="fr-FR" altLang="fr-FR" sz="2000" b="1" dirty="0" smtClean="0">
                <a:solidFill>
                  <a:srgbClr val="000000"/>
                </a:solidFill>
              </a:rPr>
              <a:t> caractère économique, financier ou opérationnel</a:t>
            </a:r>
          </a:p>
          <a:p>
            <a:pPr marL="342900" indent="-342900">
              <a:buFont typeface="Wingdings" charset="2"/>
              <a:buChar char="u"/>
              <a:defRPr/>
            </a:pPr>
            <a:endParaRPr lang="fr-FR" altLang="fr-FR" sz="2000" b="1" dirty="0">
              <a:solidFill>
                <a:srgbClr val="000000"/>
              </a:solidFill>
            </a:endParaRPr>
          </a:p>
          <a:p>
            <a:pPr marL="1200150" lvl="1" indent="-457200">
              <a:buFont typeface="+mj-lt"/>
              <a:buAutoNum type="arabicPeriod"/>
              <a:defRPr/>
            </a:pPr>
            <a:r>
              <a:rPr lang="fr-FR" altLang="fr-FR" sz="2000" b="1" dirty="0" smtClean="0">
                <a:solidFill>
                  <a:srgbClr val="000000"/>
                </a:solidFill>
              </a:rPr>
              <a:t>Préjudice à la réputation/image de marque</a:t>
            </a:r>
          </a:p>
          <a:p>
            <a:pPr marL="1200150" lvl="1" indent="-457200">
              <a:buFont typeface="+mj-lt"/>
              <a:buAutoNum type="arabicPeriod"/>
              <a:defRPr/>
            </a:pPr>
            <a:r>
              <a:rPr lang="fr-FR" altLang="fr-FR" sz="2000" b="1" dirty="0" smtClean="0">
                <a:solidFill>
                  <a:srgbClr val="000000"/>
                </a:solidFill>
              </a:rPr>
              <a:t>Ralentissement économique/atonie de la reprise</a:t>
            </a:r>
          </a:p>
          <a:p>
            <a:pPr marL="1200150" lvl="1" indent="-457200">
              <a:buFont typeface="+mj-lt"/>
              <a:buAutoNum type="arabicPeriod"/>
              <a:defRPr/>
            </a:pPr>
            <a:r>
              <a:rPr lang="fr-FR" altLang="fr-FR" sz="2000" b="1" dirty="0" smtClean="0">
                <a:solidFill>
                  <a:srgbClr val="FF0000"/>
                </a:solidFill>
              </a:rPr>
              <a:t>Changements réglementaires/législatifs</a:t>
            </a:r>
          </a:p>
          <a:p>
            <a:pPr marL="1200150" lvl="1" indent="-457200">
              <a:buFont typeface="+mj-lt"/>
              <a:buAutoNum type="arabicPeriod"/>
              <a:defRPr/>
            </a:pPr>
            <a:r>
              <a:rPr lang="fr-FR" altLang="fr-FR" sz="2000" b="1" dirty="0" smtClean="0">
                <a:solidFill>
                  <a:srgbClr val="000000"/>
                </a:solidFill>
              </a:rPr>
              <a:t>Intensification de la concurrence</a:t>
            </a:r>
          </a:p>
          <a:p>
            <a:pPr marL="1200150" lvl="1" indent="-457200">
              <a:buFont typeface="+mj-lt"/>
              <a:buAutoNum type="arabicPeriod"/>
              <a:defRPr/>
            </a:pPr>
            <a:r>
              <a:rPr lang="fr-FR" altLang="fr-FR" sz="2000" b="1" dirty="0" smtClean="0">
                <a:solidFill>
                  <a:srgbClr val="000000"/>
                </a:solidFill>
              </a:rPr>
              <a:t>Incapacité à attirer ou retenir les meilleurs talents</a:t>
            </a:r>
          </a:p>
          <a:p>
            <a:pPr marL="1200150" lvl="1" indent="-457200">
              <a:buFont typeface="+mj-lt"/>
              <a:buAutoNum type="arabicPeriod"/>
              <a:defRPr/>
            </a:pPr>
            <a:r>
              <a:rPr lang="fr-FR" altLang="fr-FR" sz="2000" b="1" dirty="0" smtClean="0">
                <a:solidFill>
                  <a:srgbClr val="000000"/>
                </a:solidFill>
              </a:rPr>
              <a:t>Incapacité à innover/répondre aux besoins des clients </a:t>
            </a:r>
          </a:p>
          <a:p>
            <a:pPr marL="1200150" lvl="1" indent="-457200">
              <a:buFont typeface="+mj-lt"/>
              <a:buAutoNum type="arabicPeriod"/>
              <a:defRPr/>
            </a:pPr>
            <a:r>
              <a:rPr lang="fr-FR" altLang="fr-FR" sz="2000" b="1" dirty="0" smtClean="0">
                <a:solidFill>
                  <a:srgbClr val="000000"/>
                </a:solidFill>
              </a:rPr>
              <a:t>Perte d’exploitation</a:t>
            </a:r>
          </a:p>
          <a:p>
            <a:pPr marL="1200150" lvl="1" indent="-457200">
              <a:buFont typeface="+mj-lt"/>
              <a:buAutoNum type="arabicPeriod"/>
              <a:defRPr/>
            </a:pPr>
            <a:r>
              <a:rPr lang="fr-FR" altLang="fr-FR" sz="2000" b="1" dirty="0" smtClean="0">
                <a:solidFill>
                  <a:srgbClr val="FF0000"/>
                </a:solidFill>
              </a:rPr>
              <a:t>Responsabilité civile</a:t>
            </a:r>
          </a:p>
          <a:p>
            <a:pPr marL="1200150" lvl="1" indent="-457200">
              <a:buFont typeface="+mj-lt"/>
              <a:buAutoNum type="arabicPeriod"/>
              <a:defRPr/>
            </a:pPr>
            <a:r>
              <a:rPr lang="fr-FR" altLang="fr-FR" sz="2000" b="1" dirty="0" err="1" smtClean="0">
                <a:solidFill>
                  <a:srgbClr val="FF0000"/>
                </a:solidFill>
              </a:rPr>
              <a:t>Cyberrisque</a:t>
            </a:r>
            <a:r>
              <a:rPr lang="fr-FR" altLang="fr-FR" sz="2000" b="1" dirty="0" smtClean="0">
                <a:solidFill>
                  <a:srgbClr val="FF0000"/>
                </a:solidFill>
              </a:rPr>
              <a:t> (délits informatiques/piratage/virus/codes malveillants)</a:t>
            </a:r>
          </a:p>
          <a:p>
            <a:pPr marL="1200150" lvl="1" indent="-457200">
              <a:buFont typeface="+mj-lt"/>
              <a:buAutoNum type="arabicPeriod"/>
              <a:defRPr/>
            </a:pPr>
            <a:r>
              <a:rPr lang="fr-FR" altLang="fr-FR" sz="2000" b="1" dirty="0" smtClean="0">
                <a:solidFill>
                  <a:srgbClr val="FF0000"/>
                </a:solidFill>
              </a:rPr>
              <a:t>Dommages aux biens</a:t>
            </a:r>
          </a:p>
          <a:p>
            <a:pPr>
              <a:defRPr/>
            </a:pPr>
            <a:endParaRPr lang="fr-FR" altLang="fr-FR" sz="2600" b="1" dirty="0" smtClean="0">
              <a:solidFill>
                <a:srgbClr val="0093D2"/>
              </a:solidFill>
            </a:endParaRPr>
          </a:p>
          <a:p>
            <a:pPr>
              <a:defRPr/>
            </a:pPr>
            <a:endParaRPr lang="fr-FR" altLang="fr-FR" sz="2600" b="1" dirty="0" smtClean="0">
              <a:solidFill>
                <a:srgbClr val="0093D2"/>
              </a:solidFill>
            </a:endParaRPr>
          </a:p>
        </p:txBody>
      </p:sp>
      <p:sp>
        <p:nvSpPr>
          <p:cNvPr id="3" name="ZoneTexte 2"/>
          <p:cNvSpPr txBox="1"/>
          <p:nvPr>
            <p:custDataLst>
              <p:tags r:id="rId2"/>
            </p:custDataLst>
          </p:nvPr>
        </p:nvSpPr>
        <p:spPr>
          <a:xfrm>
            <a:off x="644488" y="6309320"/>
            <a:ext cx="399120" cy="246221"/>
          </a:xfrm>
          <a:prstGeom prst="rect">
            <a:avLst/>
          </a:prstGeom>
          <a:noFill/>
        </p:spPr>
        <p:txBody>
          <a:bodyPr wrap="square" rtlCol="0">
            <a:spAutoFit/>
          </a:bodyPr>
          <a:lstStyle/>
          <a:p>
            <a:fld id="{045E05BE-0770-4E9D-86AD-FD8688F1D457}" type="slidenum">
              <a:rPr lang="fr-CA" sz="1000" smtClean="0"/>
              <a:t>11</a:t>
            </a:fld>
            <a:endParaRPr lang="fr-CA" sz="1000" dirty="0"/>
          </a:p>
        </p:txBody>
      </p:sp>
      <p:sp>
        <p:nvSpPr>
          <p:cNvPr id="2" name="ZoneTexte 1"/>
          <p:cNvSpPr txBox="1"/>
          <p:nvPr/>
        </p:nvSpPr>
        <p:spPr>
          <a:xfrm>
            <a:off x="107504" y="3501008"/>
            <a:ext cx="1152128" cy="523220"/>
          </a:xfrm>
          <a:prstGeom prst="rect">
            <a:avLst/>
          </a:prstGeom>
          <a:solidFill>
            <a:schemeClr val="accent3"/>
          </a:solidFill>
          <a:ln>
            <a:noFill/>
          </a:ln>
        </p:spPr>
        <p:txBody>
          <a:bodyPr wrap="square" rtlCol="0">
            <a:spAutoFit/>
          </a:bodyPr>
          <a:lstStyle/>
          <a:p>
            <a:r>
              <a:rPr lang="fr-FR" sz="1400" b="1" dirty="0" smtClean="0">
                <a:ln w="12700">
                  <a:solidFill>
                    <a:srgbClr val="FF0000"/>
                  </a:solidFill>
                  <a:prstDash val="solid"/>
                </a:ln>
                <a:solidFill>
                  <a:srgbClr val="FF0000"/>
                </a:solidFill>
                <a:effectLst>
                  <a:outerShdw blurRad="41275" dist="20320" dir="1800000" algn="tl" rotWithShape="0">
                    <a:srgbClr val="000000">
                      <a:alpha val="40000"/>
                    </a:srgbClr>
                  </a:outerShdw>
                </a:effectLst>
              </a:rPr>
              <a:t>Risques juridiques</a:t>
            </a:r>
            <a:endParaRPr lang="fr-FR" sz="1400" b="1" dirty="0">
              <a:ln w="12700">
                <a:solidFill>
                  <a:srgbClr val="FF0000"/>
                </a:solidFill>
                <a:prstDash val="solid"/>
              </a:ln>
              <a:solidFill>
                <a:srgbClr val="FF0000"/>
              </a:solidFill>
              <a:effectLst>
                <a:outerShdw blurRad="41275" dist="20320" dir="1800000" algn="tl" rotWithShape="0">
                  <a:srgbClr val="000000">
                    <a:alpha val="40000"/>
                  </a:srgbClr>
                </a:outerShdw>
              </a:effectLst>
            </a:endParaRPr>
          </a:p>
        </p:txBody>
      </p:sp>
      <p:pic>
        <p:nvPicPr>
          <p:cNvPr id="8" name="Image 7"/>
          <p:cNvPicPr/>
          <p:nvPr/>
        </p:nvPicPr>
        <p:blipFill>
          <a:blip r:embed="rId6">
            <a:extLst>
              <a:ext uri="{28A0092B-C50C-407E-A947-70E740481C1C}">
                <a14:useLocalDpi xmlns:a14="http://schemas.microsoft.com/office/drawing/2010/main" val="0"/>
              </a:ext>
            </a:extLst>
          </a:blip>
          <a:srcRect/>
          <a:stretch>
            <a:fillRect/>
          </a:stretch>
        </p:blipFill>
        <p:spPr bwMode="auto">
          <a:xfrm>
            <a:off x="4427984" y="5229200"/>
            <a:ext cx="1584176" cy="1368152"/>
          </a:xfrm>
          <a:prstGeom prst="rect">
            <a:avLst/>
          </a:prstGeom>
          <a:noFill/>
          <a:ln>
            <a:noFill/>
          </a:ln>
        </p:spPr>
      </p:pic>
    </p:spTree>
    <p:extLst>
      <p:ext uri="{BB962C8B-B14F-4D97-AF65-F5344CB8AC3E}">
        <p14:creationId xmlns:p14="http://schemas.microsoft.com/office/powerpoint/2010/main" val="67840857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custDataLst>
              <p:tags r:id="rId1"/>
            </p:custDataLst>
          </p:nvPr>
        </p:nvSpPr>
        <p:spPr bwMode="auto">
          <a:xfrm>
            <a:off x="533400" y="532800"/>
            <a:ext cx="8153400" cy="474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4" charset="-128"/>
              </a:defRPr>
            </a:lvl1pPr>
            <a:lvl2pPr marL="742950" indent="-285750">
              <a:defRPr sz="2400">
                <a:solidFill>
                  <a:schemeClr val="tx1"/>
                </a:solidFill>
                <a:latin typeface="Arial" charset="0"/>
                <a:ea typeface="ヒラギノ角ゴ Pro W3" pitchFamily="-64" charset="-128"/>
              </a:defRPr>
            </a:lvl2pPr>
            <a:lvl3pPr marL="1143000" indent="-228600">
              <a:defRPr sz="2400">
                <a:solidFill>
                  <a:schemeClr val="tx1"/>
                </a:solidFill>
                <a:latin typeface="Arial" charset="0"/>
                <a:ea typeface="ヒラギノ角ゴ Pro W3" pitchFamily="-64" charset="-128"/>
              </a:defRPr>
            </a:lvl3pPr>
            <a:lvl4pPr marL="1600200" indent="-228600">
              <a:defRPr sz="2400">
                <a:solidFill>
                  <a:schemeClr val="tx1"/>
                </a:solidFill>
                <a:latin typeface="Arial" charset="0"/>
                <a:ea typeface="ヒラギノ角ゴ Pro W3" pitchFamily="-64" charset="-128"/>
              </a:defRPr>
            </a:lvl4pPr>
            <a:lvl5pPr marL="2057400" indent="-228600">
              <a:defRPr sz="2400">
                <a:solidFill>
                  <a:schemeClr val="tx1"/>
                </a:solidFill>
                <a:latin typeface="Arial"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4" charset="-128"/>
              </a:defRPr>
            </a:lvl9pPr>
          </a:lstStyle>
          <a:p>
            <a:pPr>
              <a:defRPr/>
            </a:pPr>
            <a:r>
              <a:rPr lang="fr-FR" altLang="fr-FR" sz="2600" b="1" dirty="0" smtClean="0">
                <a:solidFill>
                  <a:srgbClr val="0093D2"/>
                </a:solidFill>
              </a:rPr>
              <a:t>GESTION DES RISQUES JURIDIQUES</a:t>
            </a:r>
          </a:p>
          <a:p>
            <a:pPr>
              <a:defRPr/>
            </a:pPr>
            <a:r>
              <a:rPr lang="fr-FR" altLang="fr-FR" b="1" dirty="0" smtClean="0"/>
              <a:t>Les étapes</a:t>
            </a:r>
          </a:p>
          <a:p>
            <a:pPr>
              <a:defRPr/>
            </a:pPr>
            <a:endParaRPr lang="fr-FR" altLang="fr-FR" sz="2000" b="1" dirty="0">
              <a:solidFill>
                <a:srgbClr val="000000"/>
              </a:solidFill>
            </a:endParaRPr>
          </a:p>
          <a:p>
            <a:pPr marL="342900" indent="-342900">
              <a:buFont typeface="Wingdings" charset="2"/>
              <a:buChar char="u"/>
              <a:defRPr/>
            </a:pPr>
            <a:r>
              <a:rPr lang="fr-FR" altLang="fr-FR" sz="2000" b="1" dirty="0" smtClean="0">
                <a:solidFill>
                  <a:srgbClr val="000000"/>
                </a:solidFill>
              </a:rPr>
              <a:t> 5 étapes</a:t>
            </a:r>
          </a:p>
          <a:p>
            <a:pPr marL="342900" indent="-342900">
              <a:buFont typeface="Wingdings" charset="2"/>
              <a:buChar char="u"/>
              <a:defRPr/>
            </a:pPr>
            <a:endParaRPr lang="fr-FR" altLang="fr-FR" sz="2000" b="1" dirty="0">
              <a:solidFill>
                <a:srgbClr val="000000"/>
              </a:solidFill>
            </a:endParaRPr>
          </a:p>
          <a:p>
            <a:pPr marL="342900" indent="-342900">
              <a:lnSpc>
                <a:spcPct val="150000"/>
              </a:lnSpc>
              <a:buFont typeface="Wingdings" panose="05000000000000000000" pitchFamily="2" charset="2"/>
              <a:buChar char="q"/>
              <a:defRPr/>
            </a:pPr>
            <a:r>
              <a:rPr lang="fr-FR" altLang="fr-FR" sz="2000" dirty="0" smtClean="0">
                <a:solidFill>
                  <a:srgbClr val="000000"/>
                </a:solidFill>
              </a:rPr>
              <a:t>Identifier </a:t>
            </a:r>
          </a:p>
          <a:p>
            <a:pPr marL="342900" indent="-342900">
              <a:lnSpc>
                <a:spcPct val="150000"/>
              </a:lnSpc>
              <a:buFont typeface="Wingdings" panose="05000000000000000000" pitchFamily="2" charset="2"/>
              <a:buChar char="q"/>
              <a:defRPr/>
            </a:pPr>
            <a:r>
              <a:rPr lang="fr-FR" altLang="fr-FR" sz="2000" dirty="0" smtClean="0">
                <a:solidFill>
                  <a:srgbClr val="000000"/>
                </a:solidFill>
              </a:rPr>
              <a:t>Analyser </a:t>
            </a:r>
          </a:p>
          <a:p>
            <a:pPr marL="342900" indent="-342900">
              <a:lnSpc>
                <a:spcPct val="150000"/>
              </a:lnSpc>
              <a:buFont typeface="Wingdings" panose="05000000000000000000" pitchFamily="2" charset="2"/>
              <a:buChar char="q"/>
              <a:defRPr/>
            </a:pPr>
            <a:r>
              <a:rPr lang="fr-FR" altLang="fr-FR" sz="2000" dirty="0" smtClean="0">
                <a:solidFill>
                  <a:srgbClr val="000000"/>
                </a:solidFill>
              </a:rPr>
              <a:t>Évaluer </a:t>
            </a:r>
          </a:p>
          <a:p>
            <a:pPr marL="342900" indent="-342900">
              <a:lnSpc>
                <a:spcPct val="150000"/>
              </a:lnSpc>
              <a:buFont typeface="Wingdings" panose="05000000000000000000" pitchFamily="2" charset="2"/>
              <a:buChar char="q"/>
              <a:defRPr/>
            </a:pPr>
            <a:r>
              <a:rPr lang="fr-FR" altLang="fr-FR" sz="2000" dirty="0" smtClean="0">
                <a:solidFill>
                  <a:srgbClr val="000000"/>
                </a:solidFill>
              </a:rPr>
              <a:t>Cartographier </a:t>
            </a:r>
          </a:p>
          <a:p>
            <a:pPr marL="342900" indent="-342900">
              <a:lnSpc>
                <a:spcPct val="150000"/>
              </a:lnSpc>
              <a:buFont typeface="Wingdings" panose="05000000000000000000" pitchFamily="2" charset="2"/>
              <a:buChar char="q"/>
              <a:defRPr/>
            </a:pPr>
            <a:r>
              <a:rPr lang="fr-FR" altLang="fr-FR" sz="2000" b="1" dirty="0" smtClean="0">
                <a:solidFill>
                  <a:srgbClr val="FF0000"/>
                </a:solidFill>
              </a:rPr>
              <a:t>Traiter (gérer) – Contrôles internes</a:t>
            </a:r>
          </a:p>
          <a:p>
            <a:pPr>
              <a:defRPr/>
            </a:pPr>
            <a:endParaRPr lang="fr-FR" altLang="fr-FR" sz="2600" b="1" dirty="0" smtClean="0">
              <a:solidFill>
                <a:srgbClr val="0093D2"/>
              </a:solidFill>
            </a:endParaRPr>
          </a:p>
          <a:p>
            <a:pPr>
              <a:defRPr/>
            </a:pPr>
            <a:endParaRPr lang="fr-FR" altLang="fr-FR" sz="2600" b="1" dirty="0" smtClean="0">
              <a:solidFill>
                <a:srgbClr val="0093D2"/>
              </a:solidFill>
            </a:endParaRPr>
          </a:p>
        </p:txBody>
      </p:sp>
      <p:pic>
        <p:nvPicPr>
          <p:cNvPr id="5" name="Image 4"/>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403648" y="4653136"/>
            <a:ext cx="1872208" cy="2036420"/>
          </a:xfrm>
          <a:prstGeom prst="rect">
            <a:avLst/>
          </a:prstGeom>
          <a:noFill/>
          <a:ln>
            <a:noFill/>
          </a:ln>
        </p:spPr>
      </p:pic>
      <p:sp>
        <p:nvSpPr>
          <p:cNvPr id="6" name="ZoneTexte 5"/>
          <p:cNvSpPr txBox="1"/>
          <p:nvPr>
            <p:custDataLst>
              <p:tags r:id="rId3"/>
            </p:custDataLst>
          </p:nvPr>
        </p:nvSpPr>
        <p:spPr>
          <a:xfrm>
            <a:off x="644488" y="6309320"/>
            <a:ext cx="399120" cy="246221"/>
          </a:xfrm>
          <a:prstGeom prst="rect">
            <a:avLst/>
          </a:prstGeom>
          <a:noFill/>
        </p:spPr>
        <p:txBody>
          <a:bodyPr wrap="square" rtlCol="0">
            <a:spAutoFit/>
          </a:bodyPr>
          <a:lstStyle/>
          <a:p>
            <a:fld id="{D4154C9D-6D3F-4713-98AE-7DE3A83664F0}" type="slidenum">
              <a:rPr lang="fr-CA" sz="1000" smtClean="0"/>
              <a:t>12</a:t>
            </a:fld>
            <a:endParaRPr lang="fr-CA" sz="1000" dirty="0"/>
          </a:p>
        </p:txBody>
      </p:sp>
      <p:pic>
        <p:nvPicPr>
          <p:cNvPr id="7" name="Image 6" descr="http://management.savoir.fr/wp-content/uploads/sites/13/2011/11/gestion-des-risques.jpg"/>
          <p:cNvPicPr/>
          <p:nvPr/>
        </p:nvPicPr>
        <p:blipFill>
          <a:blip r:embed="rId7">
            <a:extLst>
              <a:ext uri="{28A0092B-C50C-407E-A947-70E740481C1C}">
                <a14:useLocalDpi xmlns:a14="http://schemas.microsoft.com/office/drawing/2010/main" val="0"/>
              </a:ext>
            </a:extLst>
          </a:blip>
          <a:srcRect/>
          <a:stretch>
            <a:fillRect/>
          </a:stretch>
        </p:blipFill>
        <p:spPr bwMode="auto">
          <a:xfrm>
            <a:off x="3851920" y="1196752"/>
            <a:ext cx="3744416" cy="2880320"/>
          </a:xfrm>
          <a:prstGeom prst="rect">
            <a:avLst/>
          </a:prstGeom>
          <a:noFill/>
          <a:ln>
            <a:noFill/>
          </a:ln>
        </p:spPr>
      </p:pic>
    </p:spTree>
    <p:extLst>
      <p:ext uri="{BB962C8B-B14F-4D97-AF65-F5344CB8AC3E}">
        <p14:creationId xmlns:p14="http://schemas.microsoft.com/office/powerpoint/2010/main" val="214416016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custDataLst>
              <p:tags r:id="rId1"/>
            </p:custDataLst>
          </p:nvPr>
        </p:nvSpPr>
        <p:spPr bwMode="auto">
          <a:xfrm>
            <a:off x="533400" y="532800"/>
            <a:ext cx="8153400" cy="474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4" charset="-128"/>
              </a:defRPr>
            </a:lvl1pPr>
            <a:lvl2pPr marL="742950" indent="-285750">
              <a:defRPr sz="2400">
                <a:solidFill>
                  <a:schemeClr val="tx1"/>
                </a:solidFill>
                <a:latin typeface="Arial" charset="0"/>
                <a:ea typeface="ヒラギノ角ゴ Pro W3" pitchFamily="-64" charset="-128"/>
              </a:defRPr>
            </a:lvl2pPr>
            <a:lvl3pPr marL="1143000" indent="-228600">
              <a:defRPr sz="2400">
                <a:solidFill>
                  <a:schemeClr val="tx1"/>
                </a:solidFill>
                <a:latin typeface="Arial" charset="0"/>
                <a:ea typeface="ヒラギノ角ゴ Pro W3" pitchFamily="-64" charset="-128"/>
              </a:defRPr>
            </a:lvl3pPr>
            <a:lvl4pPr marL="1600200" indent="-228600">
              <a:defRPr sz="2400">
                <a:solidFill>
                  <a:schemeClr val="tx1"/>
                </a:solidFill>
                <a:latin typeface="Arial" charset="0"/>
                <a:ea typeface="ヒラギノ角ゴ Pro W3" pitchFamily="-64" charset="-128"/>
              </a:defRPr>
            </a:lvl4pPr>
            <a:lvl5pPr marL="2057400" indent="-228600">
              <a:defRPr sz="2400">
                <a:solidFill>
                  <a:schemeClr val="tx1"/>
                </a:solidFill>
                <a:latin typeface="Arial"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4" charset="-128"/>
              </a:defRPr>
            </a:lvl9pPr>
          </a:lstStyle>
          <a:p>
            <a:pPr>
              <a:defRPr/>
            </a:pPr>
            <a:r>
              <a:rPr lang="fr-FR" altLang="fr-FR" sz="2600" b="1" dirty="0">
                <a:solidFill>
                  <a:srgbClr val="0093D2"/>
                </a:solidFill>
              </a:rPr>
              <a:t>GESTION DES RISQUES JURIDIQUES</a:t>
            </a:r>
          </a:p>
          <a:p>
            <a:pPr>
              <a:defRPr/>
            </a:pPr>
            <a:r>
              <a:rPr lang="fr-FR" altLang="fr-FR" b="1" dirty="0" smtClean="0">
                <a:solidFill>
                  <a:srgbClr val="000000"/>
                </a:solidFill>
              </a:rPr>
              <a:t>Contrôles internes </a:t>
            </a:r>
          </a:p>
          <a:p>
            <a:pPr>
              <a:defRPr/>
            </a:pPr>
            <a:endParaRPr lang="fr-FR" altLang="fr-FR" sz="2000" b="1" dirty="0">
              <a:solidFill>
                <a:srgbClr val="000000"/>
              </a:solidFill>
            </a:endParaRPr>
          </a:p>
          <a:p>
            <a:pPr marL="342900" indent="-342900">
              <a:lnSpc>
                <a:spcPct val="120000"/>
              </a:lnSpc>
              <a:buFont typeface="Wingdings" charset="2"/>
              <a:buChar char="u"/>
              <a:defRPr/>
            </a:pPr>
            <a:r>
              <a:rPr lang="fr-FR" altLang="fr-FR" sz="2000" dirty="0" smtClean="0">
                <a:solidFill>
                  <a:srgbClr val="000000"/>
                </a:solidFill>
              </a:rPr>
              <a:t>Délégation de pouvoirs</a:t>
            </a:r>
          </a:p>
          <a:p>
            <a:pPr marL="342900" indent="-342900">
              <a:lnSpc>
                <a:spcPct val="120000"/>
              </a:lnSpc>
              <a:buFont typeface="Wingdings" charset="2"/>
              <a:buChar char="u"/>
              <a:defRPr/>
            </a:pPr>
            <a:r>
              <a:rPr lang="fr-FR" altLang="fr-FR" sz="2000" dirty="0" smtClean="0">
                <a:solidFill>
                  <a:srgbClr val="000000"/>
                </a:solidFill>
              </a:rPr>
              <a:t>Codes d’éthique et de déontologie</a:t>
            </a:r>
          </a:p>
          <a:p>
            <a:pPr marL="342900" indent="-342900">
              <a:lnSpc>
                <a:spcPct val="120000"/>
              </a:lnSpc>
              <a:buFont typeface="Wingdings" charset="2"/>
              <a:buChar char="u"/>
              <a:defRPr/>
            </a:pPr>
            <a:r>
              <a:rPr lang="fr-FR" altLang="fr-FR" sz="2000" dirty="0" smtClean="0">
                <a:solidFill>
                  <a:srgbClr val="000000"/>
                </a:solidFill>
              </a:rPr>
              <a:t>Cartographie des risques juridiques</a:t>
            </a:r>
          </a:p>
          <a:p>
            <a:pPr marL="342900" indent="-342900">
              <a:lnSpc>
                <a:spcPct val="120000"/>
              </a:lnSpc>
              <a:buFont typeface="Wingdings" charset="2"/>
              <a:buChar char="u"/>
              <a:defRPr/>
            </a:pPr>
            <a:r>
              <a:rPr lang="fr-FR" altLang="fr-FR" sz="2000" dirty="0" smtClean="0">
                <a:solidFill>
                  <a:srgbClr val="000000"/>
                </a:solidFill>
              </a:rPr>
              <a:t>Tableau de suivi des litiges </a:t>
            </a:r>
          </a:p>
          <a:p>
            <a:pPr marL="342900" indent="-342900">
              <a:lnSpc>
                <a:spcPct val="120000"/>
              </a:lnSpc>
              <a:buFont typeface="Wingdings" charset="2"/>
              <a:buChar char="u"/>
              <a:defRPr/>
            </a:pPr>
            <a:r>
              <a:rPr lang="fr-FR" altLang="fr-FR" sz="2000" dirty="0" smtClean="0">
                <a:solidFill>
                  <a:srgbClr val="000000"/>
                </a:solidFill>
              </a:rPr>
              <a:t>Formation et sensibilisation</a:t>
            </a:r>
          </a:p>
          <a:p>
            <a:pPr marL="342900" indent="-342900">
              <a:lnSpc>
                <a:spcPct val="120000"/>
              </a:lnSpc>
              <a:buFont typeface="Wingdings" charset="2"/>
              <a:buChar char="u"/>
              <a:defRPr/>
            </a:pPr>
            <a:r>
              <a:rPr lang="fr-FR" altLang="fr-FR" sz="2000" dirty="0" smtClean="0">
                <a:solidFill>
                  <a:srgbClr val="000000"/>
                </a:solidFill>
              </a:rPr>
              <a:t>Dispositifs de contrôles internes </a:t>
            </a:r>
            <a:r>
              <a:rPr lang="fr-FR" altLang="fr-FR" sz="1800" dirty="0" smtClean="0">
                <a:solidFill>
                  <a:srgbClr val="000000"/>
                </a:solidFill>
              </a:rPr>
              <a:t>(opinions, validation de contrats, etc.)</a:t>
            </a:r>
          </a:p>
          <a:p>
            <a:pPr marL="342900" indent="-342900">
              <a:lnSpc>
                <a:spcPct val="120000"/>
              </a:lnSpc>
              <a:buFont typeface="Wingdings" charset="2"/>
              <a:buChar char="u"/>
              <a:defRPr/>
            </a:pPr>
            <a:r>
              <a:rPr lang="fr-FR" altLang="fr-FR" sz="2000" dirty="0" smtClean="0">
                <a:solidFill>
                  <a:srgbClr val="000000"/>
                </a:solidFill>
              </a:rPr>
              <a:t>Auto-évaluation par les propriétaires </a:t>
            </a:r>
            <a:r>
              <a:rPr lang="fr-FR" altLang="fr-FR" sz="1800" dirty="0" smtClean="0">
                <a:solidFill>
                  <a:srgbClr val="000000"/>
                </a:solidFill>
              </a:rPr>
              <a:t>(déclaration de conformité)</a:t>
            </a:r>
          </a:p>
          <a:p>
            <a:pPr marL="342900" indent="-342900">
              <a:lnSpc>
                <a:spcPct val="120000"/>
              </a:lnSpc>
              <a:buFont typeface="Wingdings" charset="2"/>
              <a:buChar char="u"/>
              <a:defRPr/>
            </a:pPr>
            <a:r>
              <a:rPr lang="fr-FR" altLang="fr-FR" sz="2000" dirty="0" smtClean="0">
                <a:solidFill>
                  <a:srgbClr val="000000"/>
                </a:solidFill>
              </a:rPr>
              <a:t>Audit interne juridique</a:t>
            </a:r>
          </a:p>
          <a:p>
            <a:pPr marL="342900" indent="-342900">
              <a:lnSpc>
                <a:spcPct val="120000"/>
              </a:lnSpc>
              <a:buFont typeface="Wingdings" charset="2"/>
              <a:buChar char="u"/>
              <a:defRPr/>
            </a:pPr>
            <a:r>
              <a:rPr lang="fr-FR" altLang="fr-FR" sz="2000" dirty="0" smtClean="0">
                <a:solidFill>
                  <a:srgbClr val="000000"/>
                </a:solidFill>
              </a:rPr>
              <a:t>Tests de contrôles internes</a:t>
            </a:r>
          </a:p>
          <a:p>
            <a:pPr marL="342900" indent="-342900">
              <a:lnSpc>
                <a:spcPct val="120000"/>
              </a:lnSpc>
              <a:buFont typeface="Wingdings" charset="2"/>
              <a:buChar char="u"/>
              <a:defRPr/>
            </a:pPr>
            <a:r>
              <a:rPr lang="fr-FR" altLang="fr-FR" sz="2000" dirty="0" smtClean="0">
                <a:solidFill>
                  <a:srgbClr val="000000"/>
                </a:solidFill>
              </a:rPr>
              <a:t>Assurances</a:t>
            </a:r>
          </a:p>
          <a:p>
            <a:pPr marL="342900" indent="-342900">
              <a:lnSpc>
                <a:spcPct val="120000"/>
              </a:lnSpc>
              <a:buFont typeface="Wingdings" charset="2"/>
              <a:buChar char="u"/>
              <a:defRPr/>
            </a:pPr>
            <a:r>
              <a:rPr lang="fr-FR" altLang="fr-FR" sz="2000" dirty="0" smtClean="0">
                <a:solidFill>
                  <a:srgbClr val="000000"/>
                </a:solidFill>
              </a:rPr>
              <a:t>Veille législative et réglementaire</a:t>
            </a:r>
          </a:p>
          <a:p>
            <a:pPr marL="342900" indent="-342900">
              <a:buFont typeface="Wingdings" charset="2"/>
              <a:buChar char="u"/>
              <a:defRPr/>
            </a:pPr>
            <a:r>
              <a:rPr lang="fr-FR" altLang="fr-FR" sz="2000" dirty="0" smtClean="0">
                <a:solidFill>
                  <a:srgbClr val="000000"/>
                </a:solidFill>
              </a:rPr>
              <a:t>Registre des contrats</a:t>
            </a:r>
          </a:p>
          <a:p>
            <a:pPr marL="342900" indent="-342900">
              <a:buFont typeface="Wingdings" charset="2"/>
              <a:buChar char="u"/>
              <a:defRPr/>
            </a:pPr>
            <a:endParaRPr lang="fr-FR" altLang="fr-FR" sz="2000" b="1" dirty="0" smtClean="0">
              <a:solidFill>
                <a:srgbClr val="000000"/>
              </a:solidFill>
            </a:endParaRPr>
          </a:p>
          <a:p>
            <a:pPr>
              <a:defRPr/>
            </a:pPr>
            <a:endParaRPr lang="fr-FR" altLang="fr-FR" sz="2000" b="1" dirty="0">
              <a:solidFill>
                <a:srgbClr val="000000"/>
              </a:solidFill>
            </a:endParaRPr>
          </a:p>
          <a:p>
            <a:pPr>
              <a:defRPr/>
            </a:pPr>
            <a:endParaRPr lang="fr-FR" altLang="fr-FR" sz="2000" b="1" dirty="0" smtClean="0">
              <a:solidFill>
                <a:srgbClr val="000000"/>
              </a:solidFill>
            </a:endParaRPr>
          </a:p>
          <a:p>
            <a:pPr>
              <a:defRPr/>
            </a:pPr>
            <a:endParaRPr lang="fr-FR" altLang="fr-FR" sz="2600" b="1" dirty="0" smtClean="0">
              <a:solidFill>
                <a:srgbClr val="0093D2"/>
              </a:solidFill>
            </a:endParaRPr>
          </a:p>
          <a:p>
            <a:pPr>
              <a:defRPr/>
            </a:pPr>
            <a:endParaRPr lang="fr-FR" altLang="fr-FR" sz="2600" b="1" dirty="0" smtClean="0">
              <a:solidFill>
                <a:srgbClr val="0093D2"/>
              </a:solidFill>
            </a:endParaRPr>
          </a:p>
        </p:txBody>
      </p:sp>
      <p:sp>
        <p:nvSpPr>
          <p:cNvPr id="5" name="ZoneTexte 4"/>
          <p:cNvSpPr txBox="1"/>
          <p:nvPr>
            <p:custDataLst>
              <p:tags r:id="rId2"/>
            </p:custDataLst>
          </p:nvPr>
        </p:nvSpPr>
        <p:spPr>
          <a:xfrm>
            <a:off x="644488" y="6309320"/>
            <a:ext cx="399120" cy="246221"/>
          </a:xfrm>
          <a:prstGeom prst="rect">
            <a:avLst/>
          </a:prstGeom>
          <a:noFill/>
        </p:spPr>
        <p:txBody>
          <a:bodyPr wrap="square" rtlCol="0">
            <a:spAutoFit/>
          </a:bodyPr>
          <a:lstStyle/>
          <a:p>
            <a:fld id="{C44AC3BC-1709-4D9F-BFAC-91FB5B0C0459}" type="slidenum">
              <a:rPr lang="fr-CA" sz="1000" smtClean="0"/>
              <a:t>13</a:t>
            </a:fld>
            <a:endParaRPr lang="fr-CA" sz="1000" dirty="0"/>
          </a:p>
        </p:txBody>
      </p:sp>
      <p:pic>
        <p:nvPicPr>
          <p:cNvPr id="6" name="Image 5" descr="http://www.ssi-conseil.com/ssi-conseil2/www.ssi-conseil.com/images/stories/risques.png"/>
          <p:cNvPicPr/>
          <p:nvPr/>
        </p:nvPicPr>
        <p:blipFill>
          <a:blip r:embed="rId5">
            <a:extLst>
              <a:ext uri="{28A0092B-C50C-407E-A947-70E740481C1C}">
                <a14:useLocalDpi xmlns:a14="http://schemas.microsoft.com/office/drawing/2010/main" val="0"/>
              </a:ext>
            </a:extLst>
          </a:blip>
          <a:srcRect/>
          <a:stretch>
            <a:fillRect/>
          </a:stretch>
        </p:blipFill>
        <p:spPr bwMode="auto">
          <a:xfrm>
            <a:off x="6156176" y="1340768"/>
            <a:ext cx="1656184" cy="1656184"/>
          </a:xfrm>
          <a:prstGeom prst="rect">
            <a:avLst/>
          </a:prstGeom>
          <a:noFill/>
          <a:ln>
            <a:noFill/>
          </a:ln>
        </p:spPr>
      </p:pic>
    </p:spTree>
    <p:extLst>
      <p:ext uri="{BB962C8B-B14F-4D97-AF65-F5344CB8AC3E}">
        <p14:creationId xmlns:p14="http://schemas.microsoft.com/office/powerpoint/2010/main" val="214416016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custDataLst>
              <p:tags r:id="rId1"/>
            </p:custDataLst>
          </p:nvPr>
        </p:nvSpPr>
        <p:spPr bwMode="auto">
          <a:xfrm>
            <a:off x="533400" y="532800"/>
            <a:ext cx="8153400" cy="474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4" charset="-128"/>
              </a:defRPr>
            </a:lvl1pPr>
            <a:lvl2pPr marL="742950" indent="-285750">
              <a:defRPr sz="2400">
                <a:solidFill>
                  <a:schemeClr val="tx1"/>
                </a:solidFill>
                <a:latin typeface="Arial" charset="0"/>
                <a:ea typeface="ヒラギノ角ゴ Pro W3" pitchFamily="-64" charset="-128"/>
              </a:defRPr>
            </a:lvl2pPr>
            <a:lvl3pPr marL="1143000" indent="-228600">
              <a:defRPr sz="2400">
                <a:solidFill>
                  <a:schemeClr val="tx1"/>
                </a:solidFill>
                <a:latin typeface="Arial" charset="0"/>
                <a:ea typeface="ヒラギノ角ゴ Pro W3" pitchFamily="-64" charset="-128"/>
              </a:defRPr>
            </a:lvl3pPr>
            <a:lvl4pPr marL="1600200" indent="-228600">
              <a:defRPr sz="2400">
                <a:solidFill>
                  <a:schemeClr val="tx1"/>
                </a:solidFill>
                <a:latin typeface="Arial" charset="0"/>
                <a:ea typeface="ヒラギノ角ゴ Pro W3" pitchFamily="-64" charset="-128"/>
              </a:defRPr>
            </a:lvl4pPr>
            <a:lvl5pPr marL="2057400" indent="-228600">
              <a:defRPr sz="2400">
                <a:solidFill>
                  <a:schemeClr val="tx1"/>
                </a:solidFill>
                <a:latin typeface="Arial"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4" charset="-128"/>
              </a:defRPr>
            </a:lvl9pPr>
          </a:lstStyle>
          <a:p>
            <a:pPr>
              <a:defRPr/>
            </a:pPr>
            <a:r>
              <a:rPr lang="fr-FR" altLang="fr-FR" sz="2600" b="1" dirty="0">
                <a:solidFill>
                  <a:srgbClr val="0093D2"/>
                </a:solidFill>
              </a:rPr>
              <a:t>GESTION DES RISQUES JURIDIQUES</a:t>
            </a:r>
          </a:p>
          <a:p>
            <a:pPr>
              <a:defRPr/>
            </a:pPr>
            <a:r>
              <a:rPr lang="fr-FR" altLang="fr-FR" sz="2800" b="1" dirty="0" smtClean="0">
                <a:solidFill>
                  <a:srgbClr val="000000"/>
                </a:solidFill>
              </a:rPr>
              <a:t>Contrôles </a:t>
            </a:r>
            <a:r>
              <a:rPr lang="fr-FR" altLang="fr-FR" sz="2800" b="1" dirty="0">
                <a:solidFill>
                  <a:srgbClr val="000000"/>
                </a:solidFill>
              </a:rPr>
              <a:t>internes </a:t>
            </a:r>
            <a:r>
              <a:rPr lang="fr-FR" altLang="fr-FR" sz="2800" b="1" dirty="0" smtClean="0">
                <a:solidFill>
                  <a:srgbClr val="000000"/>
                </a:solidFill>
              </a:rPr>
              <a:t>INRS</a:t>
            </a:r>
          </a:p>
          <a:p>
            <a:pPr>
              <a:defRPr/>
            </a:pPr>
            <a:endParaRPr lang="fr-FR" altLang="fr-FR" sz="2800" b="1" dirty="0">
              <a:solidFill>
                <a:srgbClr val="000000"/>
              </a:solidFill>
            </a:endParaRPr>
          </a:p>
          <a:p>
            <a:pPr marL="457200" indent="-457200">
              <a:buFont typeface="Wingdings" charset="2"/>
              <a:buChar char="u"/>
              <a:defRPr/>
            </a:pPr>
            <a:r>
              <a:rPr lang="fr-FR" altLang="fr-FR" sz="1800" dirty="0"/>
              <a:t>Règlement sur les affaires </a:t>
            </a:r>
            <a:r>
              <a:rPr lang="fr-FR" altLang="fr-FR" sz="1800" dirty="0" smtClean="0"/>
              <a:t>juridiques</a:t>
            </a:r>
          </a:p>
          <a:p>
            <a:pPr marL="1200150" lvl="1" indent="-457200">
              <a:buFont typeface="Wingdings" panose="05000000000000000000" pitchFamily="2" charset="2"/>
              <a:buChar char="q"/>
              <a:defRPr/>
            </a:pPr>
            <a:r>
              <a:rPr lang="fr-FR" altLang="fr-FR" sz="1800" dirty="0"/>
              <a:t>Directive de rédaction des </a:t>
            </a:r>
            <a:r>
              <a:rPr lang="fr-FR" altLang="fr-FR" sz="1800" dirty="0" smtClean="0"/>
              <a:t>documents normatifs</a:t>
            </a:r>
          </a:p>
          <a:p>
            <a:pPr marL="1200150" lvl="1" indent="-457200">
              <a:buFont typeface="Wingdings" charset="2"/>
              <a:buChar char="ü"/>
              <a:defRPr/>
            </a:pPr>
            <a:endParaRPr lang="fr-FR" altLang="fr-FR" sz="1800" dirty="0"/>
          </a:p>
          <a:p>
            <a:pPr marL="457200" indent="-457200">
              <a:buFont typeface="Wingdings" charset="2"/>
              <a:buChar char="u"/>
              <a:defRPr/>
            </a:pPr>
            <a:r>
              <a:rPr lang="fr-FR" altLang="fr-FR" sz="1800" dirty="0" smtClean="0"/>
              <a:t>Politique de conformité réglementaire</a:t>
            </a:r>
          </a:p>
          <a:p>
            <a:pPr marL="1200150" lvl="1" indent="-457200">
              <a:buFont typeface="Wingdings" panose="05000000000000000000" pitchFamily="2" charset="2"/>
              <a:buChar char="q"/>
              <a:defRPr/>
            </a:pPr>
            <a:r>
              <a:rPr lang="fr-FR" altLang="fr-FR" sz="1800" dirty="0" smtClean="0"/>
              <a:t>déclaration de conformité trimestrielle</a:t>
            </a:r>
          </a:p>
          <a:p>
            <a:pPr marL="1200150" lvl="1" indent="-457200">
              <a:buFont typeface="Wingdings" charset="2"/>
              <a:buChar char="ü"/>
              <a:defRPr/>
            </a:pPr>
            <a:endParaRPr lang="fr-FR" altLang="fr-FR" sz="1800" dirty="0" smtClean="0"/>
          </a:p>
          <a:p>
            <a:pPr marL="457200" indent="-457200">
              <a:buFont typeface="Wingdings" charset="2"/>
              <a:buChar char="u"/>
              <a:defRPr/>
            </a:pPr>
            <a:r>
              <a:rPr lang="fr-FR" altLang="fr-FR" sz="1800" dirty="0" smtClean="0"/>
              <a:t>Code d’éthique et de déontologie</a:t>
            </a:r>
          </a:p>
          <a:p>
            <a:pPr marL="1200150" lvl="1" indent="-457200">
              <a:buFont typeface="Wingdings" panose="05000000000000000000" pitchFamily="2" charset="2"/>
              <a:buChar char="q"/>
              <a:defRPr/>
            </a:pPr>
            <a:r>
              <a:rPr lang="fr-FR" altLang="fr-FR" sz="1800" dirty="0" smtClean="0"/>
              <a:t>administrateurs</a:t>
            </a:r>
          </a:p>
          <a:p>
            <a:pPr marL="1200150" lvl="1" indent="-457200">
              <a:buFont typeface="Wingdings" panose="05000000000000000000" pitchFamily="2" charset="2"/>
              <a:buChar char="q"/>
              <a:defRPr/>
            </a:pPr>
            <a:r>
              <a:rPr lang="fr-FR" altLang="fr-FR" sz="1800" dirty="0" smtClean="0"/>
              <a:t>communauté universitaire</a:t>
            </a:r>
          </a:p>
          <a:p>
            <a:pPr marL="1200150" lvl="1" indent="-457200">
              <a:buFont typeface="Wingdings" charset="2"/>
              <a:buChar char="ü"/>
              <a:defRPr/>
            </a:pPr>
            <a:endParaRPr lang="fr-FR" altLang="fr-FR" sz="1800" dirty="0" smtClean="0"/>
          </a:p>
          <a:p>
            <a:pPr marL="457200" indent="-457200">
              <a:buFont typeface="Wingdings" charset="2"/>
              <a:buChar char="u"/>
              <a:defRPr/>
            </a:pPr>
            <a:r>
              <a:rPr lang="fr-FR" altLang="fr-FR" sz="1800" dirty="0" smtClean="0"/>
              <a:t>Règlement sur l’exercice des pouvoirs</a:t>
            </a:r>
          </a:p>
          <a:p>
            <a:pPr marL="1200150" lvl="1" indent="-457200">
              <a:buFont typeface="Wingdings" charset="2"/>
              <a:buChar char="q"/>
              <a:defRPr/>
            </a:pPr>
            <a:r>
              <a:rPr lang="fr-FR" altLang="fr-FR" sz="1800" dirty="0"/>
              <a:t>d</a:t>
            </a:r>
            <a:r>
              <a:rPr lang="fr-FR" altLang="fr-FR" sz="1800" dirty="0" smtClean="0"/>
              <a:t>élégations</a:t>
            </a:r>
          </a:p>
          <a:p>
            <a:pPr marL="1200150" lvl="1" indent="-457200">
              <a:buFont typeface="Wingdings" charset="2"/>
              <a:buChar char="q"/>
              <a:defRPr/>
            </a:pPr>
            <a:endParaRPr lang="fr-FR" altLang="fr-FR" sz="1800" dirty="0"/>
          </a:p>
          <a:p>
            <a:pPr marL="457200" indent="-457200">
              <a:buFont typeface="Wingdings" charset="2"/>
              <a:buChar char="u"/>
              <a:defRPr/>
            </a:pPr>
            <a:r>
              <a:rPr lang="fr-FR" altLang="fr-FR" sz="1800" dirty="0" smtClean="0"/>
              <a:t>Tableau des litiges</a:t>
            </a:r>
          </a:p>
          <a:p>
            <a:pPr marL="1200150" lvl="1" indent="-457200">
              <a:buFont typeface="Wingdings" charset="2"/>
              <a:buChar char="q"/>
              <a:defRPr/>
            </a:pPr>
            <a:r>
              <a:rPr lang="fr-FR" altLang="fr-FR" sz="1800" dirty="0"/>
              <a:t>s</a:t>
            </a:r>
            <a:r>
              <a:rPr lang="fr-FR" altLang="fr-FR" sz="1800" dirty="0" smtClean="0"/>
              <a:t>uivis auprès du conseil d’administration </a:t>
            </a:r>
          </a:p>
          <a:p>
            <a:pPr marL="457200" indent="-457200">
              <a:buFont typeface="Wingdings" charset="2"/>
              <a:buChar char="u"/>
              <a:defRPr/>
            </a:pPr>
            <a:endParaRPr lang="fr-FR" altLang="fr-FR" sz="2000" dirty="0" smtClean="0"/>
          </a:p>
          <a:p>
            <a:pPr marL="1200150" lvl="1" indent="-457200">
              <a:buFont typeface="Wingdings" charset="2"/>
              <a:buChar char="ü"/>
              <a:defRPr/>
            </a:pPr>
            <a:endParaRPr lang="fr-FR" altLang="fr-FR" sz="2600" dirty="0" smtClean="0"/>
          </a:p>
          <a:p>
            <a:pPr marL="1200150" lvl="1" indent="-457200">
              <a:buFont typeface="Wingdings" charset="2"/>
              <a:buChar char="ü"/>
              <a:defRPr/>
            </a:pPr>
            <a:endParaRPr lang="fr-FR" altLang="fr-FR" sz="2600" dirty="0" smtClean="0"/>
          </a:p>
          <a:p>
            <a:pPr marL="1200150" lvl="1" indent="-457200">
              <a:buFont typeface="Wingdings" charset="2"/>
              <a:buChar char="ü"/>
              <a:defRPr/>
            </a:pPr>
            <a:endParaRPr lang="fr-FR" altLang="fr-FR" sz="2600" dirty="0" smtClean="0"/>
          </a:p>
          <a:p>
            <a:pPr>
              <a:defRPr/>
            </a:pPr>
            <a:endParaRPr lang="fr-FR" altLang="fr-FR" sz="2600" b="1" dirty="0" smtClean="0">
              <a:solidFill>
                <a:srgbClr val="0093D2"/>
              </a:solidFill>
            </a:endParaRPr>
          </a:p>
        </p:txBody>
      </p:sp>
      <p:sp>
        <p:nvSpPr>
          <p:cNvPr id="4" name="ZoneTexte 3"/>
          <p:cNvSpPr txBox="1"/>
          <p:nvPr>
            <p:custDataLst>
              <p:tags r:id="rId2"/>
            </p:custDataLst>
          </p:nvPr>
        </p:nvSpPr>
        <p:spPr>
          <a:xfrm>
            <a:off x="644488" y="6309320"/>
            <a:ext cx="399120" cy="246221"/>
          </a:xfrm>
          <a:prstGeom prst="rect">
            <a:avLst/>
          </a:prstGeom>
          <a:noFill/>
        </p:spPr>
        <p:txBody>
          <a:bodyPr wrap="square" rtlCol="0">
            <a:spAutoFit/>
          </a:bodyPr>
          <a:lstStyle/>
          <a:p>
            <a:fld id="{A5C4725E-45C2-418E-A062-BCE3124C6072}" type="slidenum">
              <a:rPr lang="fr-CA" sz="1000" smtClean="0"/>
              <a:t>14</a:t>
            </a:fld>
            <a:endParaRPr lang="fr-CA" sz="1000" dirty="0"/>
          </a:p>
        </p:txBody>
      </p:sp>
      <p:pic>
        <p:nvPicPr>
          <p:cNvPr id="5" name="Image 4" descr="Résultats de recherche d'images pour « images risques »"/>
          <p:cNvPicPr/>
          <p:nvPr/>
        </p:nvPicPr>
        <p:blipFill>
          <a:blip r:embed="rId5">
            <a:extLst>
              <a:ext uri="{28A0092B-C50C-407E-A947-70E740481C1C}">
                <a14:useLocalDpi xmlns:a14="http://schemas.microsoft.com/office/drawing/2010/main" val="0"/>
              </a:ext>
            </a:extLst>
          </a:blip>
          <a:srcRect/>
          <a:stretch>
            <a:fillRect/>
          </a:stretch>
        </p:blipFill>
        <p:spPr bwMode="auto">
          <a:xfrm>
            <a:off x="6372200" y="2906906"/>
            <a:ext cx="2016224" cy="2034262"/>
          </a:xfrm>
          <a:prstGeom prst="rect">
            <a:avLst/>
          </a:prstGeom>
          <a:noFill/>
          <a:ln>
            <a:noFill/>
          </a:ln>
        </p:spPr>
      </p:pic>
    </p:spTree>
    <p:extLst>
      <p:ext uri="{BB962C8B-B14F-4D97-AF65-F5344CB8AC3E}">
        <p14:creationId xmlns:p14="http://schemas.microsoft.com/office/powerpoint/2010/main" val="143292676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custDataLst>
              <p:tags r:id="rId1"/>
            </p:custDataLst>
          </p:nvPr>
        </p:nvSpPr>
        <p:spPr bwMode="auto">
          <a:xfrm>
            <a:off x="533400" y="532800"/>
            <a:ext cx="8153400" cy="474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4" charset="-128"/>
              </a:defRPr>
            </a:lvl1pPr>
            <a:lvl2pPr marL="742950" indent="-285750">
              <a:defRPr sz="2400">
                <a:solidFill>
                  <a:schemeClr val="tx1"/>
                </a:solidFill>
                <a:latin typeface="Arial" charset="0"/>
                <a:ea typeface="ヒラギノ角ゴ Pro W3" pitchFamily="-64" charset="-128"/>
              </a:defRPr>
            </a:lvl2pPr>
            <a:lvl3pPr marL="1143000" indent="-228600">
              <a:defRPr sz="2400">
                <a:solidFill>
                  <a:schemeClr val="tx1"/>
                </a:solidFill>
                <a:latin typeface="Arial" charset="0"/>
                <a:ea typeface="ヒラギノ角ゴ Pro W3" pitchFamily="-64" charset="-128"/>
              </a:defRPr>
            </a:lvl3pPr>
            <a:lvl4pPr marL="1600200" indent="-228600">
              <a:defRPr sz="2400">
                <a:solidFill>
                  <a:schemeClr val="tx1"/>
                </a:solidFill>
                <a:latin typeface="Arial" charset="0"/>
                <a:ea typeface="ヒラギノ角ゴ Pro W3" pitchFamily="-64" charset="-128"/>
              </a:defRPr>
            </a:lvl4pPr>
            <a:lvl5pPr marL="2057400" indent="-228600">
              <a:defRPr sz="2400">
                <a:solidFill>
                  <a:schemeClr val="tx1"/>
                </a:solidFill>
                <a:latin typeface="Arial"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4" charset="-128"/>
              </a:defRPr>
            </a:lvl9pPr>
          </a:lstStyle>
          <a:p>
            <a:pPr>
              <a:defRPr/>
            </a:pPr>
            <a:r>
              <a:rPr lang="fr-FR" altLang="fr-FR" sz="2600" b="1" dirty="0">
                <a:solidFill>
                  <a:srgbClr val="0093D2"/>
                </a:solidFill>
              </a:rPr>
              <a:t>GESTION DES RISQUES JURIDIQUES</a:t>
            </a:r>
          </a:p>
          <a:p>
            <a:pPr>
              <a:defRPr/>
            </a:pPr>
            <a:r>
              <a:rPr lang="fr-FR" altLang="fr-FR" sz="2800" b="1" dirty="0" smtClean="0">
                <a:solidFill>
                  <a:srgbClr val="000000"/>
                </a:solidFill>
              </a:rPr>
              <a:t>Contrôles </a:t>
            </a:r>
            <a:r>
              <a:rPr lang="fr-FR" altLang="fr-FR" sz="2800" b="1" dirty="0">
                <a:solidFill>
                  <a:srgbClr val="000000"/>
                </a:solidFill>
              </a:rPr>
              <a:t>internes </a:t>
            </a:r>
            <a:r>
              <a:rPr lang="fr-FR" altLang="fr-FR" sz="2800" b="1" dirty="0" smtClean="0">
                <a:solidFill>
                  <a:srgbClr val="000000"/>
                </a:solidFill>
              </a:rPr>
              <a:t>INRS (suite)</a:t>
            </a:r>
          </a:p>
          <a:p>
            <a:pPr>
              <a:defRPr/>
            </a:pPr>
            <a:endParaRPr lang="fr-FR" altLang="fr-FR" sz="2800" b="1" dirty="0">
              <a:solidFill>
                <a:srgbClr val="000000"/>
              </a:solidFill>
            </a:endParaRPr>
          </a:p>
          <a:p>
            <a:pPr marL="457200" indent="-457200">
              <a:buFont typeface="Wingdings" charset="2"/>
              <a:buChar char="u"/>
              <a:defRPr/>
            </a:pPr>
            <a:r>
              <a:rPr lang="fr-FR" altLang="fr-FR" dirty="0" smtClean="0"/>
              <a:t>Autres documents normatifs</a:t>
            </a:r>
          </a:p>
          <a:p>
            <a:pPr marL="457200" indent="-457200">
              <a:buFont typeface="Wingdings" charset="2"/>
              <a:buChar char="u"/>
              <a:defRPr/>
            </a:pPr>
            <a:endParaRPr lang="fr-FR" altLang="fr-FR" dirty="0" smtClean="0"/>
          </a:p>
          <a:p>
            <a:pPr marL="457200" indent="-457200" algn="just">
              <a:spcAft>
                <a:spcPts val="1200"/>
              </a:spcAft>
              <a:buFont typeface="Wingdings" panose="05000000000000000000" pitchFamily="2" charset="2"/>
              <a:buChar char="q"/>
              <a:defRPr/>
            </a:pPr>
            <a:r>
              <a:rPr lang="fr-FR" altLang="fr-FR" sz="2000" dirty="0" smtClean="0"/>
              <a:t>Politique sur la gestion et la protection des renseignements personnels</a:t>
            </a:r>
          </a:p>
          <a:p>
            <a:pPr marL="457200" indent="-457200" algn="just">
              <a:spcAft>
                <a:spcPts val="1200"/>
              </a:spcAft>
              <a:buFont typeface="Wingdings" panose="05000000000000000000" pitchFamily="2" charset="2"/>
              <a:buChar char="q"/>
              <a:defRPr/>
            </a:pPr>
            <a:r>
              <a:rPr lang="fr-FR" altLang="fr-FR" sz="2000" dirty="0" smtClean="0"/>
              <a:t>Politique de sécurité informatique</a:t>
            </a:r>
          </a:p>
          <a:p>
            <a:pPr marL="457200" indent="-457200" algn="just">
              <a:spcAft>
                <a:spcPts val="1200"/>
              </a:spcAft>
              <a:buFont typeface="Wingdings" panose="05000000000000000000" pitchFamily="2" charset="2"/>
              <a:buChar char="q"/>
              <a:defRPr/>
            </a:pPr>
            <a:r>
              <a:rPr lang="fr-FR" altLang="fr-FR" sz="2000" dirty="0" smtClean="0"/>
              <a:t>Règles et code de conduite en sécurité informatique</a:t>
            </a:r>
          </a:p>
          <a:p>
            <a:pPr marL="457200" indent="-457200" algn="just">
              <a:spcAft>
                <a:spcPts val="1200"/>
              </a:spcAft>
              <a:buFont typeface="Wingdings" panose="05000000000000000000" pitchFamily="2" charset="2"/>
              <a:buChar char="q"/>
              <a:defRPr/>
            </a:pPr>
            <a:r>
              <a:rPr lang="fr-FR" altLang="fr-FR" sz="2000" dirty="0" smtClean="0"/>
              <a:t>Politique sur la sécurité et le bon ordre</a:t>
            </a:r>
          </a:p>
          <a:p>
            <a:pPr marL="457200" indent="-457200" algn="just">
              <a:spcAft>
                <a:spcPts val="1200"/>
              </a:spcAft>
              <a:buFont typeface="Wingdings" panose="05000000000000000000" pitchFamily="2" charset="2"/>
              <a:buChar char="q"/>
              <a:defRPr/>
            </a:pPr>
            <a:r>
              <a:rPr lang="fr-FR" altLang="fr-FR" sz="2000" dirty="0" smtClean="0"/>
              <a:t>Politique sur les contrats d’approvisionnement, de services et de travaux de construction</a:t>
            </a:r>
          </a:p>
          <a:p>
            <a:pPr marL="457200" indent="-457200" algn="just">
              <a:buFont typeface="Wingdings" panose="05000000000000000000" pitchFamily="2" charset="2"/>
              <a:buChar char="q"/>
              <a:defRPr/>
            </a:pPr>
            <a:r>
              <a:rPr lang="fr-FR" altLang="fr-FR" sz="2000" dirty="0" smtClean="0"/>
              <a:t>Politique contre le harcèlement, la discrimination et l’incivilité</a:t>
            </a:r>
          </a:p>
          <a:p>
            <a:pPr marL="1200150" lvl="1" indent="-457200">
              <a:buFont typeface="Wingdings" charset="2"/>
              <a:buChar char="ü"/>
              <a:defRPr/>
            </a:pPr>
            <a:endParaRPr lang="fr-FR" altLang="fr-FR" sz="2600" dirty="0" smtClean="0"/>
          </a:p>
          <a:p>
            <a:pPr marL="1200150" lvl="1" indent="-457200">
              <a:buFont typeface="Wingdings" charset="2"/>
              <a:buChar char="ü"/>
              <a:defRPr/>
            </a:pPr>
            <a:endParaRPr lang="fr-FR" altLang="fr-FR" sz="2600" dirty="0" smtClean="0"/>
          </a:p>
          <a:p>
            <a:pPr>
              <a:defRPr/>
            </a:pPr>
            <a:endParaRPr lang="fr-FR" altLang="fr-FR" sz="2600" b="1" dirty="0" smtClean="0">
              <a:solidFill>
                <a:srgbClr val="0093D2"/>
              </a:solidFill>
            </a:endParaRPr>
          </a:p>
        </p:txBody>
      </p:sp>
      <p:pic>
        <p:nvPicPr>
          <p:cNvPr id="4" name="Image 3"/>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6660232" y="188640"/>
            <a:ext cx="2304256" cy="2376264"/>
          </a:xfrm>
          <a:prstGeom prst="rect">
            <a:avLst/>
          </a:prstGeom>
          <a:noFill/>
          <a:ln>
            <a:noFill/>
          </a:ln>
        </p:spPr>
      </p:pic>
      <p:sp>
        <p:nvSpPr>
          <p:cNvPr id="5" name="ZoneTexte 4"/>
          <p:cNvSpPr txBox="1"/>
          <p:nvPr>
            <p:custDataLst>
              <p:tags r:id="rId3"/>
            </p:custDataLst>
          </p:nvPr>
        </p:nvSpPr>
        <p:spPr>
          <a:xfrm>
            <a:off x="644488" y="6309320"/>
            <a:ext cx="399120" cy="246221"/>
          </a:xfrm>
          <a:prstGeom prst="rect">
            <a:avLst/>
          </a:prstGeom>
          <a:noFill/>
        </p:spPr>
        <p:txBody>
          <a:bodyPr wrap="square" rtlCol="0">
            <a:spAutoFit/>
          </a:bodyPr>
          <a:lstStyle/>
          <a:p>
            <a:fld id="{98BCA387-AADD-4F33-B5E0-98A8EA77D4A2}" type="slidenum">
              <a:rPr lang="fr-CA" sz="1000" smtClean="0"/>
              <a:t>15</a:t>
            </a:fld>
            <a:endParaRPr lang="fr-CA" sz="1000" dirty="0"/>
          </a:p>
        </p:txBody>
      </p:sp>
    </p:spTree>
    <p:extLst>
      <p:ext uri="{BB962C8B-B14F-4D97-AF65-F5344CB8AC3E}">
        <p14:creationId xmlns:p14="http://schemas.microsoft.com/office/powerpoint/2010/main" val="278518129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custDataLst>
              <p:tags r:id="rId1"/>
            </p:custDataLst>
          </p:nvPr>
        </p:nvSpPr>
        <p:spPr bwMode="auto">
          <a:xfrm>
            <a:off x="533400" y="532800"/>
            <a:ext cx="8153400" cy="474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4" charset="-128"/>
              </a:defRPr>
            </a:lvl1pPr>
            <a:lvl2pPr marL="742950" indent="-285750">
              <a:defRPr sz="2400">
                <a:solidFill>
                  <a:schemeClr val="tx1"/>
                </a:solidFill>
                <a:latin typeface="Arial" charset="0"/>
                <a:ea typeface="ヒラギノ角ゴ Pro W3" pitchFamily="-64" charset="-128"/>
              </a:defRPr>
            </a:lvl2pPr>
            <a:lvl3pPr marL="1143000" indent="-228600">
              <a:defRPr sz="2400">
                <a:solidFill>
                  <a:schemeClr val="tx1"/>
                </a:solidFill>
                <a:latin typeface="Arial" charset="0"/>
                <a:ea typeface="ヒラギノ角ゴ Pro W3" pitchFamily="-64" charset="-128"/>
              </a:defRPr>
            </a:lvl3pPr>
            <a:lvl4pPr marL="1600200" indent="-228600">
              <a:defRPr sz="2400">
                <a:solidFill>
                  <a:schemeClr val="tx1"/>
                </a:solidFill>
                <a:latin typeface="Arial" charset="0"/>
                <a:ea typeface="ヒラギノ角ゴ Pro W3" pitchFamily="-64" charset="-128"/>
              </a:defRPr>
            </a:lvl4pPr>
            <a:lvl5pPr marL="2057400" indent="-228600">
              <a:defRPr sz="2400">
                <a:solidFill>
                  <a:schemeClr val="tx1"/>
                </a:solidFill>
                <a:latin typeface="Arial"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4" charset="-128"/>
              </a:defRPr>
            </a:lvl9pPr>
          </a:lstStyle>
          <a:p>
            <a:pPr>
              <a:defRPr/>
            </a:pPr>
            <a:r>
              <a:rPr lang="fr-FR" altLang="fr-FR" sz="2600" b="1" dirty="0">
                <a:solidFill>
                  <a:srgbClr val="0093D2"/>
                </a:solidFill>
              </a:rPr>
              <a:t>GESTION DES RISQUES </a:t>
            </a:r>
            <a:r>
              <a:rPr lang="fr-FR" altLang="fr-FR" sz="2600" b="1" dirty="0" smtClean="0">
                <a:solidFill>
                  <a:srgbClr val="0093D2"/>
                </a:solidFill>
              </a:rPr>
              <a:t>JURIDIQUES</a:t>
            </a:r>
          </a:p>
          <a:p>
            <a:pPr>
              <a:defRPr/>
            </a:pPr>
            <a:r>
              <a:rPr lang="fr-FR" altLang="fr-FR" b="1" dirty="0" smtClean="0">
                <a:solidFill>
                  <a:srgbClr val="000000"/>
                </a:solidFill>
              </a:rPr>
              <a:t>INRS – Règlement sur les affaires juridiques</a:t>
            </a:r>
          </a:p>
          <a:p>
            <a:pPr>
              <a:defRPr/>
            </a:pPr>
            <a:endParaRPr lang="fr-FR" altLang="fr-FR" sz="2000" b="1" dirty="0">
              <a:solidFill>
                <a:srgbClr val="000000"/>
              </a:solidFill>
            </a:endParaRPr>
          </a:p>
          <a:p>
            <a:pPr marL="342900" indent="-342900">
              <a:buFont typeface="Wingdings" charset="2"/>
              <a:buChar char="u"/>
              <a:defRPr/>
            </a:pPr>
            <a:r>
              <a:rPr lang="fr-FR" altLang="fr-FR" sz="2000" b="1" dirty="0" smtClean="0">
                <a:solidFill>
                  <a:srgbClr val="000000"/>
                </a:solidFill>
              </a:rPr>
              <a:t>Adoption en 2011</a:t>
            </a:r>
          </a:p>
          <a:p>
            <a:pPr>
              <a:defRPr/>
            </a:pPr>
            <a:endParaRPr lang="fr-FR" altLang="fr-FR" sz="2000" b="1" dirty="0">
              <a:solidFill>
                <a:srgbClr val="000000"/>
              </a:solidFill>
            </a:endParaRPr>
          </a:p>
          <a:p>
            <a:pPr marL="342900" indent="-342900">
              <a:buFont typeface="Wingdings" charset="2"/>
              <a:buChar char="u"/>
              <a:defRPr/>
            </a:pPr>
            <a:r>
              <a:rPr lang="fr-FR" altLang="fr-FR" sz="2000" b="1" dirty="0" smtClean="0">
                <a:solidFill>
                  <a:srgbClr val="000000"/>
                </a:solidFill>
              </a:rPr>
              <a:t>Principes directeurs</a:t>
            </a:r>
          </a:p>
          <a:p>
            <a:pPr>
              <a:defRPr/>
            </a:pPr>
            <a:endParaRPr lang="fr-FR" altLang="fr-FR" sz="2000" b="1" dirty="0" smtClean="0">
              <a:solidFill>
                <a:srgbClr val="000000"/>
              </a:solidFill>
            </a:endParaRPr>
          </a:p>
          <a:p>
            <a:pPr algn="just">
              <a:defRPr/>
            </a:pPr>
            <a:endParaRPr lang="fr-FR" altLang="fr-FR" sz="2000" dirty="0" smtClean="0"/>
          </a:p>
          <a:p>
            <a:pPr algn="just">
              <a:defRPr/>
            </a:pPr>
            <a:endParaRPr lang="fr-FR" altLang="fr-FR" sz="2000" dirty="0" smtClean="0"/>
          </a:p>
          <a:p>
            <a:pPr algn="just">
              <a:defRPr/>
            </a:pPr>
            <a:r>
              <a:rPr lang="fr-FR" altLang="fr-FR" sz="2000" dirty="0" smtClean="0"/>
              <a:t>Dans le cadre du déroulement des activités quotidiennes de l’INRS, les actions des membres de la communauté universitaire et les décisions prises par les cadres de l’INRS peuvent avoir des </a:t>
            </a:r>
            <a:r>
              <a:rPr lang="fr-FR" altLang="fr-FR" sz="2000" u="sng" dirty="0" smtClean="0"/>
              <a:t>conséquences juridiques</a:t>
            </a:r>
            <a:r>
              <a:rPr lang="fr-FR" altLang="fr-FR" sz="2000" dirty="0" smtClean="0"/>
              <a:t> dans toutes les sphères d’activités de l’INRS. Par conséquent, </a:t>
            </a:r>
            <a:r>
              <a:rPr lang="fr-FR" altLang="fr-FR" sz="2000" u="sng" dirty="0" smtClean="0"/>
              <a:t>les cadres doivent s’assurer</a:t>
            </a:r>
            <a:r>
              <a:rPr lang="fr-FR" altLang="fr-FR" sz="2000" dirty="0" smtClean="0"/>
              <a:t> que les actions et les décisions de l’INRS et des membres de la communauté universitaire sont </a:t>
            </a:r>
            <a:r>
              <a:rPr lang="fr-FR" altLang="fr-FR" sz="2000" u="sng" dirty="0" smtClean="0"/>
              <a:t>conformes aux lois, aux règlements et aux documents normatifs, de même qu’aux contrats conclus par l’INRS</a:t>
            </a:r>
            <a:r>
              <a:rPr lang="fr-FR" altLang="fr-FR" sz="2000" dirty="0" smtClean="0"/>
              <a:t>. </a:t>
            </a:r>
          </a:p>
          <a:p>
            <a:pPr>
              <a:defRPr/>
            </a:pPr>
            <a:endParaRPr lang="fr-FR" altLang="fr-FR" sz="2600" b="1" dirty="0" smtClean="0">
              <a:solidFill>
                <a:srgbClr val="0093D2"/>
              </a:solidFill>
            </a:endParaRPr>
          </a:p>
        </p:txBody>
      </p:sp>
      <p:sp>
        <p:nvSpPr>
          <p:cNvPr id="4" name="ZoneTexte 3"/>
          <p:cNvSpPr txBox="1"/>
          <p:nvPr>
            <p:custDataLst>
              <p:tags r:id="rId2"/>
            </p:custDataLst>
          </p:nvPr>
        </p:nvSpPr>
        <p:spPr>
          <a:xfrm>
            <a:off x="644488" y="6309320"/>
            <a:ext cx="399120" cy="246221"/>
          </a:xfrm>
          <a:prstGeom prst="rect">
            <a:avLst/>
          </a:prstGeom>
          <a:noFill/>
        </p:spPr>
        <p:txBody>
          <a:bodyPr wrap="square" rtlCol="0">
            <a:spAutoFit/>
          </a:bodyPr>
          <a:lstStyle/>
          <a:p>
            <a:fld id="{8CA1F42A-47D7-4313-8C01-5772960BCA4B}" type="slidenum">
              <a:rPr lang="fr-CA" sz="1000" smtClean="0"/>
              <a:t>16</a:t>
            </a:fld>
            <a:endParaRPr lang="fr-CA" sz="1000" dirty="0"/>
          </a:p>
        </p:txBody>
      </p:sp>
      <p:pic>
        <p:nvPicPr>
          <p:cNvPr id="5" name="Image 4" descr="Résultats de recherche d'images pour « règlements »"/>
          <p:cNvPicPr/>
          <p:nvPr/>
        </p:nvPicPr>
        <p:blipFill>
          <a:blip r:embed="rId5">
            <a:extLst>
              <a:ext uri="{28A0092B-C50C-407E-A947-70E740481C1C}">
                <a14:useLocalDpi xmlns:a14="http://schemas.microsoft.com/office/drawing/2010/main" val="0"/>
              </a:ext>
            </a:extLst>
          </a:blip>
          <a:srcRect/>
          <a:stretch>
            <a:fillRect/>
          </a:stretch>
        </p:blipFill>
        <p:spPr bwMode="auto">
          <a:xfrm>
            <a:off x="5292080" y="1340768"/>
            <a:ext cx="2952328" cy="1940049"/>
          </a:xfrm>
          <a:prstGeom prst="rect">
            <a:avLst/>
          </a:prstGeom>
          <a:noFill/>
          <a:ln>
            <a:noFill/>
          </a:ln>
        </p:spPr>
      </p:pic>
    </p:spTree>
    <p:extLst>
      <p:ext uri="{BB962C8B-B14F-4D97-AF65-F5344CB8AC3E}">
        <p14:creationId xmlns:p14="http://schemas.microsoft.com/office/powerpoint/2010/main" val="104149750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custDataLst>
              <p:tags r:id="rId1"/>
            </p:custDataLst>
          </p:nvPr>
        </p:nvSpPr>
        <p:spPr bwMode="auto">
          <a:xfrm>
            <a:off x="533400" y="532800"/>
            <a:ext cx="8153400" cy="474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4" charset="-128"/>
              </a:defRPr>
            </a:lvl1pPr>
            <a:lvl2pPr marL="742950" indent="-285750">
              <a:defRPr sz="2400">
                <a:solidFill>
                  <a:schemeClr val="tx1"/>
                </a:solidFill>
                <a:latin typeface="Arial" charset="0"/>
                <a:ea typeface="ヒラギノ角ゴ Pro W3" pitchFamily="-64" charset="-128"/>
              </a:defRPr>
            </a:lvl2pPr>
            <a:lvl3pPr marL="1143000" indent="-228600">
              <a:defRPr sz="2400">
                <a:solidFill>
                  <a:schemeClr val="tx1"/>
                </a:solidFill>
                <a:latin typeface="Arial" charset="0"/>
                <a:ea typeface="ヒラギノ角ゴ Pro W3" pitchFamily="-64" charset="-128"/>
              </a:defRPr>
            </a:lvl3pPr>
            <a:lvl4pPr marL="1600200" indent="-228600">
              <a:defRPr sz="2400">
                <a:solidFill>
                  <a:schemeClr val="tx1"/>
                </a:solidFill>
                <a:latin typeface="Arial" charset="0"/>
                <a:ea typeface="ヒラギノ角ゴ Pro W3" pitchFamily="-64" charset="-128"/>
              </a:defRPr>
            </a:lvl4pPr>
            <a:lvl5pPr marL="2057400" indent="-228600">
              <a:defRPr sz="2400">
                <a:solidFill>
                  <a:schemeClr val="tx1"/>
                </a:solidFill>
                <a:latin typeface="Arial"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4" charset="-128"/>
              </a:defRPr>
            </a:lvl9pPr>
          </a:lstStyle>
          <a:p>
            <a:pPr>
              <a:defRPr/>
            </a:pPr>
            <a:r>
              <a:rPr lang="fr-FR" altLang="fr-FR" sz="2800" b="1" dirty="0">
                <a:solidFill>
                  <a:srgbClr val="0093D2"/>
                </a:solidFill>
              </a:rPr>
              <a:t>GESTION DES RISQUES JURIDIQUES</a:t>
            </a:r>
          </a:p>
          <a:p>
            <a:pPr>
              <a:defRPr/>
            </a:pPr>
            <a:r>
              <a:rPr lang="fr-FR" altLang="fr-FR" b="1" dirty="0">
                <a:solidFill>
                  <a:srgbClr val="000000"/>
                </a:solidFill>
              </a:rPr>
              <a:t>INRS – Règlement sur les affaires </a:t>
            </a:r>
            <a:r>
              <a:rPr lang="fr-FR" altLang="fr-FR" b="1" dirty="0" smtClean="0">
                <a:solidFill>
                  <a:srgbClr val="000000"/>
                </a:solidFill>
              </a:rPr>
              <a:t>juridiques (suite)</a:t>
            </a:r>
            <a:endParaRPr lang="fr-FR" altLang="fr-FR" b="1" dirty="0">
              <a:solidFill>
                <a:srgbClr val="000000"/>
              </a:solidFill>
            </a:endParaRPr>
          </a:p>
          <a:p>
            <a:pPr>
              <a:defRPr/>
            </a:pPr>
            <a:endParaRPr lang="fr-FR" altLang="fr-FR" sz="2000" b="1" dirty="0">
              <a:solidFill>
                <a:srgbClr val="000000"/>
              </a:solidFill>
            </a:endParaRPr>
          </a:p>
          <a:p>
            <a:pPr marL="342900" indent="-342900">
              <a:buFont typeface="Wingdings" charset="2"/>
              <a:buChar char="u"/>
              <a:defRPr/>
            </a:pPr>
            <a:r>
              <a:rPr lang="fr-FR" altLang="fr-FR" sz="2000" b="1" dirty="0" smtClean="0">
                <a:solidFill>
                  <a:srgbClr val="000000"/>
                </a:solidFill>
              </a:rPr>
              <a:t>Principes directeurs (suite)</a:t>
            </a:r>
          </a:p>
          <a:p>
            <a:pPr>
              <a:defRPr/>
            </a:pPr>
            <a:endParaRPr lang="fr-FR" altLang="fr-FR" sz="2000" b="1" dirty="0" smtClean="0">
              <a:solidFill>
                <a:srgbClr val="000000"/>
              </a:solidFill>
            </a:endParaRPr>
          </a:p>
          <a:p>
            <a:pPr algn="just">
              <a:defRPr/>
            </a:pPr>
            <a:r>
              <a:rPr lang="fr-FR" altLang="fr-FR" sz="2000" u="sng" dirty="0"/>
              <a:t>O</a:t>
            </a:r>
            <a:r>
              <a:rPr lang="fr-FR" altLang="fr-FR" sz="2000" u="sng" dirty="0" smtClean="0"/>
              <a:t>bligation de soumettre à l’attention du Service des affaires juridiques</a:t>
            </a:r>
            <a:r>
              <a:rPr lang="fr-FR" altLang="fr-FR" sz="2000" dirty="0" smtClean="0"/>
              <a:t> les actions et les décisions pouvant avoir des </a:t>
            </a:r>
            <a:r>
              <a:rPr lang="fr-FR" altLang="fr-FR" sz="2000" u="sng" dirty="0" smtClean="0"/>
              <a:t>conséquences juridiques préjudiciables</a:t>
            </a:r>
            <a:r>
              <a:rPr lang="fr-FR" altLang="fr-FR" sz="2000" dirty="0" smtClean="0"/>
              <a:t> pour les membres de la communauté universitaire et, en particulier, pour l’INRS, ses biens ou sa réputation</a:t>
            </a:r>
          </a:p>
          <a:p>
            <a:pPr algn="just">
              <a:defRPr/>
            </a:pPr>
            <a:endParaRPr lang="fr-FR" altLang="fr-FR" sz="2000" dirty="0"/>
          </a:p>
          <a:p>
            <a:pPr marL="342900" indent="-342900" algn="just">
              <a:buFont typeface="Wingdings" charset="2"/>
              <a:buChar char="u"/>
              <a:defRPr/>
            </a:pPr>
            <a:r>
              <a:rPr lang="fr-FR" altLang="fr-FR" sz="2000" b="1" dirty="0" smtClean="0"/>
              <a:t>Objectifs</a:t>
            </a:r>
          </a:p>
          <a:p>
            <a:pPr marL="342900" indent="-342900" algn="just">
              <a:buFont typeface="Wingdings" charset="2"/>
              <a:buChar char="u"/>
              <a:defRPr/>
            </a:pPr>
            <a:endParaRPr lang="fr-FR" altLang="fr-FR" sz="2000" b="1" dirty="0"/>
          </a:p>
          <a:p>
            <a:pPr marL="342900" indent="-342900" algn="just">
              <a:buFont typeface="Wingdings" panose="05000000000000000000" pitchFamily="2" charset="2"/>
              <a:buChar char="q"/>
              <a:defRPr/>
            </a:pPr>
            <a:r>
              <a:rPr lang="fr-FR" altLang="fr-FR" sz="2000" dirty="0" smtClean="0"/>
              <a:t>Actions et décisions de l’INRS soient conformes aux lois, aux règlements, aux documents normatifs et aux contrats </a:t>
            </a:r>
          </a:p>
          <a:p>
            <a:pPr marL="342900" indent="-342900" algn="just">
              <a:buFont typeface="Wingdings" charset="2"/>
              <a:buChar char="u"/>
              <a:defRPr/>
            </a:pPr>
            <a:endParaRPr lang="fr-FR" altLang="fr-FR" sz="2000" dirty="0" smtClean="0"/>
          </a:p>
          <a:p>
            <a:pPr>
              <a:defRPr/>
            </a:pPr>
            <a:endParaRPr lang="fr-FR" altLang="fr-FR" sz="2600" b="1" dirty="0" smtClean="0">
              <a:solidFill>
                <a:srgbClr val="0093D2"/>
              </a:solidFill>
            </a:endParaRPr>
          </a:p>
        </p:txBody>
      </p:sp>
      <p:pic>
        <p:nvPicPr>
          <p:cNvPr id="4" name="Image 3"/>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929680" y="5157192"/>
            <a:ext cx="2664296" cy="1584176"/>
          </a:xfrm>
          <a:prstGeom prst="rect">
            <a:avLst/>
          </a:prstGeom>
          <a:noFill/>
          <a:ln>
            <a:noFill/>
          </a:ln>
        </p:spPr>
      </p:pic>
      <p:sp>
        <p:nvSpPr>
          <p:cNvPr id="5" name="ZoneTexte 4"/>
          <p:cNvSpPr txBox="1"/>
          <p:nvPr>
            <p:custDataLst>
              <p:tags r:id="rId3"/>
            </p:custDataLst>
          </p:nvPr>
        </p:nvSpPr>
        <p:spPr>
          <a:xfrm>
            <a:off x="644488" y="6309320"/>
            <a:ext cx="399120" cy="246221"/>
          </a:xfrm>
          <a:prstGeom prst="rect">
            <a:avLst/>
          </a:prstGeom>
          <a:noFill/>
        </p:spPr>
        <p:txBody>
          <a:bodyPr wrap="square" rtlCol="0">
            <a:spAutoFit/>
          </a:bodyPr>
          <a:lstStyle/>
          <a:p>
            <a:fld id="{2EEDB31C-B562-4273-9F86-C04A2E7243EF}" type="slidenum">
              <a:rPr lang="fr-CA" sz="1000" smtClean="0"/>
              <a:t>17</a:t>
            </a:fld>
            <a:endParaRPr lang="fr-CA" sz="1000" dirty="0"/>
          </a:p>
        </p:txBody>
      </p:sp>
    </p:spTree>
    <p:extLst>
      <p:ext uri="{BB962C8B-B14F-4D97-AF65-F5344CB8AC3E}">
        <p14:creationId xmlns:p14="http://schemas.microsoft.com/office/powerpoint/2010/main" val="374819522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custDataLst>
              <p:tags r:id="rId1"/>
            </p:custDataLst>
          </p:nvPr>
        </p:nvSpPr>
        <p:spPr bwMode="auto">
          <a:xfrm>
            <a:off x="533400" y="532800"/>
            <a:ext cx="8153400" cy="474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4" charset="-128"/>
              </a:defRPr>
            </a:lvl1pPr>
            <a:lvl2pPr marL="742950" indent="-285750">
              <a:defRPr sz="2400">
                <a:solidFill>
                  <a:schemeClr val="tx1"/>
                </a:solidFill>
                <a:latin typeface="Arial" charset="0"/>
                <a:ea typeface="ヒラギノ角ゴ Pro W3" pitchFamily="-64" charset="-128"/>
              </a:defRPr>
            </a:lvl2pPr>
            <a:lvl3pPr marL="1143000" indent="-228600">
              <a:defRPr sz="2400">
                <a:solidFill>
                  <a:schemeClr val="tx1"/>
                </a:solidFill>
                <a:latin typeface="Arial" charset="0"/>
                <a:ea typeface="ヒラギノ角ゴ Pro W3" pitchFamily="-64" charset="-128"/>
              </a:defRPr>
            </a:lvl3pPr>
            <a:lvl4pPr marL="1600200" indent="-228600">
              <a:defRPr sz="2400">
                <a:solidFill>
                  <a:schemeClr val="tx1"/>
                </a:solidFill>
                <a:latin typeface="Arial" charset="0"/>
                <a:ea typeface="ヒラギノ角ゴ Pro W3" pitchFamily="-64" charset="-128"/>
              </a:defRPr>
            </a:lvl4pPr>
            <a:lvl5pPr marL="2057400" indent="-228600">
              <a:defRPr sz="2400">
                <a:solidFill>
                  <a:schemeClr val="tx1"/>
                </a:solidFill>
                <a:latin typeface="Arial"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4" charset="-128"/>
              </a:defRPr>
            </a:lvl9pPr>
          </a:lstStyle>
          <a:p>
            <a:pPr>
              <a:defRPr/>
            </a:pPr>
            <a:r>
              <a:rPr lang="fr-FR" altLang="fr-FR" b="1" dirty="0" smtClean="0">
                <a:solidFill>
                  <a:srgbClr val="0093D2"/>
                </a:solidFill>
              </a:rPr>
              <a:t>GESTION </a:t>
            </a:r>
            <a:r>
              <a:rPr lang="fr-FR" altLang="fr-FR" b="1" dirty="0">
                <a:solidFill>
                  <a:srgbClr val="0093D2"/>
                </a:solidFill>
              </a:rPr>
              <a:t>DES RISQUES JURIDIQUES</a:t>
            </a:r>
          </a:p>
          <a:p>
            <a:pPr>
              <a:defRPr/>
            </a:pPr>
            <a:r>
              <a:rPr lang="fr-FR" altLang="fr-FR" b="1" dirty="0">
                <a:solidFill>
                  <a:srgbClr val="000000"/>
                </a:solidFill>
              </a:rPr>
              <a:t>INRS – Règlement sur les affaires juridiques (suite)</a:t>
            </a:r>
          </a:p>
          <a:p>
            <a:pPr algn="just">
              <a:defRPr/>
            </a:pPr>
            <a:endParaRPr lang="fr-FR" altLang="fr-FR" sz="2000" dirty="0"/>
          </a:p>
          <a:p>
            <a:pPr marL="342900" indent="-342900" algn="just">
              <a:buFont typeface="Wingdings" charset="2"/>
              <a:buChar char="u"/>
              <a:defRPr/>
            </a:pPr>
            <a:r>
              <a:rPr lang="fr-FR" altLang="fr-FR" sz="2000" b="1" dirty="0" smtClean="0"/>
              <a:t>Objectifs (suite)</a:t>
            </a:r>
          </a:p>
          <a:p>
            <a:pPr marL="342900" indent="-342900" algn="just">
              <a:buFont typeface="Wingdings" charset="2"/>
              <a:buChar char="u"/>
              <a:defRPr/>
            </a:pPr>
            <a:endParaRPr lang="fr-FR" altLang="fr-FR" sz="2000" b="1" dirty="0"/>
          </a:p>
          <a:p>
            <a:pPr marL="342900" indent="-342900" algn="just">
              <a:buFont typeface="Wingdings" panose="05000000000000000000" pitchFamily="2" charset="2"/>
              <a:buChar char="q"/>
              <a:defRPr/>
            </a:pPr>
            <a:r>
              <a:rPr lang="fr-FR" altLang="fr-FR" sz="2000" dirty="0" smtClean="0"/>
              <a:t>Documents normatifs conformes à la législation applicable</a:t>
            </a:r>
          </a:p>
          <a:p>
            <a:pPr marL="342900" indent="-342900" algn="just">
              <a:buFont typeface="Wingdings" charset="2"/>
              <a:buChar char="ü"/>
              <a:defRPr/>
            </a:pPr>
            <a:endParaRPr lang="fr-FR" altLang="fr-FR" sz="2000" dirty="0" smtClean="0"/>
          </a:p>
          <a:p>
            <a:pPr marL="342900" indent="-342900" algn="just">
              <a:buFont typeface="Wingdings" panose="05000000000000000000" pitchFamily="2" charset="2"/>
              <a:buChar char="q"/>
              <a:defRPr/>
            </a:pPr>
            <a:r>
              <a:rPr lang="fr-FR" altLang="fr-FR" sz="2000" dirty="0" smtClean="0"/>
              <a:t>Rédaction des contrats de l’INRS</a:t>
            </a:r>
          </a:p>
          <a:p>
            <a:pPr marL="1085850" lvl="1" indent="-342900" algn="just">
              <a:buFont typeface="Wingdings" panose="05000000000000000000" pitchFamily="2" charset="2"/>
              <a:buChar char="ü"/>
              <a:defRPr/>
            </a:pPr>
            <a:r>
              <a:rPr lang="fr-FR" altLang="fr-FR" sz="2000" dirty="0" smtClean="0"/>
              <a:t>protège les droits et les intérêts de l’INRS</a:t>
            </a:r>
          </a:p>
          <a:p>
            <a:pPr marL="1085850" lvl="1" indent="-342900" algn="just">
              <a:buFont typeface="Wingdings" panose="05000000000000000000" pitchFamily="2" charset="2"/>
              <a:buChar char="ü"/>
              <a:defRPr/>
            </a:pPr>
            <a:r>
              <a:rPr lang="fr-FR" altLang="fr-FR" sz="2000" dirty="0" smtClean="0"/>
              <a:t>conforme à la législation applicable</a:t>
            </a:r>
          </a:p>
          <a:p>
            <a:pPr marL="342900" indent="-342900" algn="just">
              <a:buFont typeface="Wingdings" charset="2"/>
              <a:buChar char="ü"/>
              <a:defRPr/>
            </a:pPr>
            <a:endParaRPr lang="fr-FR" altLang="fr-FR" sz="2000" dirty="0" smtClean="0"/>
          </a:p>
          <a:p>
            <a:pPr marL="342900" indent="-342900" algn="just">
              <a:buFont typeface="Wingdings" panose="05000000000000000000" pitchFamily="2" charset="2"/>
              <a:buChar char="q"/>
              <a:defRPr/>
            </a:pPr>
            <a:r>
              <a:rPr lang="fr-FR" altLang="fr-FR" sz="2000" dirty="0"/>
              <a:t>A</a:t>
            </a:r>
            <a:r>
              <a:rPr lang="fr-FR" altLang="fr-FR" sz="2000" dirty="0" smtClean="0"/>
              <a:t>vis, conseils et recommandations appropriés de nature juridique soient prodigués afin de prévenir, gérer ou régler les litiges</a:t>
            </a:r>
          </a:p>
          <a:p>
            <a:pPr>
              <a:defRPr/>
            </a:pPr>
            <a:endParaRPr lang="fr-FR" altLang="fr-FR" sz="2600" b="1" dirty="0" smtClean="0">
              <a:solidFill>
                <a:srgbClr val="0093D2"/>
              </a:solidFill>
            </a:endParaRPr>
          </a:p>
        </p:txBody>
      </p:sp>
      <p:sp>
        <p:nvSpPr>
          <p:cNvPr id="4" name="ZoneTexte 3"/>
          <p:cNvSpPr txBox="1"/>
          <p:nvPr>
            <p:custDataLst>
              <p:tags r:id="rId2"/>
            </p:custDataLst>
          </p:nvPr>
        </p:nvSpPr>
        <p:spPr>
          <a:xfrm>
            <a:off x="644488" y="6309320"/>
            <a:ext cx="399120" cy="246221"/>
          </a:xfrm>
          <a:prstGeom prst="rect">
            <a:avLst/>
          </a:prstGeom>
          <a:noFill/>
        </p:spPr>
        <p:txBody>
          <a:bodyPr wrap="square" rtlCol="0">
            <a:spAutoFit/>
          </a:bodyPr>
          <a:lstStyle/>
          <a:p>
            <a:fld id="{0C6801D2-2895-45E8-B6F7-A671C69A452D}" type="slidenum">
              <a:rPr lang="fr-CA" sz="1000" smtClean="0"/>
              <a:t>18</a:t>
            </a:fld>
            <a:endParaRPr lang="fr-CA" sz="1000" dirty="0"/>
          </a:p>
        </p:txBody>
      </p:sp>
      <p:pic>
        <p:nvPicPr>
          <p:cNvPr id="5" name="Image 4" descr="http://spe-bude.ch/attachments/Image/bonhomme_OK.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0100" y="4755316"/>
            <a:ext cx="1800225" cy="1800225"/>
          </a:xfrm>
          <a:prstGeom prst="rect">
            <a:avLst/>
          </a:prstGeom>
          <a:noFill/>
          <a:ln>
            <a:noFill/>
          </a:ln>
        </p:spPr>
      </p:pic>
      <p:pic>
        <p:nvPicPr>
          <p:cNvPr id="6" name="Image 5" descr="https://creditapprouve.ca/wp-content/uploads/2015/07/100-approuve.png"/>
          <p:cNvPicPr/>
          <p:nvPr/>
        </p:nvPicPr>
        <p:blipFill>
          <a:blip r:embed="rId6">
            <a:extLst>
              <a:ext uri="{28A0092B-C50C-407E-A947-70E740481C1C}">
                <a14:useLocalDpi xmlns:a14="http://schemas.microsoft.com/office/drawing/2010/main" val="0"/>
              </a:ext>
            </a:extLst>
          </a:blip>
          <a:srcRect/>
          <a:stretch>
            <a:fillRect/>
          </a:stretch>
        </p:blipFill>
        <p:spPr bwMode="auto">
          <a:xfrm>
            <a:off x="1534524" y="5142539"/>
            <a:ext cx="2566405" cy="1151418"/>
          </a:xfrm>
          <a:prstGeom prst="rect">
            <a:avLst/>
          </a:prstGeom>
          <a:noFill/>
          <a:ln>
            <a:noFill/>
          </a:ln>
        </p:spPr>
      </p:pic>
    </p:spTree>
    <p:extLst>
      <p:ext uri="{BB962C8B-B14F-4D97-AF65-F5344CB8AC3E}">
        <p14:creationId xmlns:p14="http://schemas.microsoft.com/office/powerpoint/2010/main" val="213839024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custDataLst>
              <p:tags r:id="rId1"/>
            </p:custDataLst>
          </p:nvPr>
        </p:nvSpPr>
        <p:spPr bwMode="auto">
          <a:xfrm>
            <a:off x="533400" y="532800"/>
            <a:ext cx="8153400" cy="474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4" charset="-128"/>
              </a:defRPr>
            </a:lvl1pPr>
            <a:lvl2pPr marL="742950" indent="-285750">
              <a:defRPr sz="2400">
                <a:solidFill>
                  <a:schemeClr val="tx1"/>
                </a:solidFill>
                <a:latin typeface="Arial" charset="0"/>
                <a:ea typeface="ヒラギノ角ゴ Pro W3" pitchFamily="-64" charset="-128"/>
              </a:defRPr>
            </a:lvl2pPr>
            <a:lvl3pPr marL="1143000" indent="-228600">
              <a:defRPr sz="2400">
                <a:solidFill>
                  <a:schemeClr val="tx1"/>
                </a:solidFill>
                <a:latin typeface="Arial" charset="0"/>
                <a:ea typeface="ヒラギノ角ゴ Pro W3" pitchFamily="-64" charset="-128"/>
              </a:defRPr>
            </a:lvl3pPr>
            <a:lvl4pPr marL="1600200" indent="-228600">
              <a:defRPr sz="2400">
                <a:solidFill>
                  <a:schemeClr val="tx1"/>
                </a:solidFill>
                <a:latin typeface="Arial" charset="0"/>
                <a:ea typeface="ヒラギノ角ゴ Pro W3" pitchFamily="-64" charset="-128"/>
              </a:defRPr>
            </a:lvl4pPr>
            <a:lvl5pPr marL="2057400" indent="-228600">
              <a:defRPr sz="2400">
                <a:solidFill>
                  <a:schemeClr val="tx1"/>
                </a:solidFill>
                <a:latin typeface="Arial"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4" charset="-128"/>
              </a:defRPr>
            </a:lvl9pPr>
          </a:lstStyle>
          <a:p>
            <a:pPr>
              <a:defRPr/>
            </a:pPr>
            <a:r>
              <a:rPr lang="fr-FR" altLang="fr-FR" b="1" dirty="0">
                <a:solidFill>
                  <a:srgbClr val="0093D2"/>
                </a:solidFill>
              </a:rPr>
              <a:t>GESTION DES RISQUES JURIDIQUES</a:t>
            </a:r>
          </a:p>
          <a:p>
            <a:pPr>
              <a:defRPr/>
            </a:pPr>
            <a:r>
              <a:rPr lang="fr-FR" altLang="fr-FR" b="1" dirty="0">
                <a:solidFill>
                  <a:srgbClr val="000000"/>
                </a:solidFill>
              </a:rPr>
              <a:t>INRS – Règlement sur les affaires juridiques (suite)</a:t>
            </a:r>
          </a:p>
          <a:p>
            <a:pPr algn="just">
              <a:defRPr/>
            </a:pPr>
            <a:endParaRPr lang="fr-FR" altLang="fr-FR" sz="2000" dirty="0"/>
          </a:p>
          <a:p>
            <a:pPr marL="342900" indent="-342900" algn="just">
              <a:buFont typeface="Wingdings" charset="2"/>
              <a:buChar char="u"/>
              <a:defRPr/>
            </a:pPr>
            <a:r>
              <a:rPr lang="fr-FR" altLang="fr-FR" sz="2000" b="1" dirty="0" smtClean="0"/>
              <a:t>Objectifs (suite)</a:t>
            </a:r>
          </a:p>
          <a:p>
            <a:pPr algn="just">
              <a:defRPr/>
            </a:pPr>
            <a:endParaRPr lang="fr-FR" altLang="fr-FR" sz="2000" dirty="0" smtClean="0"/>
          </a:p>
          <a:p>
            <a:pPr marL="342900" indent="-342900" algn="just">
              <a:buFont typeface="Wingdings" panose="05000000000000000000" pitchFamily="2" charset="2"/>
              <a:buChar char="q"/>
              <a:defRPr/>
            </a:pPr>
            <a:r>
              <a:rPr lang="fr-FR" altLang="fr-FR" sz="2000" dirty="0"/>
              <a:t>M</a:t>
            </a:r>
            <a:r>
              <a:rPr lang="fr-FR" altLang="fr-FR" sz="2000" dirty="0" smtClean="0"/>
              <a:t>esures adéquates soient prises pour assurer la protection des droits et des intérêts de l’INRS et de ses représentants agissant dans le cadre de leurs fonctions, lorsqu’ils entreprennent des réclamations ou en font l’objet</a:t>
            </a:r>
          </a:p>
          <a:p>
            <a:pPr marL="342900" indent="-342900" algn="just">
              <a:buFont typeface="Wingdings" panose="05000000000000000000" pitchFamily="2" charset="2"/>
              <a:buChar char="q"/>
              <a:defRPr/>
            </a:pPr>
            <a:endParaRPr lang="fr-FR" altLang="fr-FR" sz="2000" dirty="0" smtClean="0"/>
          </a:p>
          <a:p>
            <a:pPr marL="342900" indent="-342900" algn="just">
              <a:buFont typeface="Wingdings" panose="05000000000000000000" pitchFamily="2" charset="2"/>
              <a:buChar char="q"/>
              <a:defRPr/>
            </a:pPr>
            <a:r>
              <a:rPr lang="fr-FR" altLang="fr-FR" sz="2000" dirty="0"/>
              <a:t>D</a:t>
            </a:r>
            <a:r>
              <a:rPr lang="fr-FR" altLang="fr-FR" sz="2000" dirty="0" smtClean="0"/>
              <a:t>ossiers nécessitant une expertise juridique spécifique soient confiés à des conseillers juridiques externes compétents en la matière lorsque nécessaire</a:t>
            </a:r>
          </a:p>
          <a:p>
            <a:pPr>
              <a:defRPr/>
            </a:pPr>
            <a:endParaRPr lang="fr-FR" altLang="fr-FR" sz="2600" b="1" dirty="0" smtClean="0">
              <a:solidFill>
                <a:srgbClr val="0093D2"/>
              </a:solidFill>
            </a:endParaRPr>
          </a:p>
        </p:txBody>
      </p:sp>
      <p:pic>
        <p:nvPicPr>
          <p:cNvPr id="3" name="Image 2"/>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115616" y="4934381"/>
            <a:ext cx="3168352" cy="1621160"/>
          </a:xfrm>
          <a:prstGeom prst="rect">
            <a:avLst/>
          </a:prstGeom>
          <a:noFill/>
          <a:ln>
            <a:noFill/>
          </a:ln>
        </p:spPr>
      </p:pic>
      <p:sp>
        <p:nvSpPr>
          <p:cNvPr id="4" name="ZoneTexte 3"/>
          <p:cNvSpPr txBox="1"/>
          <p:nvPr>
            <p:custDataLst>
              <p:tags r:id="rId3"/>
            </p:custDataLst>
          </p:nvPr>
        </p:nvSpPr>
        <p:spPr>
          <a:xfrm>
            <a:off x="644488" y="6309320"/>
            <a:ext cx="399120" cy="246221"/>
          </a:xfrm>
          <a:prstGeom prst="rect">
            <a:avLst/>
          </a:prstGeom>
          <a:noFill/>
        </p:spPr>
        <p:txBody>
          <a:bodyPr wrap="square" rtlCol="0">
            <a:spAutoFit/>
          </a:bodyPr>
          <a:lstStyle/>
          <a:p>
            <a:fld id="{E8B4A9FA-CD5E-4A20-8EB6-FD7C365D1CAB}" type="slidenum">
              <a:rPr lang="fr-CA" sz="1000" smtClean="0"/>
              <a:t>19</a:t>
            </a:fld>
            <a:endParaRPr lang="fr-CA" sz="1000" dirty="0"/>
          </a:p>
        </p:txBody>
      </p:sp>
    </p:spTree>
    <p:extLst>
      <p:ext uri="{BB962C8B-B14F-4D97-AF65-F5344CB8AC3E}">
        <p14:creationId xmlns:p14="http://schemas.microsoft.com/office/powerpoint/2010/main" val="19141954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custDataLst>
              <p:tags r:id="rId1"/>
            </p:custDataLst>
          </p:nvPr>
        </p:nvSpPr>
        <p:spPr bwMode="auto">
          <a:xfrm>
            <a:off x="533400" y="532800"/>
            <a:ext cx="8153400" cy="474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4" charset="-128"/>
              </a:defRPr>
            </a:lvl1pPr>
            <a:lvl2pPr marL="742950" indent="-285750">
              <a:defRPr sz="2400">
                <a:solidFill>
                  <a:schemeClr val="tx1"/>
                </a:solidFill>
                <a:latin typeface="Arial" charset="0"/>
                <a:ea typeface="ヒラギノ角ゴ Pro W3" pitchFamily="-64" charset="-128"/>
              </a:defRPr>
            </a:lvl2pPr>
            <a:lvl3pPr marL="1143000" indent="-228600">
              <a:defRPr sz="2400">
                <a:solidFill>
                  <a:schemeClr val="tx1"/>
                </a:solidFill>
                <a:latin typeface="Arial" charset="0"/>
                <a:ea typeface="ヒラギノ角ゴ Pro W3" pitchFamily="-64" charset="-128"/>
              </a:defRPr>
            </a:lvl3pPr>
            <a:lvl4pPr marL="1600200" indent="-228600">
              <a:defRPr sz="2400">
                <a:solidFill>
                  <a:schemeClr val="tx1"/>
                </a:solidFill>
                <a:latin typeface="Arial" charset="0"/>
                <a:ea typeface="ヒラギノ角ゴ Pro W3" pitchFamily="-64" charset="-128"/>
              </a:defRPr>
            </a:lvl4pPr>
            <a:lvl5pPr marL="2057400" indent="-228600">
              <a:defRPr sz="2400">
                <a:solidFill>
                  <a:schemeClr val="tx1"/>
                </a:solidFill>
                <a:latin typeface="Arial"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4" charset="-128"/>
              </a:defRPr>
            </a:lvl9pPr>
          </a:lstStyle>
          <a:p>
            <a:pPr>
              <a:defRPr/>
            </a:pPr>
            <a:r>
              <a:rPr lang="fr-FR" altLang="fr-FR" sz="2800" b="1" dirty="0" smtClean="0">
                <a:solidFill>
                  <a:srgbClr val="0093D2"/>
                </a:solidFill>
              </a:rPr>
              <a:t>INTRODUCTION</a:t>
            </a:r>
            <a:endParaRPr lang="fr-FR" altLang="fr-FR" sz="2600" b="1" dirty="0" smtClean="0">
              <a:solidFill>
                <a:srgbClr val="0093D2"/>
              </a:solidFill>
            </a:endParaRPr>
          </a:p>
          <a:p>
            <a:pPr>
              <a:defRPr/>
            </a:pPr>
            <a:r>
              <a:rPr lang="fr-FR" altLang="fr-FR" sz="2600" b="1" dirty="0" smtClean="0">
                <a:solidFill>
                  <a:srgbClr val="000000"/>
                </a:solidFill>
              </a:rPr>
              <a:t>Risques juridiques = Enjeu réel grandissant</a:t>
            </a:r>
          </a:p>
          <a:p>
            <a:pPr>
              <a:defRPr/>
            </a:pPr>
            <a:endParaRPr lang="fr-FR" altLang="fr-FR" sz="2600" b="1" dirty="0" smtClean="0">
              <a:solidFill>
                <a:srgbClr val="000000"/>
              </a:solidFill>
            </a:endParaRPr>
          </a:p>
          <a:p>
            <a:pPr>
              <a:defRPr/>
            </a:pPr>
            <a:endParaRPr lang="fr-FR" altLang="fr-FR" sz="2600" b="1" dirty="0" smtClean="0">
              <a:solidFill>
                <a:srgbClr val="000000"/>
              </a:solidFill>
            </a:endParaRPr>
          </a:p>
          <a:p>
            <a:pPr marL="457200" indent="-457200">
              <a:buFont typeface="Wingdings" charset="2"/>
              <a:buChar char="u"/>
              <a:defRPr/>
            </a:pPr>
            <a:r>
              <a:rPr lang="fr-FR" altLang="fr-FR" sz="2600" dirty="0" smtClean="0">
                <a:solidFill>
                  <a:srgbClr val="000000"/>
                </a:solidFill>
              </a:rPr>
              <a:t>Universités font face</a:t>
            </a:r>
          </a:p>
          <a:p>
            <a:pPr>
              <a:defRPr/>
            </a:pPr>
            <a:endParaRPr lang="fr-FR" altLang="fr-FR" sz="2600" dirty="0" smtClean="0">
              <a:solidFill>
                <a:srgbClr val="000000"/>
              </a:solidFill>
            </a:endParaRPr>
          </a:p>
          <a:p>
            <a:pPr marL="1200150" lvl="1" indent="-457200">
              <a:buFont typeface="Wingdings" charset="2"/>
              <a:buChar char="ü"/>
              <a:defRPr/>
            </a:pPr>
            <a:r>
              <a:rPr lang="fr-FR" altLang="fr-FR" sz="2600" dirty="0" smtClean="0">
                <a:solidFill>
                  <a:srgbClr val="000000"/>
                </a:solidFill>
              </a:rPr>
              <a:t>exigences légales et réglementaires</a:t>
            </a:r>
          </a:p>
          <a:p>
            <a:pPr marL="1200150" lvl="1" indent="-457200">
              <a:buFont typeface="Wingdings" charset="2"/>
              <a:buChar char="ü"/>
              <a:defRPr/>
            </a:pPr>
            <a:r>
              <a:rPr lang="fr-FR" altLang="fr-FR" sz="2600" dirty="0" smtClean="0">
                <a:solidFill>
                  <a:srgbClr val="000000"/>
                </a:solidFill>
              </a:rPr>
              <a:t>redditions de comptes </a:t>
            </a:r>
            <a:endParaRPr lang="fr-FR" altLang="fr-FR" sz="2600" dirty="0">
              <a:solidFill>
                <a:srgbClr val="000000"/>
              </a:solidFill>
            </a:endParaRPr>
          </a:p>
          <a:p>
            <a:pPr marL="457200" lvl="1" indent="0">
              <a:defRPr/>
            </a:pPr>
            <a:endParaRPr lang="fr-FR" altLang="fr-FR" sz="2600" dirty="0">
              <a:solidFill>
                <a:srgbClr val="000000"/>
              </a:solidFill>
            </a:endParaRPr>
          </a:p>
          <a:p>
            <a:pPr marL="857250" lvl="2" indent="0">
              <a:defRPr/>
            </a:pPr>
            <a:endParaRPr lang="fr-FR" altLang="fr-FR" sz="2600" dirty="0">
              <a:solidFill>
                <a:srgbClr val="000000"/>
              </a:solidFill>
            </a:endParaRPr>
          </a:p>
          <a:p>
            <a:pPr marL="857250" lvl="2" indent="0">
              <a:defRPr/>
            </a:pPr>
            <a:r>
              <a:rPr lang="fr-FR" altLang="fr-FR" sz="2600" dirty="0" smtClean="0">
                <a:solidFill>
                  <a:srgbClr val="000000"/>
                </a:solidFill>
              </a:rPr>
              <a:t> </a:t>
            </a:r>
            <a:r>
              <a:rPr lang="fr-FR" altLang="fr-FR" sz="2600" u="sng" dirty="0" smtClean="0">
                <a:solidFill>
                  <a:srgbClr val="000000"/>
                </a:solidFill>
              </a:rPr>
              <a:t>nécessité de maîtriser les risques légaux</a:t>
            </a:r>
          </a:p>
        </p:txBody>
      </p:sp>
      <p:pic>
        <p:nvPicPr>
          <p:cNvPr id="5" name="Image 4"/>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5580112" y="3429000"/>
            <a:ext cx="2376264" cy="1152128"/>
          </a:xfrm>
          <a:prstGeom prst="rect">
            <a:avLst/>
          </a:prstGeom>
          <a:noFill/>
          <a:ln>
            <a:noFill/>
          </a:ln>
        </p:spPr>
      </p:pic>
      <p:pic>
        <p:nvPicPr>
          <p:cNvPr id="6" name="Image 5"/>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4283968" y="1556792"/>
            <a:ext cx="1152128" cy="1224136"/>
          </a:xfrm>
          <a:prstGeom prst="rect">
            <a:avLst/>
          </a:prstGeom>
          <a:noFill/>
          <a:ln>
            <a:noFill/>
          </a:ln>
        </p:spPr>
      </p:pic>
      <p:sp>
        <p:nvSpPr>
          <p:cNvPr id="2" name="ZoneTexte 1"/>
          <p:cNvSpPr txBox="1"/>
          <p:nvPr>
            <p:custDataLst>
              <p:tags r:id="rId4"/>
            </p:custDataLst>
          </p:nvPr>
        </p:nvSpPr>
        <p:spPr>
          <a:xfrm>
            <a:off x="644488" y="6309320"/>
            <a:ext cx="255104" cy="246221"/>
          </a:xfrm>
          <a:prstGeom prst="rect">
            <a:avLst/>
          </a:prstGeom>
          <a:noFill/>
        </p:spPr>
        <p:txBody>
          <a:bodyPr wrap="square" rtlCol="0">
            <a:spAutoFit/>
          </a:bodyPr>
          <a:lstStyle/>
          <a:p>
            <a:fld id="{AB8103AA-36BD-43E7-AC6C-644BBF579712}" type="slidenum">
              <a:rPr lang="fr-CA" sz="1000" smtClean="0"/>
              <a:t>2</a:t>
            </a:fld>
            <a:endParaRPr lang="fr-CA" sz="1000" dirty="0"/>
          </a:p>
        </p:txBody>
      </p:sp>
      <p:pic>
        <p:nvPicPr>
          <p:cNvPr id="8" name="Image 7"/>
          <p:cNvPicPr/>
          <p:nvPr/>
        </p:nvPicPr>
        <p:blipFill>
          <a:blip r:embed="rId9">
            <a:extLst>
              <a:ext uri="{28A0092B-C50C-407E-A947-70E740481C1C}">
                <a14:useLocalDpi xmlns:a14="http://schemas.microsoft.com/office/drawing/2010/main" val="0"/>
              </a:ext>
            </a:extLst>
          </a:blip>
          <a:srcRect/>
          <a:stretch>
            <a:fillRect/>
          </a:stretch>
        </p:blipFill>
        <p:spPr bwMode="auto">
          <a:xfrm>
            <a:off x="467544" y="4797152"/>
            <a:ext cx="1080120" cy="1152128"/>
          </a:xfrm>
          <a:prstGeom prst="rect">
            <a:avLst/>
          </a:prstGeom>
          <a:noFill/>
          <a:ln>
            <a:noFill/>
          </a:ln>
        </p:spPr>
      </p:pic>
      <p:pic>
        <p:nvPicPr>
          <p:cNvPr id="9" name="Image 8" descr="http://blog.valoxy.org/wp-content/uploads/2013/07/arnaque-les-registres.png"/>
          <p:cNvPicPr/>
          <p:nvPr/>
        </p:nvPicPr>
        <p:blipFill>
          <a:blip r:embed="rId10">
            <a:extLst>
              <a:ext uri="{28A0092B-C50C-407E-A947-70E740481C1C}">
                <a14:useLocalDpi xmlns:a14="http://schemas.microsoft.com/office/drawing/2010/main" val="0"/>
              </a:ext>
            </a:extLst>
          </a:blip>
          <a:srcRect/>
          <a:stretch>
            <a:fillRect/>
          </a:stretch>
        </p:blipFill>
        <p:spPr bwMode="auto">
          <a:xfrm>
            <a:off x="3995936" y="5013176"/>
            <a:ext cx="1359540" cy="1622069"/>
          </a:xfrm>
          <a:prstGeom prst="rect">
            <a:avLst/>
          </a:prstGeom>
          <a:noFill/>
          <a:ln>
            <a:noFill/>
          </a:ln>
        </p:spPr>
      </p:pic>
    </p:spTree>
    <p:extLst>
      <p:ext uri="{BB962C8B-B14F-4D97-AF65-F5344CB8AC3E}">
        <p14:creationId xmlns:p14="http://schemas.microsoft.com/office/powerpoint/2010/main" val="25706503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custDataLst>
              <p:tags r:id="rId1"/>
            </p:custDataLst>
          </p:nvPr>
        </p:nvSpPr>
        <p:spPr bwMode="auto">
          <a:xfrm>
            <a:off x="533400" y="532800"/>
            <a:ext cx="8153400" cy="474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4" charset="-128"/>
              </a:defRPr>
            </a:lvl1pPr>
            <a:lvl2pPr marL="742950" indent="-285750">
              <a:defRPr sz="2400">
                <a:solidFill>
                  <a:schemeClr val="tx1"/>
                </a:solidFill>
                <a:latin typeface="Arial" charset="0"/>
                <a:ea typeface="ヒラギノ角ゴ Pro W3" pitchFamily="-64" charset="-128"/>
              </a:defRPr>
            </a:lvl2pPr>
            <a:lvl3pPr marL="1143000" indent="-228600">
              <a:defRPr sz="2400">
                <a:solidFill>
                  <a:schemeClr val="tx1"/>
                </a:solidFill>
                <a:latin typeface="Arial" charset="0"/>
                <a:ea typeface="ヒラギノ角ゴ Pro W3" pitchFamily="-64" charset="-128"/>
              </a:defRPr>
            </a:lvl3pPr>
            <a:lvl4pPr marL="1600200" indent="-228600">
              <a:defRPr sz="2400">
                <a:solidFill>
                  <a:schemeClr val="tx1"/>
                </a:solidFill>
                <a:latin typeface="Arial" charset="0"/>
                <a:ea typeface="ヒラギノ角ゴ Pro W3" pitchFamily="-64" charset="-128"/>
              </a:defRPr>
            </a:lvl4pPr>
            <a:lvl5pPr marL="2057400" indent="-228600">
              <a:defRPr sz="2400">
                <a:solidFill>
                  <a:schemeClr val="tx1"/>
                </a:solidFill>
                <a:latin typeface="Arial"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4" charset="-128"/>
              </a:defRPr>
            </a:lvl9pPr>
          </a:lstStyle>
          <a:p>
            <a:pPr>
              <a:defRPr/>
            </a:pPr>
            <a:r>
              <a:rPr lang="fr-FR" altLang="fr-FR" b="1" dirty="0">
                <a:solidFill>
                  <a:srgbClr val="0093D2"/>
                </a:solidFill>
              </a:rPr>
              <a:t>GESTION DES RISQUES JURIDIQUES</a:t>
            </a:r>
          </a:p>
          <a:p>
            <a:pPr>
              <a:defRPr/>
            </a:pPr>
            <a:r>
              <a:rPr lang="fr-FR" altLang="fr-FR" b="1" dirty="0">
                <a:solidFill>
                  <a:srgbClr val="000000"/>
                </a:solidFill>
              </a:rPr>
              <a:t>INRS – Règlement sur les affaires juridiques (suite)</a:t>
            </a:r>
          </a:p>
          <a:p>
            <a:pPr algn="just">
              <a:defRPr/>
            </a:pPr>
            <a:endParaRPr lang="fr-FR" altLang="fr-FR" sz="2000" dirty="0"/>
          </a:p>
          <a:p>
            <a:pPr marL="342900" indent="-342900" algn="just">
              <a:buFont typeface="Wingdings" charset="2"/>
              <a:buChar char="u"/>
              <a:defRPr/>
            </a:pPr>
            <a:r>
              <a:rPr lang="fr-FR" altLang="fr-FR" sz="2000" b="1" dirty="0" smtClean="0"/>
              <a:t>Responsabilités et principes</a:t>
            </a:r>
          </a:p>
          <a:p>
            <a:pPr marL="342900" indent="-342900" algn="just">
              <a:buFont typeface="Wingdings" charset="2"/>
              <a:buChar char="u"/>
              <a:defRPr/>
            </a:pPr>
            <a:endParaRPr lang="fr-FR" altLang="fr-FR" sz="2000" b="1" dirty="0" smtClean="0"/>
          </a:p>
          <a:p>
            <a:pPr marL="342900" indent="-342900" algn="just">
              <a:buFont typeface="Wingdings" panose="05000000000000000000" pitchFamily="2" charset="2"/>
              <a:buChar char="q"/>
              <a:defRPr/>
            </a:pPr>
            <a:r>
              <a:rPr lang="fr-FR" altLang="fr-FR" sz="2000" u="sng" dirty="0"/>
              <a:t>D</a:t>
            </a:r>
            <a:r>
              <a:rPr lang="fr-FR" altLang="fr-FR" sz="2000" u="sng" dirty="0" smtClean="0"/>
              <a:t>ocuments normatifs</a:t>
            </a:r>
            <a:r>
              <a:rPr lang="fr-FR" altLang="fr-FR" sz="2000" dirty="0" smtClean="0"/>
              <a:t> révisés par le Service des affaires juridiques</a:t>
            </a:r>
          </a:p>
          <a:p>
            <a:pPr marL="1085850" lvl="1" indent="-342900" algn="just">
              <a:buFont typeface="Wingdings" panose="05000000000000000000" pitchFamily="2" charset="2"/>
              <a:buChar char="ü"/>
              <a:defRPr/>
            </a:pPr>
            <a:r>
              <a:rPr lang="fr-FR" altLang="fr-FR" sz="2000" dirty="0" smtClean="0"/>
              <a:t>Directive de rédaction des documents normatifs</a:t>
            </a:r>
          </a:p>
          <a:p>
            <a:pPr marL="1085850" lvl="1" indent="-342900" algn="just">
              <a:buFont typeface="Wingdings" charset="2"/>
              <a:buChar char="q"/>
              <a:defRPr/>
            </a:pPr>
            <a:endParaRPr lang="fr-FR" altLang="fr-FR" sz="2000" dirty="0" smtClean="0"/>
          </a:p>
          <a:p>
            <a:pPr marL="342900" indent="-342900" algn="just">
              <a:buFont typeface="Wingdings" panose="05000000000000000000" pitchFamily="2" charset="2"/>
              <a:buChar char="q"/>
              <a:defRPr/>
            </a:pPr>
            <a:r>
              <a:rPr lang="fr-FR" altLang="fr-FR" sz="2000" dirty="0" smtClean="0"/>
              <a:t>Le Service des affaires juridiques peut </a:t>
            </a:r>
            <a:r>
              <a:rPr lang="fr-FR" altLang="fr-FR" sz="2000" u="sng" dirty="0" smtClean="0"/>
              <a:t>intervenir</a:t>
            </a:r>
            <a:r>
              <a:rPr lang="fr-FR" altLang="fr-FR" sz="2000" dirty="0" smtClean="0"/>
              <a:t> en tout temps lorsqu’il estime qu’une action ou une décision de l’INRS est contraire aux lois, aux règlements, aux documents normatifs ou aux contrats de l’INRS et qu’une telle action ou décision risque d’avoir des conséquences préjudiciables pour l’INRS</a:t>
            </a:r>
          </a:p>
          <a:p>
            <a:pPr marL="342900" indent="-342900" algn="just">
              <a:buFont typeface="Wingdings" charset="2"/>
              <a:buChar char="ü"/>
              <a:defRPr/>
            </a:pPr>
            <a:endParaRPr lang="fr-FR" altLang="fr-FR" sz="2000" dirty="0" smtClean="0"/>
          </a:p>
          <a:p>
            <a:pPr marL="342900" indent="-342900" algn="just">
              <a:buFont typeface="Wingdings" charset="2"/>
              <a:buChar char="u"/>
              <a:defRPr/>
            </a:pPr>
            <a:endParaRPr lang="fr-FR" altLang="fr-FR" sz="2000" b="1" dirty="0"/>
          </a:p>
          <a:p>
            <a:pPr>
              <a:defRPr/>
            </a:pPr>
            <a:endParaRPr lang="fr-FR" altLang="fr-FR" sz="2600" b="1" dirty="0" smtClean="0">
              <a:solidFill>
                <a:srgbClr val="0093D2"/>
              </a:solidFill>
            </a:endParaRPr>
          </a:p>
        </p:txBody>
      </p:sp>
      <p:sp>
        <p:nvSpPr>
          <p:cNvPr id="4" name="ZoneTexte 3"/>
          <p:cNvSpPr txBox="1"/>
          <p:nvPr>
            <p:custDataLst>
              <p:tags r:id="rId2"/>
            </p:custDataLst>
          </p:nvPr>
        </p:nvSpPr>
        <p:spPr>
          <a:xfrm>
            <a:off x="644488" y="6309320"/>
            <a:ext cx="399120" cy="246221"/>
          </a:xfrm>
          <a:prstGeom prst="rect">
            <a:avLst/>
          </a:prstGeom>
          <a:noFill/>
        </p:spPr>
        <p:txBody>
          <a:bodyPr wrap="square" rtlCol="0">
            <a:spAutoFit/>
          </a:bodyPr>
          <a:lstStyle/>
          <a:p>
            <a:fld id="{ADA0A2E3-FFCB-4054-BD34-D505EECE0275}" type="slidenum">
              <a:rPr lang="fr-CA" sz="1000" smtClean="0"/>
              <a:t>20</a:t>
            </a:fld>
            <a:endParaRPr lang="fr-CA" sz="1000" dirty="0"/>
          </a:p>
        </p:txBody>
      </p:sp>
      <p:pic>
        <p:nvPicPr>
          <p:cNvPr id="1026" name="Picture 2" descr="http://www.capital.fr/var/cap/storage/images/media/images/photos/getty/pile-de-dossiers-et-marteau-de-juge-aluxum-getty/15668326-1-fre-FR/pile-de-dossiers-et-marteau-de-juge-aluxum-gett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4882140"/>
            <a:ext cx="2511833" cy="1673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1479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custDataLst>
              <p:tags r:id="rId1"/>
            </p:custDataLst>
          </p:nvPr>
        </p:nvSpPr>
        <p:spPr bwMode="auto">
          <a:xfrm>
            <a:off x="533400" y="532800"/>
            <a:ext cx="8153400" cy="474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4" charset="-128"/>
              </a:defRPr>
            </a:lvl1pPr>
            <a:lvl2pPr marL="742950" indent="-285750">
              <a:defRPr sz="2400">
                <a:solidFill>
                  <a:schemeClr val="tx1"/>
                </a:solidFill>
                <a:latin typeface="Arial" charset="0"/>
                <a:ea typeface="ヒラギノ角ゴ Pro W3" pitchFamily="-64" charset="-128"/>
              </a:defRPr>
            </a:lvl2pPr>
            <a:lvl3pPr marL="1143000" indent="-228600">
              <a:defRPr sz="2400">
                <a:solidFill>
                  <a:schemeClr val="tx1"/>
                </a:solidFill>
                <a:latin typeface="Arial" charset="0"/>
                <a:ea typeface="ヒラギノ角ゴ Pro W3" pitchFamily="-64" charset="-128"/>
              </a:defRPr>
            </a:lvl3pPr>
            <a:lvl4pPr marL="1600200" indent="-228600">
              <a:defRPr sz="2400">
                <a:solidFill>
                  <a:schemeClr val="tx1"/>
                </a:solidFill>
                <a:latin typeface="Arial" charset="0"/>
                <a:ea typeface="ヒラギノ角ゴ Pro W3" pitchFamily="-64" charset="-128"/>
              </a:defRPr>
            </a:lvl4pPr>
            <a:lvl5pPr marL="2057400" indent="-228600">
              <a:defRPr sz="2400">
                <a:solidFill>
                  <a:schemeClr val="tx1"/>
                </a:solidFill>
                <a:latin typeface="Arial"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4" charset="-128"/>
              </a:defRPr>
            </a:lvl9pPr>
          </a:lstStyle>
          <a:p>
            <a:pPr>
              <a:defRPr/>
            </a:pPr>
            <a:r>
              <a:rPr lang="fr-FR" altLang="fr-FR" b="1" dirty="0">
                <a:solidFill>
                  <a:srgbClr val="0093D2"/>
                </a:solidFill>
              </a:rPr>
              <a:t>GESTION DES RISQUES JURIDIQUES</a:t>
            </a:r>
          </a:p>
          <a:p>
            <a:pPr>
              <a:defRPr/>
            </a:pPr>
            <a:r>
              <a:rPr lang="fr-FR" altLang="fr-FR" b="1" dirty="0">
                <a:solidFill>
                  <a:srgbClr val="000000"/>
                </a:solidFill>
              </a:rPr>
              <a:t>INRS – Règlement sur les affaires juridiques (suite)</a:t>
            </a:r>
          </a:p>
          <a:p>
            <a:pPr algn="just">
              <a:defRPr/>
            </a:pPr>
            <a:endParaRPr lang="fr-FR" altLang="fr-FR" sz="2000" dirty="0"/>
          </a:p>
          <a:p>
            <a:pPr marL="342900" indent="-342900" algn="just">
              <a:buFont typeface="Wingdings" charset="2"/>
              <a:buChar char="u"/>
              <a:defRPr/>
            </a:pPr>
            <a:r>
              <a:rPr lang="fr-FR" altLang="fr-FR" sz="2000" b="1" dirty="0" smtClean="0"/>
              <a:t>Responsabilités et principes (suite)</a:t>
            </a:r>
          </a:p>
          <a:p>
            <a:pPr marL="342900" indent="-342900" algn="just">
              <a:buFont typeface="Wingdings" charset="2"/>
              <a:buChar char="u"/>
              <a:defRPr/>
            </a:pPr>
            <a:endParaRPr lang="fr-FR" altLang="fr-FR" sz="2000" b="1" dirty="0" smtClean="0"/>
          </a:p>
          <a:p>
            <a:pPr marL="342900" indent="-342900" algn="just">
              <a:buFont typeface="Wingdings" panose="05000000000000000000" pitchFamily="2" charset="2"/>
              <a:buChar char="q"/>
              <a:defRPr/>
            </a:pPr>
            <a:r>
              <a:rPr lang="fr-FR" altLang="fr-FR" sz="2000" dirty="0" smtClean="0"/>
              <a:t>Le Service des affaires juridiques </a:t>
            </a:r>
            <a:r>
              <a:rPr lang="fr-FR" altLang="fr-FR" sz="2000" u="sng" dirty="0" smtClean="0"/>
              <a:t>rédige et révise</a:t>
            </a:r>
            <a:r>
              <a:rPr lang="fr-FR" altLang="fr-FR" sz="2000" dirty="0" smtClean="0"/>
              <a:t> tous les </a:t>
            </a:r>
            <a:r>
              <a:rPr lang="fr-FR" altLang="fr-FR" sz="2000" u="sng" dirty="0" smtClean="0"/>
              <a:t>contrats</a:t>
            </a:r>
            <a:r>
              <a:rPr lang="fr-FR" altLang="fr-FR" sz="2000" dirty="0" smtClean="0"/>
              <a:t> et y appose le sceau, sauf :</a:t>
            </a:r>
          </a:p>
          <a:p>
            <a:pPr marL="1085850" lvl="1" indent="-342900" algn="just">
              <a:buFont typeface="Wingdings" panose="05000000000000000000" pitchFamily="2" charset="2"/>
              <a:buChar char="ü"/>
              <a:defRPr/>
            </a:pPr>
            <a:r>
              <a:rPr lang="fr-FR" altLang="fr-FR" sz="2000" dirty="0" smtClean="0"/>
              <a:t>demandes de subvention</a:t>
            </a:r>
          </a:p>
          <a:p>
            <a:pPr marL="1085850" lvl="1" indent="-342900" algn="just">
              <a:buFont typeface="Wingdings" panose="05000000000000000000" pitchFamily="2" charset="2"/>
              <a:buChar char="ü"/>
              <a:defRPr/>
            </a:pPr>
            <a:r>
              <a:rPr lang="fr-FR" altLang="fr-FR" sz="2000" dirty="0" smtClean="0"/>
              <a:t>modèles de contrat approuvés</a:t>
            </a:r>
          </a:p>
          <a:p>
            <a:pPr marL="1085850" lvl="1" indent="-342900" algn="just">
              <a:buFont typeface="Wingdings" panose="05000000000000000000" pitchFamily="2" charset="2"/>
              <a:buChar char="ü"/>
              <a:defRPr/>
            </a:pPr>
            <a:r>
              <a:rPr lang="fr-FR" altLang="fr-FR" sz="2000" dirty="0" smtClean="0"/>
              <a:t>bons de commande, …</a:t>
            </a:r>
          </a:p>
          <a:p>
            <a:pPr marL="342900" indent="-342900" algn="just">
              <a:buFont typeface="Wingdings" charset="2"/>
              <a:buChar char="ü"/>
              <a:defRPr/>
            </a:pPr>
            <a:endParaRPr lang="fr-FR" altLang="fr-FR" sz="2000" dirty="0" smtClean="0"/>
          </a:p>
          <a:p>
            <a:pPr marL="342900" indent="-342900" algn="just">
              <a:buFont typeface="Wingdings" panose="05000000000000000000" pitchFamily="2" charset="2"/>
              <a:buChar char="q"/>
              <a:defRPr/>
            </a:pPr>
            <a:r>
              <a:rPr lang="fr-FR" altLang="fr-FR" sz="2000" dirty="0" smtClean="0"/>
              <a:t>Tous les contrats sont portés au </a:t>
            </a:r>
            <a:r>
              <a:rPr lang="fr-FR" altLang="fr-FR" sz="2000" u="sng" dirty="0" smtClean="0"/>
              <a:t>registre des contrats</a:t>
            </a:r>
            <a:r>
              <a:rPr lang="fr-FR" altLang="fr-FR" sz="2000" dirty="0" smtClean="0"/>
              <a:t> de l’INRS qui est sous la garde et le contrôle du secrétariat général</a:t>
            </a:r>
          </a:p>
          <a:p>
            <a:pPr marL="342900" indent="-342900" algn="just">
              <a:buFont typeface="Wingdings" panose="05000000000000000000" pitchFamily="2" charset="2"/>
              <a:buChar char="q"/>
              <a:defRPr/>
            </a:pPr>
            <a:endParaRPr lang="fr-FR" altLang="fr-FR" sz="2000" dirty="0" smtClean="0"/>
          </a:p>
          <a:p>
            <a:pPr marL="342900" indent="-342900" algn="just">
              <a:buFont typeface="Wingdings" panose="05000000000000000000" pitchFamily="2" charset="2"/>
              <a:buChar char="q"/>
              <a:defRPr/>
            </a:pPr>
            <a:r>
              <a:rPr lang="fr-FR" altLang="fr-FR" sz="2000" dirty="0" smtClean="0"/>
              <a:t>Un avocat du Service des affaires juridiques est désigné comme le </a:t>
            </a:r>
            <a:r>
              <a:rPr lang="fr-FR" altLang="fr-FR" sz="2000" u="sng" dirty="0" smtClean="0"/>
              <a:t>responsable de l’accès</a:t>
            </a:r>
            <a:r>
              <a:rPr lang="fr-FR" altLang="fr-FR" sz="2000" dirty="0" smtClean="0"/>
              <a:t> en vertu de la Loi</a:t>
            </a:r>
          </a:p>
          <a:p>
            <a:pPr marL="342900" indent="-342900" algn="just">
              <a:buFont typeface="Wingdings" charset="2"/>
              <a:buChar char="ü"/>
              <a:defRPr/>
            </a:pPr>
            <a:endParaRPr lang="fr-FR" altLang="fr-FR" sz="2000" dirty="0" smtClean="0"/>
          </a:p>
          <a:p>
            <a:pPr marL="342900" indent="-342900" algn="just">
              <a:buFont typeface="Wingdings" charset="2"/>
              <a:buChar char="u"/>
              <a:defRPr/>
            </a:pPr>
            <a:endParaRPr lang="fr-FR" altLang="fr-FR" sz="2000" b="1" dirty="0"/>
          </a:p>
          <a:p>
            <a:pPr>
              <a:defRPr/>
            </a:pPr>
            <a:endParaRPr lang="fr-FR" altLang="fr-FR" sz="2600" b="1" dirty="0" smtClean="0">
              <a:solidFill>
                <a:srgbClr val="0093D2"/>
              </a:solidFill>
            </a:endParaRPr>
          </a:p>
        </p:txBody>
      </p:sp>
      <p:pic>
        <p:nvPicPr>
          <p:cNvPr id="3" name="Image 2"/>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5652120" y="2708920"/>
            <a:ext cx="2281436" cy="1296144"/>
          </a:xfrm>
          <a:prstGeom prst="rect">
            <a:avLst/>
          </a:prstGeom>
          <a:noFill/>
          <a:ln>
            <a:noFill/>
          </a:ln>
        </p:spPr>
      </p:pic>
      <p:sp>
        <p:nvSpPr>
          <p:cNvPr id="4" name="ZoneTexte 3"/>
          <p:cNvSpPr txBox="1"/>
          <p:nvPr>
            <p:custDataLst>
              <p:tags r:id="rId3"/>
            </p:custDataLst>
          </p:nvPr>
        </p:nvSpPr>
        <p:spPr>
          <a:xfrm>
            <a:off x="644488" y="6309320"/>
            <a:ext cx="399120" cy="246221"/>
          </a:xfrm>
          <a:prstGeom prst="rect">
            <a:avLst/>
          </a:prstGeom>
          <a:noFill/>
        </p:spPr>
        <p:txBody>
          <a:bodyPr wrap="square" rtlCol="0">
            <a:spAutoFit/>
          </a:bodyPr>
          <a:lstStyle/>
          <a:p>
            <a:fld id="{C3E0E0A5-625C-47E5-A814-2BE35581B7B7}" type="slidenum">
              <a:rPr lang="fr-CA" sz="1000" smtClean="0"/>
              <a:t>21</a:t>
            </a:fld>
            <a:endParaRPr lang="fr-CA" sz="1000" dirty="0"/>
          </a:p>
        </p:txBody>
      </p:sp>
    </p:spTree>
    <p:extLst>
      <p:ext uri="{BB962C8B-B14F-4D97-AF65-F5344CB8AC3E}">
        <p14:creationId xmlns:p14="http://schemas.microsoft.com/office/powerpoint/2010/main" val="89721669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custDataLst>
              <p:tags r:id="rId1"/>
            </p:custDataLst>
          </p:nvPr>
        </p:nvSpPr>
        <p:spPr bwMode="auto">
          <a:xfrm>
            <a:off x="533400" y="532800"/>
            <a:ext cx="8153400" cy="474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4" charset="-128"/>
              </a:defRPr>
            </a:lvl1pPr>
            <a:lvl2pPr marL="742950" indent="-285750">
              <a:defRPr sz="2400">
                <a:solidFill>
                  <a:schemeClr val="tx1"/>
                </a:solidFill>
                <a:latin typeface="Arial" charset="0"/>
                <a:ea typeface="ヒラギノ角ゴ Pro W3" pitchFamily="-64" charset="-128"/>
              </a:defRPr>
            </a:lvl2pPr>
            <a:lvl3pPr marL="1143000" indent="-228600">
              <a:defRPr sz="2400">
                <a:solidFill>
                  <a:schemeClr val="tx1"/>
                </a:solidFill>
                <a:latin typeface="Arial" charset="0"/>
                <a:ea typeface="ヒラギノ角ゴ Pro W3" pitchFamily="-64" charset="-128"/>
              </a:defRPr>
            </a:lvl3pPr>
            <a:lvl4pPr marL="1600200" indent="-228600">
              <a:defRPr sz="2400">
                <a:solidFill>
                  <a:schemeClr val="tx1"/>
                </a:solidFill>
                <a:latin typeface="Arial" charset="0"/>
                <a:ea typeface="ヒラギノ角ゴ Pro W3" pitchFamily="-64" charset="-128"/>
              </a:defRPr>
            </a:lvl4pPr>
            <a:lvl5pPr marL="2057400" indent="-228600">
              <a:defRPr sz="2400">
                <a:solidFill>
                  <a:schemeClr val="tx1"/>
                </a:solidFill>
                <a:latin typeface="Arial"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4" charset="-128"/>
              </a:defRPr>
            </a:lvl9pPr>
          </a:lstStyle>
          <a:p>
            <a:pPr>
              <a:defRPr/>
            </a:pPr>
            <a:r>
              <a:rPr lang="fr-FR" altLang="fr-FR" b="1" dirty="0">
                <a:solidFill>
                  <a:srgbClr val="0093D2"/>
                </a:solidFill>
              </a:rPr>
              <a:t>GESTION DES RISQUES JURIDIQUES</a:t>
            </a:r>
          </a:p>
          <a:p>
            <a:pPr>
              <a:defRPr/>
            </a:pPr>
            <a:r>
              <a:rPr lang="fr-FR" altLang="fr-FR" b="1" dirty="0">
                <a:solidFill>
                  <a:srgbClr val="000000"/>
                </a:solidFill>
              </a:rPr>
              <a:t>INRS – Règlement sur les affaires juridiques (suite)</a:t>
            </a:r>
          </a:p>
          <a:p>
            <a:pPr algn="just">
              <a:defRPr/>
            </a:pPr>
            <a:endParaRPr lang="fr-FR" altLang="fr-FR" sz="2000" dirty="0"/>
          </a:p>
          <a:p>
            <a:pPr marL="342900" indent="-342900" algn="just">
              <a:buFont typeface="Wingdings" charset="2"/>
              <a:buChar char="u"/>
              <a:defRPr/>
            </a:pPr>
            <a:r>
              <a:rPr lang="fr-FR" altLang="fr-FR" sz="2000" b="1" dirty="0" smtClean="0"/>
              <a:t>Devoirs et obligations</a:t>
            </a:r>
          </a:p>
          <a:p>
            <a:pPr marL="342900" indent="-342900" algn="just">
              <a:buFont typeface="Wingdings" charset="2"/>
              <a:buChar char="u"/>
              <a:defRPr/>
            </a:pPr>
            <a:endParaRPr lang="fr-FR" altLang="fr-FR" sz="2000" b="1" dirty="0" smtClean="0"/>
          </a:p>
          <a:p>
            <a:pPr marL="342900" indent="-342900" algn="just">
              <a:buFont typeface="Wingdings" panose="05000000000000000000" pitchFamily="2" charset="2"/>
              <a:buChar char="q"/>
              <a:defRPr/>
            </a:pPr>
            <a:r>
              <a:rPr lang="fr-FR" altLang="fr-FR" sz="2000" dirty="0" smtClean="0"/>
              <a:t>Tout membre de la communauté universitaire qui reçoit une </a:t>
            </a:r>
            <a:r>
              <a:rPr lang="fr-FR" altLang="fr-FR" sz="2000" u="sng" dirty="0" smtClean="0"/>
              <a:t>réclamation</a:t>
            </a:r>
            <a:endParaRPr lang="fr-FR" altLang="fr-FR" sz="2000" dirty="0"/>
          </a:p>
          <a:p>
            <a:pPr marL="1085850" lvl="1" indent="-342900" algn="just">
              <a:buFont typeface="Wingdings" panose="05000000000000000000" pitchFamily="2" charset="2"/>
              <a:buChar char="ü"/>
              <a:defRPr/>
            </a:pPr>
            <a:r>
              <a:rPr lang="fr-FR" altLang="fr-FR" sz="2000" dirty="0" smtClean="0"/>
              <a:t>transmettre au Service des affaires juridiques dans les meilleurs délais</a:t>
            </a:r>
          </a:p>
          <a:p>
            <a:pPr marL="1085850" lvl="1" indent="-342900" algn="just">
              <a:buFont typeface="Wingdings" panose="05000000000000000000" pitchFamily="2" charset="2"/>
              <a:buChar char="ü"/>
              <a:defRPr/>
            </a:pPr>
            <a:r>
              <a:rPr lang="fr-FR" altLang="fr-FR" sz="2000" dirty="0" smtClean="0"/>
              <a:t>intervention est interdite sans consultation préalable du Service des affaires juridiques</a:t>
            </a:r>
          </a:p>
          <a:p>
            <a:pPr marL="342900" indent="-342900" algn="just">
              <a:buFont typeface="Wingdings" charset="2"/>
              <a:buChar char="ü"/>
              <a:defRPr/>
            </a:pPr>
            <a:endParaRPr lang="fr-FR" altLang="fr-FR" sz="2000" dirty="0" smtClean="0"/>
          </a:p>
          <a:p>
            <a:pPr marL="342900" indent="-342900" algn="just">
              <a:buFont typeface="Wingdings" panose="05000000000000000000" pitchFamily="2" charset="2"/>
              <a:buChar char="q"/>
              <a:defRPr/>
            </a:pPr>
            <a:r>
              <a:rPr lang="fr-FR" altLang="fr-FR" sz="2000" dirty="0" smtClean="0"/>
              <a:t>Seul le Service des affaires juridiques peut intervenir pour l’INRS devant un </a:t>
            </a:r>
            <a:r>
              <a:rPr lang="fr-FR" altLang="fr-FR" sz="2000" u="sng" dirty="0" smtClean="0"/>
              <a:t>tribunal</a:t>
            </a:r>
          </a:p>
          <a:p>
            <a:pPr marL="342900" indent="-342900" algn="just">
              <a:buFont typeface="Wingdings" charset="2"/>
              <a:buChar char="ü"/>
              <a:defRPr/>
            </a:pPr>
            <a:endParaRPr lang="fr-FR" altLang="fr-FR" sz="2000" u="sng" dirty="0" smtClean="0"/>
          </a:p>
          <a:p>
            <a:pPr algn="just">
              <a:defRPr/>
            </a:pPr>
            <a:endParaRPr lang="fr-FR" altLang="fr-FR" sz="2000" dirty="0" smtClean="0"/>
          </a:p>
          <a:p>
            <a:pPr marL="342900" indent="-342900" algn="just">
              <a:buFont typeface="Wingdings" charset="2"/>
              <a:buChar char="u"/>
              <a:defRPr/>
            </a:pPr>
            <a:endParaRPr lang="fr-FR" altLang="fr-FR" sz="2000" b="1" dirty="0"/>
          </a:p>
          <a:p>
            <a:pPr>
              <a:defRPr/>
            </a:pPr>
            <a:endParaRPr lang="fr-FR" altLang="fr-FR" sz="2600" b="1" dirty="0" smtClean="0">
              <a:solidFill>
                <a:srgbClr val="0093D2"/>
              </a:solidFill>
            </a:endParaRPr>
          </a:p>
        </p:txBody>
      </p:sp>
      <p:sp>
        <p:nvSpPr>
          <p:cNvPr id="3" name="ZoneTexte 2"/>
          <p:cNvSpPr txBox="1"/>
          <p:nvPr>
            <p:custDataLst>
              <p:tags r:id="rId2"/>
            </p:custDataLst>
          </p:nvPr>
        </p:nvSpPr>
        <p:spPr>
          <a:xfrm>
            <a:off x="644488" y="6309320"/>
            <a:ext cx="399120" cy="246221"/>
          </a:xfrm>
          <a:prstGeom prst="rect">
            <a:avLst/>
          </a:prstGeom>
          <a:noFill/>
        </p:spPr>
        <p:txBody>
          <a:bodyPr wrap="square" rtlCol="0">
            <a:spAutoFit/>
          </a:bodyPr>
          <a:lstStyle/>
          <a:p>
            <a:fld id="{72FD7553-9E0C-4C78-93C8-689413D758F7}" type="slidenum">
              <a:rPr lang="fr-CA" sz="1000" smtClean="0"/>
              <a:t>22</a:t>
            </a:fld>
            <a:endParaRPr lang="fr-CA" sz="1000" dirty="0"/>
          </a:p>
        </p:txBody>
      </p:sp>
      <p:pic>
        <p:nvPicPr>
          <p:cNvPr id="4" name="Image 3"/>
          <p:cNvPicPr/>
          <p:nvPr/>
        </p:nvPicPr>
        <p:blipFill>
          <a:blip r:embed="rId5">
            <a:extLst>
              <a:ext uri="{28A0092B-C50C-407E-A947-70E740481C1C}">
                <a14:useLocalDpi xmlns:a14="http://schemas.microsoft.com/office/drawing/2010/main" val="0"/>
              </a:ext>
            </a:extLst>
          </a:blip>
          <a:srcRect/>
          <a:stretch>
            <a:fillRect/>
          </a:stretch>
        </p:blipFill>
        <p:spPr bwMode="auto">
          <a:xfrm>
            <a:off x="3491880" y="4941168"/>
            <a:ext cx="1409700" cy="1524000"/>
          </a:xfrm>
          <a:prstGeom prst="rect">
            <a:avLst/>
          </a:prstGeom>
          <a:noFill/>
          <a:ln>
            <a:noFill/>
          </a:ln>
        </p:spPr>
      </p:pic>
    </p:spTree>
    <p:extLst>
      <p:ext uri="{BB962C8B-B14F-4D97-AF65-F5344CB8AC3E}">
        <p14:creationId xmlns:p14="http://schemas.microsoft.com/office/powerpoint/2010/main" val="146836386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custDataLst>
              <p:tags r:id="rId1"/>
            </p:custDataLst>
          </p:nvPr>
        </p:nvSpPr>
        <p:spPr bwMode="auto">
          <a:xfrm>
            <a:off x="533400" y="532800"/>
            <a:ext cx="8153400" cy="474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4" charset="-128"/>
              </a:defRPr>
            </a:lvl1pPr>
            <a:lvl2pPr marL="742950" indent="-285750">
              <a:defRPr sz="2400">
                <a:solidFill>
                  <a:schemeClr val="tx1"/>
                </a:solidFill>
                <a:latin typeface="Arial" charset="0"/>
                <a:ea typeface="ヒラギノ角ゴ Pro W3" pitchFamily="-64" charset="-128"/>
              </a:defRPr>
            </a:lvl2pPr>
            <a:lvl3pPr marL="1143000" indent="-228600">
              <a:defRPr sz="2400">
                <a:solidFill>
                  <a:schemeClr val="tx1"/>
                </a:solidFill>
                <a:latin typeface="Arial" charset="0"/>
                <a:ea typeface="ヒラギノ角ゴ Pro W3" pitchFamily="-64" charset="-128"/>
              </a:defRPr>
            </a:lvl3pPr>
            <a:lvl4pPr marL="1600200" indent="-228600">
              <a:defRPr sz="2400">
                <a:solidFill>
                  <a:schemeClr val="tx1"/>
                </a:solidFill>
                <a:latin typeface="Arial" charset="0"/>
                <a:ea typeface="ヒラギノ角ゴ Pro W3" pitchFamily="-64" charset="-128"/>
              </a:defRPr>
            </a:lvl4pPr>
            <a:lvl5pPr marL="2057400" indent="-228600">
              <a:defRPr sz="2400">
                <a:solidFill>
                  <a:schemeClr val="tx1"/>
                </a:solidFill>
                <a:latin typeface="Arial"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4" charset="-128"/>
              </a:defRPr>
            </a:lvl9pPr>
          </a:lstStyle>
          <a:p>
            <a:pPr>
              <a:defRPr/>
            </a:pPr>
            <a:r>
              <a:rPr lang="fr-FR" altLang="fr-FR" b="1" dirty="0">
                <a:solidFill>
                  <a:srgbClr val="0093D2"/>
                </a:solidFill>
              </a:rPr>
              <a:t>GESTION DES RISQUES JURIDIQUES</a:t>
            </a:r>
          </a:p>
          <a:p>
            <a:pPr>
              <a:defRPr/>
            </a:pPr>
            <a:r>
              <a:rPr lang="fr-FR" altLang="fr-FR" b="1" dirty="0">
                <a:solidFill>
                  <a:srgbClr val="000000"/>
                </a:solidFill>
              </a:rPr>
              <a:t>INRS – Règlement sur les affaires juridiques (suite)</a:t>
            </a:r>
          </a:p>
          <a:p>
            <a:pPr algn="just">
              <a:defRPr/>
            </a:pPr>
            <a:endParaRPr lang="fr-FR" altLang="fr-FR" sz="2000" dirty="0"/>
          </a:p>
          <a:p>
            <a:pPr marL="342900" indent="-342900" algn="just">
              <a:buFont typeface="Wingdings" charset="2"/>
              <a:buChar char="u"/>
              <a:defRPr/>
            </a:pPr>
            <a:r>
              <a:rPr lang="fr-FR" altLang="fr-FR" sz="2000" b="1" dirty="0" smtClean="0"/>
              <a:t>Devoirs et obligations (suite)</a:t>
            </a:r>
          </a:p>
          <a:p>
            <a:pPr marL="342900" indent="-342900" algn="just">
              <a:buFont typeface="Wingdings" charset="2"/>
              <a:buChar char="u"/>
              <a:defRPr/>
            </a:pPr>
            <a:endParaRPr lang="fr-FR" altLang="fr-FR" sz="2000" b="1" dirty="0" smtClean="0"/>
          </a:p>
          <a:p>
            <a:pPr marL="342900" indent="-342900" algn="just">
              <a:buFont typeface="Wingdings" panose="05000000000000000000" pitchFamily="2" charset="2"/>
              <a:buChar char="q"/>
              <a:defRPr/>
            </a:pPr>
            <a:r>
              <a:rPr lang="fr-FR" altLang="fr-FR" sz="1800" dirty="0" smtClean="0"/>
              <a:t>Tout </a:t>
            </a:r>
            <a:r>
              <a:rPr lang="fr-FR" altLang="fr-FR" sz="1800" dirty="0"/>
              <a:t>membre de la communauté universitaire doit informer sans délai le </a:t>
            </a:r>
            <a:r>
              <a:rPr lang="fr-FR" altLang="fr-FR" sz="1800" dirty="0" smtClean="0"/>
              <a:t>Service </a:t>
            </a:r>
            <a:r>
              <a:rPr lang="fr-FR" altLang="fr-FR" sz="1800" dirty="0"/>
              <a:t>des affaires juridiques de tout </a:t>
            </a:r>
            <a:r>
              <a:rPr lang="fr-FR" altLang="fr-FR" sz="1800" u="sng" dirty="0"/>
              <a:t>incident</a:t>
            </a:r>
            <a:r>
              <a:rPr lang="fr-FR" altLang="fr-FR" sz="1800" dirty="0"/>
              <a:t> pouvant entraîner une réclamation, </a:t>
            </a:r>
            <a:r>
              <a:rPr lang="fr-FR" altLang="fr-FR" sz="1800" dirty="0" smtClean="0"/>
              <a:t>peu importe son origine</a:t>
            </a:r>
            <a:endParaRPr lang="fr-FR" altLang="fr-FR" sz="1800" dirty="0"/>
          </a:p>
          <a:p>
            <a:pPr marL="342900" indent="-342900" algn="just">
              <a:buFont typeface="Wingdings" panose="05000000000000000000" pitchFamily="2" charset="2"/>
              <a:buChar char="q"/>
              <a:defRPr/>
            </a:pPr>
            <a:endParaRPr lang="fr-FR" altLang="fr-FR" sz="1800" dirty="0" smtClean="0"/>
          </a:p>
          <a:p>
            <a:pPr marL="342900" indent="-342900" algn="just">
              <a:buFont typeface="Wingdings" panose="05000000000000000000" pitchFamily="2" charset="2"/>
              <a:buChar char="q"/>
              <a:defRPr/>
            </a:pPr>
            <a:r>
              <a:rPr lang="fr-FR" altLang="fr-FR" sz="1800" dirty="0" smtClean="0"/>
              <a:t>Le Service des affaires juridiques prend toutes les mesures nécessaires pour </a:t>
            </a:r>
            <a:r>
              <a:rPr lang="fr-FR" altLang="fr-FR" sz="1800" u="sng" dirty="0" smtClean="0"/>
              <a:t>préserver et défendre les droits et les intérêts</a:t>
            </a:r>
            <a:r>
              <a:rPr lang="fr-FR" altLang="fr-FR" sz="1800" dirty="0" smtClean="0"/>
              <a:t> de l’INRS</a:t>
            </a:r>
          </a:p>
          <a:p>
            <a:pPr marL="342900" indent="-342900" algn="just">
              <a:buFont typeface="Wingdings" panose="05000000000000000000" pitchFamily="2" charset="2"/>
              <a:buChar char="q"/>
              <a:defRPr/>
            </a:pPr>
            <a:endParaRPr lang="fr-FR" altLang="fr-FR" sz="1800" dirty="0" smtClean="0"/>
          </a:p>
          <a:p>
            <a:pPr marL="342900" indent="-342900" algn="just">
              <a:buFont typeface="Wingdings" panose="05000000000000000000" pitchFamily="2" charset="2"/>
              <a:buChar char="q"/>
              <a:defRPr/>
            </a:pPr>
            <a:r>
              <a:rPr lang="fr-FR" altLang="fr-FR" sz="1800" dirty="0" smtClean="0"/>
              <a:t>Seul le Service des affaires juridiques peut intenter des recours devant les tribunaux, régler les dossiers hors cour, ou retenir les services de procureurs ou de conseillers juridiques externe</a:t>
            </a:r>
            <a:r>
              <a:rPr lang="fr-FR" altLang="fr-FR" sz="2000" dirty="0" smtClean="0"/>
              <a:t>s</a:t>
            </a:r>
          </a:p>
          <a:p>
            <a:pPr marL="342900" indent="-342900" algn="just">
              <a:buFont typeface="Wingdings" charset="2"/>
              <a:buChar char="ü"/>
              <a:defRPr/>
            </a:pPr>
            <a:endParaRPr lang="fr-FR" altLang="fr-FR" sz="2000" dirty="0" smtClean="0"/>
          </a:p>
          <a:p>
            <a:pPr marL="342900" indent="-342900" algn="just">
              <a:buFont typeface="Wingdings" charset="2"/>
              <a:buChar char="u"/>
              <a:defRPr/>
            </a:pPr>
            <a:endParaRPr lang="fr-FR" altLang="fr-FR" sz="2000" b="1" dirty="0"/>
          </a:p>
          <a:p>
            <a:pPr>
              <a:defRPr/>
            </a:pPr>
            <a:endParaRPr lang="fr-FR" altLang="fr-FR" sz="2600" b="1" dirty="0" smtClean="0">
              <a:solidFill>
                <a:srgbClr val="0093D2"/>
              </a:solidFill>
            </a:endParaRPr>
          </a:p>
        </p:txBody>
      </p:sp>
      <p:sp>
        <p:nvSpPr>
          <p:cNvPr id="3" name="ZoneTexte 2"/>
          <p:cNvSpPr txBox="1"/>
          <p:nvPr>
            <p:custDataLst>
              <p:tags r:id="rId2"/>
            </p:custDataLst>
          </p:nvPr>
        </p:nvSpPr>
        <p:spPr>
          <a:xfrm>
            <a:off x="644488" y="6309320"/>
            <a:ext cx="399120" cy="246221"/>
          </a:xfrm>
          <a:prstGeom prst="rect">
            <a:avLst/>
          </a:prstGeom>
          <a:noFill/>
        </p:spPr>
        <p:txBody>
          <a:bodyPr wrap="square" rtlCol="0">
            <a:spAutoFit/>
          </a:bodyPr>
          <a:lstStyle/>
          <a:p>
            <a:fld id="{8C3BFD0E-5663-4028-9C52-E866546CF5C4}" type="slidenum">
              <a:rPr lang="fr-CA" sz="1000" smtClean="0"/>
              <a:t>23</a:t>
            </a:fld>
            <a:endParaRPr lang="fr-CA" sz="1000" dirty="0"/>
          </a:p>
        </p:txBody>
      </p:sp>
      <p:pic>
        <p:nvPicPr>
          <p:cNvPr id="4" name="Image 3"/>
          <p:cNvPicPr/>
          <p:nvPr/>
        </p:nvPicPr>
        <p:blipFill>
          <a:blip r:embed="rId5">
            <a:extLst>
              <a:ext uri="{28A0092B-C50C-407E-A947-70E740481C1C}">
                <a14:useLocalDpi xmlns:a14="http://schemas.microsoft.com/office/drawing/2010/main" val="0"/>
              </a:ext>
            </a:extLst>
          </a:blip>
          <a:srcRect/>
          <a:stretch>
            <a:fillRect/>
          </a:stretch>
        </p:blipFill>
        <p:spPr bwMode="auto">
          <a:xfrm>
            <a:off x="1403648" y="5085184"/>
            <a:ext cx="3168352" cy="1584176"/>
          </a:xfrm>
          <a:prstGeom prst="rect">
            <a:avLst/>
          </a:prstGeom>
          <a:noFill/>
          <a:ln>
            <a:noFill/>
          </a:ln>
        </p:spPr>
      </p:pic>
      <p:pic>
        <p:nvPicPr>
          <p:cNvPr id="5" name="Image 4"/>
          <p:cNvPicPr/>
          <p:nvPr/>
        </p:nvPicPr>
        <p:blipFill>
          <a:blip r:embed="rId6">
            <a:extLst>
              <a:ext uri="{28A0092B-C50C-407E-A947-70E740481C1C}">
                <a14:useLocalDpi xmlns:a14="http://schemas.microsoft.com/office/drawing/2010/main" val="0"/>
              </a:ext>
            </a:extLst>
          </a:blip>
          <a:srcRect/>
          <a:stretch>
            <a:fillRect/>
          </a:stretch>
        </p:blipFill>
        <p:spPr bwMode="auto">
          <a:xfrm>
            <a:off x="5148064" y="2852936"/>
            <a:ext cx="1656184" cy="504056"/>
          </a:xfrm>
          <a:prstGeom prst="rect">
            <a:avLst/>
          </a:prstGeom>
          <a:noFill/>
          <a:ln>
            <a:noFill/>
          </a:ln>
        </p:spPr>
      </p:pic>
    </p:spTree>
    <p:extLst>
      <p:ext uri="{BB962C8B-B14F-4D97-AF65-F5344CB8AC3E}">
        <p14:creationId xmlns:p14="http://schemas.microsoft.com/office/powerpoint/2010/main" val="102726076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custDataLst>
              <p:tags r:id="rId1"/>
            </p:custDataLst>
          </p:nvPr>
        </p:nvSpPr>
        <p:spPr bwMode="auto">
          <a:xfrm>
            <a:off x="533400" y="532800"/>
            <a:ext cx="8153400" cy="474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4" charset="-128"/>
              </a:defRPr>
            </a:lvl1pPr>
            <a:lvl2pPr marL="742950" indent="-285750">
              <a:defRPr sz="2400">
                <a:solidFill>
                  <a:schemeClr val="tx1"/>
                </a:solidFill>
                <a:latin typeface="Arial" charset="0"/>
                <a:ea typeface="ヒラギノ角ゴ Pro W3" pitchFamily="-64" charset="-128"/>
              </a:defRPr>
            </a:lvl2pPr>
            <a:lvl3pPr marL="1143000" indent="-228600">
              <a:defRPr sz="2400">
                <a:solidFill>
                  <a:schemeClr val="tx1"/>
                </a:solidFill>
                <a:latin typeface="Arial" charset="0"/>
                <a:ea typeface="ヒラギノ角ゴ Pro W3" pitchFamily="-64" charset="-128"/>
              </a:defRPr>
            </a:lvl3pPr>
            <a:lvl4pPr marL="1600200" indent="-228600">
              <a:defRPr sz="2400">
                <a:solidFill>
                  <a:schemeClr val="tx1"/>
                </a:solidFill>
                <a:latin typeface="Arial" charset="0"/>
                <a:ea typeface="ヒラギノ角ゴ Pro W3" pitchFamily="-64" charset="-128"/>
              </a:defRPr>
            </a:lvl4pPr>
            <a:lvl5pPr marL="2057400" indent="-228600">
              <a:defRPr sz="2400">
                <a:solidFill>
                  <a:schemeClr val="tx1"/>
                </a:solidFill>
                <a:latin typeface="Arial"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4" charset="-128"/>
              </a:defRPr>
            </a:lvl9pPr>
          </a:lstStyle>
          <a:p>
            <a:pPr>
              <a:defRPr/>
            </a:pPr>
            <a:r>
              <a:rPr lang="fr-FR" altLang="fr-FR" b="1" dirty="0" smtClean="0">
                <a:solidFill>
                  <a:srgbClr val="0093D2"/>
                </a:solidFill>
              </a:rPr>
              <a:t>GESTION DES RISQUES JURIDIQUES</a:t>
            </a:r>
          </a:p>
          <a:p>
            <a:pPr>
              <a:defRPr/>
            </a:pPr>
            <a:r>
              <a:rPr lang="fr-FR" altLang="fr-FR" b="1" dirty="0" smtClean="0">
                <a:solidFill>
                  <a:srgbClr val="000000"/>
                </a:solidFill>
              </a:rPr>
              <a:t>INRS - Politique de conformité réglementaire</a:t>
            </a:r>
          </a:p>
          <a:p>
            <a:pPr>
              <a:defRPr/>
            </a:pPr>
            <a:endParaRPr lang="fr-FR" altLang="fr-FR" sz="2000" b="1" dirty="0">
              <a:solidFill>
                <a:srgbClr val="000000"/>
              </a:solidFill>
            </a:endParaRPr>
          </a:p>
          <a:p>
            <a:pPr marL="342900" indent="-342900">
              <a:buFont typeface="Wingdings" charset="2"/>
              <a:buChar char="u"/>
              <a:defRPr/>
            </a:pPr>
            <a:r>
              <a:rPr lang="fr-FR" altLang="fr-FR" sz="2000" b="1" dirty="0" smtClean="0">
                <a:solidFill>
                  <a:srgbClr val="000000"/>
                </a:solidFill>
              </a:rPr>
              <a:t>Adoption en 2011</a:t>
            </a:r>
          </a:p>
          <a:p>
            <a:pPr marL="342900" indent="-342900">
              <a:buFont typeface="Wingdings" charset="2"/>
              <a:buChar char="u"/>
              <a:defRPr/>
            </a:pPr>
            <a:endParaRPr lang="fr-FR" altLang="fr-FR" sz="2000" b="1" dirty="0" smtClean="0">
              <a:solidFill>
                <a:srgbClr val="000000"/>
              </a:solidFill>
            </a:endParaRPr>
          </a:p>
          <a:p>
            <a:pPr marL="342900" indent="-342900">
              <a:spcAft>
                <a:spcPts val="1200"/>
              </a:spcAft>
              <a:buFont typeface="Wingdings" charset="2"/>
              <a:buChar char="u"/>
              <a:defRPr/>
            </a:pPr>
            <a:r>
              <a:rPr lang="fr-FR" altLang="fr-FR" sz="2000" b="1" dirty="0" smtClean="0">
                <a:solidFill>
                  <a:srgbClr val="000000"/>
                </a:solidFill>
              </a:rPr>
              <a:t>Objectifs</a:t>
            </a:r>
          </a:p>
          <a:p>
            <a:pPr marL="342900" indent="-342900" algn="just">
              <a:buFont typeface="Wingdings" panose="05000000000000000000" pitchFamily="2" charset="2"/>
              <a:buChar char="q"/>
              <a:defRPr/>
            </a:pPr>
            <a:r>
              <a:rPr lang="fr-FR" altLang="fr-FR" sz="2000" dirty="0" smtClean="0">
                <a:solidFill>
                  <a:srgbClr val="000000"/>
                </a:solidFill>
              </a:rPr>
              <a:t>Énoncer les principes du cadre de gestion de la conformité réglementaire à l’INRS</a:t>
            </a:r>
          </a:p>
          <a:p>
            <a:pPr marL="342900" indent="-342900" algn="just">
              <a:buFont typeface="Wingdings" panose="05000000000000000000" pitchFamily="2" charset="2"/>
              <a:buChar char="q"/>
              <a:defRPr/>
            </a:pPr>
            <a:endParaRPr lang="fr-FR" altLang="fr-FR" sz="2000" dirty="0" smtClean="0">
              <a:solidFill>
                <a:srgbClr val="000000"/>
              </a:solidFill>
            </a:endParaRPr>
          </a:p>
          <a:p>
            <a:pPr marL="342900" indent="-342900" algn="just">
              <a:buFont typeface="Wingdings" panose="05000000000000000000" pitchFamily="2" charset="2"/>
              <a:buChar char="q"/>
              <a:defRPr/>
            </a:pPr>
            <a:r>
              <a:rPr lang="fr-FR" altLang="fr-FR" sz="2000" dirty="0" smtClean="0">
                <a:solidFill>
                  <a:srgbClr val="000000"/>
                </a:solidFill>
              </a:rPr>
              <a:t>Définir les responsabilités des intervenants de l’INRS</a:t>
            </a:r>
          </a:p>
          <a:p>
            <a:pPr marL="342900" indent="-342900" algn="just">
              <a:buFont typeface="Wingdings" panose="05000000000000000000" pitchFamily="2" charset="2"/>
              <a:buChar char="q"/>
              <a:defRPr/>
            </a:pPr>
            <a:endParaRPr lang="fr-FR" altLang="fr-FR" sz="2000" dirty="0" smtClean="0">
              <a:solidFill>
                <a:srgbClr val="000000"/>
              </a:solidFill>
            </a:endParaRPr>
          </a:p>
          <a:p>
            <a:pPr marL="342900" indent="-342900" algn="just">
              <a:buFont typeface="Wingdings" panose="05000000000000000000" pitchFamily="2" charset="2"/>
              <a:buChar char="q"/>
              <a:defRPr/>
            </a:pPr>
            <a:r>
              <a:rPr lang="fr-FR" altLang="fr-FR" sz="2000" dirty="0" smtClean="0">
                <a:solidFill>
                  <a:srgbClr val="000000"/>
                </a:solidFill>
              </a:rPr>
              <a:t>Fournir les informations sur le degré de conformité aux instances de l’INRS</a:t>
            </a:r>
          </a:p>
          <a:p>
            <a:pPr marL="342900" indent="-342900" algn="just">
              <a:buFont typeface="Wingdings" panose="05000000000000000000" pitchFamily="2" charset="2"/>
              <a:buChar char="q"/>
              <a:defRPr/>
            </a:pPr>
            <a:endParaRPr lang="fr-FR" altLang="fr-FR" sz="2000" dirty="0" smtClean="0">
              <a:solidFill>
                <a:srgbClr val="000000"/>
              </a:solidFill>
            </a:endParaRPr>
          </a:p>
          <a:p>
            <a:pPr marL="342900" indent="-342900" algn="just">
              <a:buFont typeface="Wingdings" panose="05000000000000000000" pitchFamily="2" charset="2"/>
              <a:buChar char="q"/>
              <a:defRPr/>
            </a:pPr>
            <a:r>
              <a:rPr lang="fr-FR" altLang="fr-FR" sz="2000" dirty="0" smtClean="0">
                <a:solidFill>
                  <a:srgbClr val="000000"/>
                </a:solidFill>
              </a:rPr>
              <a:t>Assurer un suivi permanent de la conformité réglementaire au sein de l’INRS</a:t>
            </a:r>
          </a:p>
          <a:p>
            <a:pPr>
              <a:defRPr/>
            </a:pPr>
            <a:endParaRPr lang="fr-FR" altLang="fr-FR" sz="2600" b="1" dirty="0" smtClean="0">
              <a:solidFill>
                <a:srgbClr val="0093D2"/>
              </a:solidFill>
            </a:endParaRPr>
          </a:p>
          <a:p>
            <a:pPr>
              <a:defRPr/>
            </a:pPr>
            <a:endParaRPr lang="fr-FR" altLang="fr-FR" sz="2600" b="1" dirty="0" smtClean="0">
              <a:solidFill>
                <a:srgbClr val="0093D2"/>
              </a:solidFill>
            </a:endParaRPr>
          </a:p>
        </p:txBody>
      </p:sp>
      <p:pic>
        <p:nvPicPr>
          <p:cNvPr id="3" name="Image 2"/>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4211960" y="1340768"/>
            <a:ext cx="1807592" cy="1371724"/>
          </a:xfrm>
          <a:prstGeom prst="rect">
            <a:avLst/>
          </a:prstGeom>
          <a:noFill/>
          <a:ln>
            <a:noFill/>
          </a:ln>
        </p:spPr>
      </p:pic>
      <p:pic>
        <p:nvPicPr>
          <p:cNvPr id="5" name="Image 4"/>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1043608" y="5805264"/>
            <a:ext cx="2736304" cy="864096"/>
          </a:xfrm>
          <a:prstGeom prst="rect">
            <a:avLst/>
          </a:prstGeom>
          <a:noFill/>
          <a:ln>
            <a:noFill/>
          </a:ln>
        </p:spPr>
      </p:pic>
      <p:sp>
        <p:nvSpPr>
          <p:cNvPr id="6" name="ZoneTexte 5"/>
          <p:cNvSpPr txBox="1"/>
          <p:nvPr>
            <p:custDataLst>
              <p:tags r:id="rId4"/>
            </p:custDataLst>
          </p:nvPr>
        </p:nvSpPr>
        <p:spPr>
          <a:xfrm>
            <a:off x="644488" y="6309320"/>
            <a:ext cx="399120" cy="246221"/>
          </a:xfrm>
          <a:prstGeom prst="rect">
            <a:avLst/>
          </a:prstGeom>
          <a:noFill/>
        </p:spPr>
        <p:txBody>
          <a:bodyPr wrap="square" rtlCol="0">
            <a:spAutoFit/>
          </a:bodyPr>
          <a:lstStyle/>
          <a:p>
            <a:fld id="{657C1AA0-7015-49A1-91FB-AD326F60D865}" type="slidenum">
              <a:rPr lang="fr-CA" sz="1000" smtClean="0"/>
              <a:t>24</a:t>
            </a:fld>
            <a:endParaRPr lang="fr-CA" sz="1000" dirty="0"/>
          </a:p>
        </p:txBody>
      </p:sp>
    </p:spTree>
    <p:extLst>
      <p:ext uri="{BB962C8B-B14F-4D97-AF65-F5344CB8AC3E}">
        <p14:creationId xmlns:p14="http://schemas.microsoft.com/office/powerpoint/2010/main" val="366989312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custDataLst>
              <p:tags r:id="rId1"/>
            </p:custDataLst>
          </p:nvPr>
        </p:nvSpPr>
        <p:spPr bwMode="auto">
          <a:xfrm>
            <a:off x="533400" y="532800"/>
            <a:ext cx="8153400" cy="474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4" charset="-128"/>
              </a:defRPr>
            </a:lvl1pPr>
            <a:lvl2pPr marL="742950" indent="-285750">
              <a:defRPr sz="2400">
                <a:solidFill>
                  <a:schemeClr val="tx1"/>
                </a:solidFill>
                <a:latin typeface="Arial" charset="0"/>
                <a:ea typeface="ヒラギノ角ゴ Pro W3" pitchFamily="-64" charset="-128"/>
              </a:defRPr>
            </a:lvl2pPr>
            <a:lvl3pPr marL="1143000" indent="-228600">
              <a:defRPr sz="2400">
                <a:solidFill>
                  <a:schemeClr val="tx1"/>
                </a:solidFill>
                <a:latin typeface="Arial" charset="0"/>
                <a:ea typeface="ヒラギノ角ゴ Pro W3" pitchFamily="-64" charset="-128"/>
              </a:defRPr>
            </a:lvl3pPr>
            <a:lvl4pPr marL="1600200" indent="-228600">
              <a:defRPr sz="2400">
                <a:solidFill>
                  <a:schemeClr val="tx1"/>
                </a:solidFill>
                <a:latin typeface="Arial" charset="0"/>
                <a:ea typeface="ヒラギノ角ゴ Pro W3" pitchFamily="-64" charset="-128"/>
              </a:defRPr>
            </a:lvl4pPr>
            <a:lvl5pPr marL="2057400" indent="-228600">
              <a:defRPr sz="2400">
                <a:solidFill>
                  <a:schemeClr val="tx1"/>
                </a:solidFill>
                <a:latin typeface="Arial"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4" charset="-128"/>
              </a:defRPr>
            </a:lvl9pPr>
          </a:lstStyle>
          <a:p>
            <a:pPr>
              <a:defRPr/>
            </a:pPr>
            <a:r>
              <a:rPr lang="fr-FR" altLang="fr-FR" b="1" dirty="0" smtClean="0">
                <a:solidFill>
                  <a:srgbClr val="0093D2"/>
                </a:solidFill>
              </a:rPr>
              <a:t>GESTION DES RISQUES JURIDIQUES</a:t>
            </a:r>
          </a:p>
          <a:p>
            <a:pPr>
              <a:defRPr/>
            </a:pPr>
            <a:r>
              <a:rPr lang="fr-FR" altLang="fr-FR" b="1" dirty="0" smtClean="0">
                <a:solidFill>
                  <a:srgbClr val="000000"/>
                </a:solidFill>
              </a:rPr>
              <a:t>INRS - Politique de conformité réglementaire (suite)</a:t>
            </a:r>
          </a:p>
          <a:p>
            <a:pPr>
              <a:defRPr/>
            </a:pPr>
            <a:endParaRPr lang="fr-FR" altLang="fr-FR" sz="2000" b="1" dirty="0">
              <a:solidFill>
                <a:srgbClr val="000000"/>
              </a:solidFill>
            </a:endParaRPr>
          </a:p>
          <a:p>
            <a:pPr marL="342900" indent="-342900">
              <a:buFont typeface="Wingdings" charset="2"/>
              <a:buChar char="u"/>
              <a:defRPr/>
            </a:pPr>
            <a:r>
              <a:rPr lang="fr-FR" altLang="fr-FR" sz="2000" b="1" dirty="0" smtClean="0">
                <a:solidFill>
                  <a:srgbClr val="000000"/>
                </a:solidFill>
              </a:rPr>
              <a:t>Principes directeurs</a:t>
            </a:r>
          </a:p>
          <a:p>
            <a:pPr marL="342900" indent="-342900">
              <a:buFont typeface="Wingdings" charset="2"/>
              <a:buChar char="u"/>
              <a:defRPr/>
            </a:pPr>
            <a:endParaRPr lang="fr-FR" altLang="fr-FR" sz="2000" b="1" dirty="0" smtClean="0">
              <a:solidFill>
                <a:srgbClr val="000000"/>
              </a:solidFill>
            </a:endParaRPr>
          </a:p>
          <a:p>
            <a:pPr algn="just">
              <a:defRPr/>
            </a:pPr>
            <a:r>
              <a:rPr lang="fr-FR" altLang="fr-FR" sz="2000" dirty="0" smtClean="0">
                <a:solidFill>
                  <a:srgbClr val="000000"/>
                </a:solidFill>
              </a:rPr>
              <a:t>Le </a:t>
            </a:r>
            <a:r>
              <a:rPr lang="fr-FR" altLang="fr-FR" sz="2000" u="sng" dirty="0" smtClean="0">
                <a:solidFill>
                  <a:srgbClr val="000000"/>
                </a:solidFill>
              </a:rPr>
              <a:t>non-respect des lois, des règlements et des documents normatifs de l’INRS</a:t>
            </a:r>
            <a:r>
              <a:rPr lang="fr-FR" altLang="fr-FR" sz="2000" dirty="0" smtClean="0">
                <a:solidFill>
                  <a:srgbClr val="000000"/>
                </a:solidFill>
              </a:rPr>
              <a:t> peut entraîner des </a:t>
            </a:r>
            <a:r>
              <a:rPr lang="fr-FR" altLang="fr-FR" sz="2000" u="sng" dirty="0" smtClean="0">
                <a:solidFill>
                  <a:srgbClr val="000000"/>
                </a:solidFill>
              </a:rPr>
              <a:t>conséquences négatives majeures sur la réputation de l’INRS, sans compter les risques de pertes financières et de sanctions pénales ou administratives</a:t>
            </a:r>
            <a:r>
              <a:rPr lang="fr-FR" altLang="fr-FR" sz="2000" dirty="0" smtClean="0">
                <a:solidFill>
                  <a:srgbClr val="000000"/>
                </a:solidFill>
              </a:rPr>
              <a:t>. Par surcroît, ce non-respect peut engager, dans certains cas, la responsabilité personnelle des membres du conseil d’administration et des dirigeants de l’INRS.</a:t>
            </a:r>
          </a:p>
          <a:p>
            <a:pPr algn="just">
              <a:defRPr/>
            </a:pPr>
            <a:endParaRPr lang="fr-FR" altLang="fr-FR" sz="2000" dirty="0">
              <a:solidFill>
                <a:srgbClr val="000000"/>
              </a:solidFill>
            </a:endParaRPr>
          </a:p>
          <a:p>
            <a:pPr>
              <a:defRPr/>
            </a:pPr>
            <a:endParaRPr lang="fr-FR" altLang="fr-FR" sz="2600" b="1" dirty="0" smtClean="0">
              <a:solidFill>
                <a:srgbClr val="0093D2"/>
              </a:solidFill>
            </a:endParaRPr>
          </a:p>
          <a:p>
            <a:pPr>
              <a:defRPr/>
            </a:pPr>
            <a:endParaRPr lang="fr-FR" altLang="fr-FR" sz="2600" b="1" dirty="0" smtClean="0">
              <a:solidFill>
                <a:srgbClr val="0093D2"/>
              </a:solidFill>
            </a:endParaRPr>
          </a:p>
        </p:txBody>
      </p:sp>
      <p:pic>
        <p:nvPicPr>
          <p:cNvPr id="3" name="Image 2"/>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907704" y="4149080"/>
            <a:ext cx="3240360" cy="2376264"/>
          </a:xfrm>
          <a:prstGeom prst="rect">
            <a:avLst/>
          </a:prstGeom>
          <a:noFill/>
          <a:ln>
            <a:noFill/>
          </a:ln>
        </p:spPr>
      </p:pic>
      <p:sp>
        <p:nvSpPr>
          <p:cNvPr id="4" name="ZoneTexte 3"/>
          <p:cNvSpPr txBox="1"/>
          <p:nvPr>
            <p:custDataLst>
              <p:tags r:id="rId3"/>
            </p:custDataLst>
          </p:nvPr>
        </p:nvSpPr>
        <p:spPr>
          <a:xfrm>
            <a:off x="644488" y="6309320"/>
            <a:ext cx="399120" cy="246221"/>
          </a:xfrm>
          <a:prstGeom prst="rect">
            <a:avLst/>
          </a:prstGeom>
          <a:noFill/>
        </p:spPr>
        <p:txBody>
          <a:bodyPr wrap="square" rtlCol="0">
            <a:spAutoFit/>
          </a:bodyPr>
          <a:lstStyle/>
          <a:p>
            <a:fld id="{600EB37F-96DA-4A18-911C-A3BEDAD87041}" type="slidenum">
              <a:rPr lang="fr-CA" sz="1000" smtClean="0"/>
              <a:t>25</a:t>
            </a:fld>
            <a:endParaRPr lang="fr-CA" sz="1000" dirty="0"/>
          </a:p>
        </p:txBody>
      </p:sp>
    </p:spTree>
    <p:extLst>
      <p:ext uri="{BB962C8B-B14F-4D97-AF65-F5344CB8AC3E}">
        <p14:creationId xmlns:p14="http://schemas.microsoft.com/office/powerpoint/2010/main" val="274991600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custDataLst>
              <p:tags r:id="rId1"/>
            </p:custDataLst>
          </p:nvPr>
        </p:nvSpPr>
        <p:spPr bwMode="auto">
          <a:xfrm>
            <a:off x="533400" y="532800"/>
            <a:ext cx="8153400" cy="474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4" charset="-128"/>
              </a:defRPr>
            </a:lvl1pPr>
            <a:lvl2pPr marL="742950" indent="-285750">
              <a:defRPr sz="2400">
                <a:solidFill>
                  <a:schemeClr val="tx1"/>
                </a:solidFill>
                <a:latin typeface="Arial" charset="0"/>
                <a:ea typeface="ヒラギノ角ゴ Pro W3" pitchFamily="-64" charset="-128"/>
              </a:defRPr>
            </a:lvl2pPr>
            <a:lvl3pPr marL="1143000" indent="-228600">
              <a:defRPr sz="2400">
                <a:solidFill>
                  <a:schemeClr val="tx1"/>
                </a:solidFill>
                <a:latin typeface="Arial" charset="0"/>
                <a:ea typeface="ヒラギノ角ゴ Pro W3" pitchFamily="-64" charset="-128"/>
              </a:defRPr>
            </a:lvl3pPr>
            <a:lvl4pPr marL="1600200" indent="-228600">
              <a:defRPr sz="2400">
                <a:solidFill>
                  <a:schemeClr val="tx1"/>
                </a:solidFill>
                <a:latin typeface="Arial" charset="0"/>
                <a:ea typeface="ヒラギノ角ゴ Pro W3" pitchFamily="-64" charset="-128"/>
              </a:defRPr>
            </a:lvl4pPr>
            <a:lvl5pPr marL="2057400" indent="-228600">
              <a:defRPr sz="2400">
                <a:solidFill>
                  <a:schemeClr val="tx1"/>
                </a:solidFill>
                <a:latin typeface="Arial"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4" charset="-128"/>
              </a:defRPr>
            </a:lvl9pPr>
          </a:lstStyle>
          <a:p>
            <a:pPr>
              <a:defRPr/>
            </a:pPr>
            <a:r>
              <a:rPr lang="fr-FR" altLang="fr-FR" b="1" dirty="0" smtClean="0">
                <a:solidFill>
                  <a:srgbClr val="0093D2"/>
                </a:solidFill>
              </a:rPr>
              <a:t>GESTION DES RISQUES JURIDIQUES</a:t>
            </a:r>
          </a:p>
          <a:p>
            <a:pPr>
              <a:defRPr/>
            </a:pPr>
            <a:r>
              <a:rPr lang="fr-FR" altLang="fr-FR" b="1" dirty="0" smtClean="0">
                <a:solidFill>
                  <a:srgbClr val="000000"/>
                </a:solidFill>
              </a:rPr>
              <a:t>INRS - Politique de conformité réglementaire (suite)</a:t>
            </a:r>
          </a:p>
          <a:p>
            <a:pPr>
              <a:defRPr/>
            </a:pPr>
            <a:endParaRPr lang="fr-FR" altLang="fr-FR" sz="2000" b="1" dirty="0">
              <a:solidFill>
                <a:srgbClr val="000000"/>
              </a:solidFill>
            </a:endParaRPr>
          </a:p>
          <a:p>
            <a:pPr marL="342900" indent="-342900">
              <a:buFont typeface="Wingdings" charset="2"/>
              <a:buChar char="u"/>
              <a:defRPr/>
            </a:pPr>
            <a:r>
              <a:rPr lang="fr-FR" altLang="fr-FR" sz="2000" b="1" dirty="0" smtClean="0">
                <a:solidFill>
                  <a:srgbClr val="000000"/>
                </a:solidFill>
              </a:rPr>
              <a:t>Principes directeurs (suite)</a:t>
            </a:r>
          </a:p>
          <a:p>
            <a:pPr marL="342900" indent="-342900">
              <a:buFont typeface="Wingdings" charset="2"/>
              <a:buChar char="u"/>
              <a:defRPr/>
            </a:pPr>
            <a:endParaRPr lang="fr-FR" altLang="fr-FR" sz="2000" b="1" dirty="0" smtClean="0">
              <a:solidFill>
                <a:srgbClr val="000000"/>
              </a:solidFill>
            </a:endParaRPr>
          </a:p>
          <a:p>
            <a:pPr algn="just">
              <a:defRPr/>
            </a:pPr>
            <a:r>
              <a:rPr lang="fr-FR" altLang="fr-FR" sz="2000" dirty="0">
                <a:solidFill>
                  <a:srgbClr val="000000"/>
                </a:solidFill>
              </a:rPr>
              <a:t>I</a:t>
            </a:r>
            <a:r>
              <a:rPr lang="fr-FR" altLang="fr-FR" sz="2000" dirty="0" smtClean="0">
                <a:solidFill>
                  <a:srgbClr val="000000"/>
                </a:solidFill>
              </a:rPr>
              <a:t>l </a:t>
            </a:r>
            <a:r>
              <a:rPr lang="fr-FR" altLang="fr-FR" sz="2000" dirty="0">
                <a:solidFill>
                  <a:srgbClr val="000000"/>
                </a:solidFill>
              </a:rPr>
              <a:t>incombe </a:t>
            </a:r>
            <a:r>
              <a:rPr lang="fr-FR" altLang="fr-FR" sz="2000" dirty="0" smtClean="0">
                <a:solidFill>
                  <a:srgbClr val="000000"/>
                </a:solidFill>
              </a:rPr>
              <a:t>à tous les cadres de l’INRS de :</a:t>
            </a:r>
          </a:p>
          <a:p>
            <a:pPr algn="just">
              <a:defRPr/>
            </a:pPr>
            <a:endParaRPr lang="fr-FR" altLang="fr-FR" sz="2000" dirty="0" smtClean="0">
              <a:solidFill>
                <a:srgbClr val="000000"/>
              </a:solidFill>
            </a:endParaRPr>
          </a:p>
          <a:p>
            <a:pPr marL="360363" indent="-342900" algn="just">
              <a:spcAft>
                <a:spcPts val="1200"/>
              </a:spcAft>
              <a:buFont typeface="Wingdings" panose="05000000000000000000" pitchFamily="2" charset="2"/>
              <a:buChar char="q"/>
              <a:defRPr/>
            </a:pPr>
            <a:r>
              <a:rPr lang="fr-FR" altLang="fr-FR" sz="2000" dirty="0" smtClean="0">
                <a:solidFill>
                  <a:srgbClr val="000000"/>
                </a:solidFill>
              </a:rPr>
              <a:t>s’assurer </a:t>
            </a:r>
            <a:r>
              <a:rPr lang="fr-FR" altLang="fr-FR" sz="2000" dirty="0">
                <a:solidFill>
                  <a:srgbClr val="000000"/>
                </a:solidFill>
              </a:rPr>
              <a:t>de la conformité des activités de leur secteur aux lois, aux règlements et aux documents normatifs </a:t>
            </a:r>
            <a:r>
              <a:rPr lang="fr-FR" altLang="fr-FR" sz="2000" dirty="0" smtClean="0">
                <a:solidFill>
                  <a:srgbClr val="000000"/>
                </a:solidFill>
              </a:rPr>
              <a:t>applicables</a:t>
            </a:r>
            <a:endParaRPr lang="fr-FR" altLang="fr-FR" sz="2000" dirty="0">
              <a:solidFill>
                <a:srgbClr val="000000"/>
              </a:solidFill>
            </a:endParaRPr>
          </a:p>
          <a:p>
            <a:pPr marL="360363" indent="-342900" algn="just">
              <a:buFont typeface="Wingdings" panose="05000000000000000000" pitchFamily="2" charset="2"/>
              <a:buChar char="q"/>
              <a:defRPr/>
            </a:pPr>
            <a:r>
              <a:rPr lang="fr-FR" altLang="fr-FR" sz="2000" dirty="0" smtClean="0">
                <a:solidFill>
                  <a:srgbClr val="000000"/>
                </a:solidFill>
              </a:rPr>
              <a:t>de consulter le Service </a:t>
            </a:r>
            <a:r>
              <a:rPr lang="fr-FR" altLang="fr-FR" sz="2000" dirty="0">
                <a:solidFill>
                  <a:srgbClr val="000000"/>
                </a:solidFill>
              </a:rPr>
              <a:t>d</a:t>
            </a:r>
            <a:r>
              <a:rPr lang="fr-FR" altLang="fr-FR" sz="2000" dirty="0" smtClean="0">
                <a:solidFill>
                  <a:srgbClr val="000000"/>
                </a:solidFill>
              </a:rPr>
              <a:t>es </a:t>
            </a:r>
            <a:r>
              <a:rPr lang="fr-FR" altLang="fr-FR" sz="2000" dirty="0">
                <a:solidFill>
                  <a:srgbClr val="000000"/>
                </a:solidFill>
              </a:rPr>
              <a:t>affaires juridiques au </a:t>
            </a:r>
            <a:r>
              <a:rPr lang="fr-FR" altLang="fr-FR" sz="2000" dirty="0" smtClean="0">
                <a:solidFill>
                  <a:srgbClr val="000000"/>
                </a:solidFill>
              </a:rPr>
              <a:t>besoin</a:t>
            </a:r>
            <a:endParaRPr lang="fr-FR" altLang="fr-FR" sz="2000" dirty="0">
              <a:solidFill>
                <a:srgbClr val="000000"/>
              </a:solidFill>
            </a:endParaRPr>
          </a:p>
          <a:p>
            <a:pPr algn="just">
              <a:defRPr/>
            </a:pPr>
            <a:endParaRPr lang="fr-FR" altLang="fr-FR" sz="2600" b="1" dirty="0" smtClean="0">
              <a:solidFill>
                <a:srgbClr val="0093D2"/>
              </a:solidFill>
            </a:endParaRPr>
          </a:p>
        </p:txBody>
      </p:sp>
      <p:pic>
        <p:nvPicPr>
          <p:cNvPr id="3" name="Image 2"/>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115616" y="4005064"/>
            <a:ext cx="4968552" cy="2304256"/>
          </a:xfrm>
          <a:prstGeom prst="rect">
            <a:avLst/>
          </a:prstGeom>
          <a:noFill/>
          <a:ln>
            <a:noFill/>
          </a:ln>
        </p:spPr>
      </p:pic>
      <p:sp>
        <p:nvSpPr>
          <p:cNvPr id="4" name="ZoneTexte 3"/>
          <p:cNvSpPr txBox="1"/>
          <p:nvPr>
            <p:custDataLst>
              <p:tags r:id="rId3"/>
            </p:custDataLst>
          </p:nvPr>
        </p:nvSpPr>
        <p:spPr>
          <a:xfrm>
            <a:off x="644488" y="6309320"/>
            <a:ext cx="399120" cy="246221"/>
          </a:xfrm>
          <a:prstGeom prst="rect">
            <a:avLst/>
          </a:prstGeom>
          <a:noFill/>
        </p:spPr>
        <p:txBody>
          <a:bodyPr wrap="square" rtlCol="0">
            <a:spAutoFit/>
          </a:bodyPr>
          <a:lstStyle/>
          <a:p>
            <a:fld id="{1C8A01B2-7005-4545-AC53-D4C6F2AB948C}" type="slidenum">
              <a:rPr lang="fr-CA" sz="1000" smtClean="0"/>
              <a:t>26</a:t>
            </a:fld>
            <a:endParaRPr lang="fr-CA" sz="1000" dirty="0"/>
          </a:p>
        </p:txBody>
      </p:sp>
    </p:spTree>
    <p:extLst>
      <p:ext uri="{BB962C8B-B14F-4D97-AF65-F5344CB8AC3E}">
        <p14:creationId xmlns:p14="http://schemas.microsoft.com/office/powerpoint/2010/main" val="329421258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custDataLst>
              <p:tags r:id="rId1"/>
            </p:custDataLst>
          </p:nvPr>
        </p:nvSpPr>
        <p:spPr bwMode="auto">
          <a:xfrm>
            <a:off x="533400" y="532800"/>
            <a:ext cx="8153400" cy="474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4" charset="-128"/>
              </a:defRPr>
            </a:lvl1pPr>
            <a:lvl2pPr marL="742950" indent="-285750">
              <a:defRPr sz="2400">
                <a:solidFill>
                  <a:schemeClr val="tx1"/>
                </a:solidFill>
                <a:latin typeface="Arial" charset="0"/>
                <a:ea typeface="ヒラギノ角ゴ Pro W3" pitchFamily="-64" charset="-128"/>
              </a:defRPr>
            </a:lvl2pPr>
            <a:lvl3pPr marL="1143000" indent="-228600">
              <a:defRPr sz="2400">
                <a:solidFill>
                  <a:schemeClr val="tx1"/>
                </a:solidFill>
                <a:latin typeface="Arial" charset="0"/>
                <a:ea typeface="ヒラギノ角ゴ Pro W3" pitchFamily="-64" charset="-128"/>
              </a:defRPr>
            </a:lvl3pPr>
            <a:lvl4pPr marL="1600200" indent="-228600">
              <a:defRPr sz="2400">
                <a:solidFill>
                  <a:schemeClr val="tx1"/>
                </a:solidFill>
                <a:latin typeface="Arial" charset="0"/>
                <a:ea typeface="ヒラギノ角ゴ Pro W3" pitchFamily="-64" charset="-128"/>
              </a:defRPr>
            </a:lvl4pPr>
            <a:lvl5pPr marL="2057400" indent="-228600">
              <a:defRPr sz="2400">
                <a:solidFill>
                  <a:schemeClr val="tx1"/>
                </a:solidFill>
                <a:latin typeface="Arial"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4" charset="-128"/>
              </a:defRPr>
            </a:lvl9pPr>
          </a:lstStyle>
          <a:p>
            <a:pPr>
              <a:defRPr/>
            </a:pPr>
            <a:r>
              <a:rPr lang="fr-FR" altLang="fr-FR" b="1" dirty="0" smtClean="0">
                <a:solidFill>
                  <a:srgbClr val="0093D2"/>
                </a:solidFill>
              </a:rPr>
              <a:t>GESTION DES RISQUES JURIDIQUES</a:t>
            </a:r>
          </a:p>
          <a:p>
            <a:pPr>
              <a:defRPr/>
            </a:pPr>
            <a:r>
              <a:rPr lang="fr-FR" altLang="fr-FR" b="1" dirty="0" smtClean="0">
                <a:solidFill>
                  <a:srgbClr val="000000"/>
                </a:solidFill>
              </a:rPr>
              <a:t>INRS - Politique de conformité réglementaire (suite)</a:t>
            </a:r>
          </a:p>
          <a:p>
            <a:pPr>
              <a:defRPr/>
            </a:pPr>
            <a:endParaRPr lang="fr-FR" altLang="fr-FR" sz="2000" b="1" dirty="0" smtClean="0">
              <a:solidFill>
                <a:srgbClr val="000000"/>
              </a:solidFill>
            </a:endParaRPr>
          </a:p>
          <a:p>
            <a:pPr>
              <a:defRPr/>
            </a:pPr>
            <a:endParaRPr lang="fr-FR" altLang="fr-FR" sz="2000" b="1" dirty="0" smtClean="0">
              <a:solidFill>
                <a:srgbClr val="000000"/>
              </a:solidFill>
            </a:endParaRPr>
          </a:p>
          <a:p>
            <a:pPr marL="342900" indent="-342900">
              <a:spcAft>
                <a:spcPts val="600"/>
              </a:spcAft>
              <a:buFont typeface="Wingdings" charset="2"/>
              <a:buChar char="u"/>
              <a:defRPr/>
            </a:pPr>
            <a:r>
              <a:rPr lang="fr-FR" altLang="fr-FR" sz="2000" b="1" dirty="0">
                <a:solidFill>
                  <a:srgbClr val="000000"/>
                </a:solidFill>
              </a:rPr>
              <a:t>S</a:t>
            </a:r>
            <a:r>
              <a:rPr lang="fr-FR" altLang="fr-FR" sz="2000" b="1" dirty="0" smtClean="0">
                <a:solidFill>
                  <a:srgbClr val="000000"/>
                </a:solidFill>
              </a:rPr>
              <a:t>ecrétariat général</a:t>
            </a:r>
          </a:p>
          <a:p>
            <a:pPr marL="342900" indent="-342900" algn="just">
              <a:buFont typeface="Wingdings" panose="05000000000000000000" pitchFamily="2" charset="2"/>
              <a:buChar char="q"/>
              <a:defRPr/>
            </a:pPr>
            <a:r>
              <a:rPr lang="fr-FR" altLang="fr-FR" sz="2000" dirty="0" smtClean="0">
                <a:solidFill>
                  <a:srgbClr val="000000"/>
                </a:solidFill>
              </a:rPr>
              <a:t>Orienter et coordonner l’ensemble </a:t>
            </a:r>
            <a:r>
              <a:rPr lang="fr-FR" altLang="fr-FR" sz="2000" dirty="0">
                <a:solidFill>
                  <a:srgbClr val="000000"/>
                </a:solidFill>
              </a:rPr>
              <a:t>de la </a:t>
            </a:r>
            <a:r>
              <a:rPr lang="fr-FR" altLang="fr-FR" sz="2000" dirty="0" smtClean="0">
                <a:solidFill>
                  <a:srgbClr val="000000"/>
                </a:solidFill>
              </a:rPr>
              <a:t>conformité </a:t>
            </a:r>
            <a:r>
              <a:rPr lang="fr-FR" altLang="fr-FR" sz="2000" dirty="0">
                <a:solidFill>
                  <a:srgbClr val="000000"/>
                </a:solidFill>
              </a:rPr>
              <a:t>réglementaire de </a:t>
            </a:r>
            <a:r>
              <a:rPr lang="fr-FR" altLang="fr-FR" sz="2000" dirty="0" smtClean="0">
                <a:solidFill>
                  <a:srgbClr val="000000"/>
                </a:solidFill>
              </a:rPr>
              <a:t>l’INRS</a:t>
            </a:r>
          </a:p>
          <a:p>
            <a:pPr marL="1085850" lvl="1" indent="-342900" algn="just">
              <a:buFont typeface="Wingdings" charset="2"/>
              <a:buChar char="ü"/>
              <a:defRPr/>
            </a:pPr>
            <a:endParaRPr lang="fr-FR" altLang="fr-FR" sz="2000" b="1" dirty="0">
              <a:solidFill>
                <a:srgbClr val="000000"/>
              </a:solidFill>
            </a:endParaRPr>
          </a:p>
          <a:p>
            <a:pPr marL="342900" indent="-342900" algn="just">
              <a:spcAft>
                <a:spcPts val="600"/>
              </a:spcAft>
              <a:buFont typeface="Wingdings" charset="2"/>
              <a:buChar char="u"/>
              <a:defRPr/>
            </a:pPr>
            <a:r>
              <a:rPr lang="fr-FR" altLang="fr-FR" sz="2000" b="1" dirty="0">
                <a:solidFill>
                  <a:srgbClr val="000000"/>
                </a:solidFill>
              </a:rPr>
              <a:t>C</a:t>
            </a:r>
            <a:r>
              <a:rPr lang="fr-FR" altLang="fr-FR" sz="2000" b="1" dirty="0" smtClean="0">
                <a:solidFill>
                  <a:srgbClr val="000000"/>
                </a:solidFill>
              </a:rPr>
              <a:t>adres</a:t>
            </a:r>
          </a:p>
          <a:p>
            <a:pPr marL="360363" indent="-355600" algn="just">
              <a:buFont typeface="Wingdings" panose="05000000000000000000" pitchFamily="2" charset="2"/>
              <a:buChar char="q"/>
              <a:defRPr/>
            </a:pPr>
            <a:r>
              <a:rPr lang="fr-FR" altLang="fr-FR" sz="2000" dirty="0" smtClean="0">
                <a:solidFill>
                  <a:srgbClr val="000000"/>
                </a:solidFill>
              </a:rPr>
              <a:t>Signature</a:t>
            </a:r>
            <a:r>
              <a:rPr lang="fr-FR" altLang="fr-FR" sz="2000" dirty="0" smtClean="0"/>
              <a:t> d’une déclaration trimestrielle de conformité de leurs activités et opérations</a:t>
            </a:r>
          </a:p>
        </p:txBody>
      </p:sp>
      <p:pic>
        <p:nvPicPr>
          <p:cNvPr id="5" name="Image 4"/>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985981" y="4607768"/>
            <a:ext cx="3600400" cy="1701552"/>
          </a:xfrm>
          <a:prstGeom prst="rect">
            <a:avLst/>
          </a:prstGeom>
          <a:noFill/>
          <a:ln>
            <a:noFill/>
          </a:ln>
        </p:spPr>
      </p:pic>
      <p:sp>
        <p:nvSpPr>
          <p:cNvPr id="4" name="ZoneTexte 3"/>
          <p:cNvSpPr txBox="1"/>
          <p:nvPr>
            <p:custDataLst>
              <p:tags r:id="rId3"/>
            </p:custDataLst>
          </p:nvPr>
        </p:nvSpPr>
        <p:spPr>
          <a:xfrm>
            <a:off x="644488" y="6309320"/>
            <a:ext cx="399120" cy="246221"/>
          </a:xfrm>
          <a:prstGeom prst="rect">
            <a:avLst/>
          </a:prstGeom>
          <a:noFill/>
        </p:spPr>
        <p:txBody>
          <a:bodyPr wrap="square" rtlCol="0">
            <a:spAutoFit/>
          </a:bodyPr>
          <a:lstStyle/>
          <a:p>
            <a:fld id="{C0E215FE-D67A-46C5-8EC6-DF7F88D2C3F3}" type="slidenum">
              <a:rPr lang="fr-CA" sz="1000" smtClean="0"/>
              <a:t>27</a:t>
            </a:fld>
            <a:endParaRPr lang="fr-CA" sz="1000" dirty="0"/>
          </a:p>
        </p:txBody>
      </p:sp>
    </p:spTree>
    <p:extLst>
      <p:ext uri="{BB962C8B-B14F-4D97-AF65-F5344CB8AC3E}">
        <p14:creationId xmlns:p14="http://schemas.microsoft.com/office/powerpoint/2010/main" val="92928975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custDataLst>
              <p:tags r:id="rId1"/>
            </p:custDataLst>
          </p:nvPr>
        </p:nvSpPr>
        <p:spPr bwMode="auto">
          <a:xfrm>
            <a:off x="533400" y="532800"/>
            <a:ext cx="8153400" cy="474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4" charset="-128"/>
              </a:defRPr>
            </a:lvl1pPr>
            <a:lvl2pPr marL="742950" indent="-285750">
              <a:defRPr sz="2400">
                <a:solidFill>
                  <a:schemeClr val="tx1"/>
                </a:solidFill>
                <a:latin typeface="Arial" charset="0"/>
                <a:ea typeface="ヒラギノ角ゴ Pro W3" pitchFamily="-64" charset="-128"/>
              </a:defRPr>
            </a:lvl2pPr>
            <a:lvl3pPr marL="1143000" indent="-228600">
              <a:defRPr sz="2400">
                <a:solidFill>
                  <a:schemeClr val="tx1"/>
                </a:solidFill>
                <a:latin typeface="Arial" charset="0"/>
                <a:ea typeface="ヒラギノ角ゴ Pro W3" pitchFamily="-64" charset="-128"/>
              </a:defRPr>
            </a:lvl3pPr>
            <a:lvl4pPr marL="1600200" indent="-228600">
              <a:defRPr sz="2400">
                <a:solidFill>
                  <a:schemeClr val="tx1"/>
                </a:solidFill>
                <a:latin typeface="Arial" charset="0"/>
                <a:ea typeface="ヒラギノ角ゴ Pro W3" pitchFamily="-64" charset="-128"/>
              </a:defRPr>
            </a:lvl4pPr>
            <a:lvl5pPr marL="2057400" indent="-228600">
              <a:defRPr sz="2400">
                <a:solidFill>
                  <a:schemeClr val="tx1"/>
                </a:solidFill>
                <a:latin typeface="Arial"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4" charset="-128"/>
              </a:defRPr>
            </a:lvl9pPr>
          </a:lstStyle>
          <a:p>
            <a:pPr>
              <a:defRPr/>
            </a:pPr>
            <a:r>
              <a:rPr lang="fr-FR" altLang="fr-FR" b="1" dirty="0" smtClean="0">
                <a:solidFill>
                  <a:srgbClr val="0093D2"/>
                </a:solidFill>
              </a:rPr>
              <a:t>GESTION DES RISQUES JURIDIQUES</a:t>
            </a:r>
          </a:p>
          <a:p>
            <a:pPr>
              <a:defRPr/>
            </a:pPr>
            <a:r>
              <a:rPr lang="fr-FR" altLang="fr-FR" b="1" dirty="0" smtClean="0">
                <a:solidFill>
                  <a:srgbClr val="000000"/>
                </a:solidFill>
              </a:rPr>
              <a:t>INRS - Politique de conformité réglementaire (suite)</a:t>
            </a:r>
          </a:p>
          <a:p>
            <a:pPr>
              <a:defRPr/>
            </a:pPr>
            <a:endParaRPr lang="fr-FR" altLang="fr-FR" sz="2000" b="1" dirty="0">
              <a:solidFill>
                <a:srgbClr val="000000"/>
              </a:solidFill>
            </a:endParaRPr>
          </a:p>
          <a:p>
            <a:pPr marL="342900" indent="-342900">
              <a:buFont typeface="Wingdings" charset="2"/>
              <a:buChar char="u"/>
              <a:defRPr/>
            </a:pPr>
            <a:r>
              <a:rPr lang="fr-FR" altLang="fr-FR" sz="2000" b="1" dirty="0" smtClean="0">
                <a:solidFill>
                  <a:srgbClr val="000000"/>
                </a:solidFill>
              </a:rPr>
              <a:t>Rôle du Secrétariat général et du Service des affaires juridiques</a:t>
            </a:r>
          </a:p>
          <a:p>
            <a:pPr marL="342900" indent="-342900">
              <a:buFont typeface="Wingdings" charset="2"/>
              <a:buChar char="u"/>
              <a:defRPr/>
            </a:pPr>
            <a:endParaRPr lang="fr-FR" altLang="fr-FR" sz="2000" dirty="0">
              <a:solidFill>
                <a:srgbClr val="000000"/>
              </a:solidFill>
            </a:endParaRPr>
          </a:p>
          <a:p>
            <a:pPr marL="360363" indent="-342900" algn="just">
              <a:spcAft>
                <a:spcPts val="600"/>
              </a:spcAft>
              <a:buFont typeface="Wingdings" panose="05000000000000000000" pitchFamily="2" charset="2"/>
              <a:buChar char="q"/>
              <a:defRPr/>
            </a:pPr>
            <a:r>
              <a:rPr lang="fr-FR" altLang="fr-FR" sz="2000" dirty="0" smtClean="0">
                <a:solidFill>
                  <a:srgbClr val="000000"/>
                </a:solidFill>
              </a:rPr>
              <a:t>Identifier les principaux risques légaux </a:t>
            </a:r>
          </a:p>
          <a:p>
            <a:pPr marL="360363" indent="-342900" algn="just">
              <a:spcAft>
                <a:spcPts val="600"/>
              </a:spcAft>
              <a:buFont typeface="Wingdings" panose="05000000000000000000" pitchFamily="2" charset="2"/>
              <a:buChar char="q"/>
              <a:defRPr/>
            </a:pPr>
            <a:r>
              <a:rPr lang="fr-FR" altLang="fr-FR" sz="2000" dirty="0" smtClean="0">
                <a:solidFill>
                  <a:srgbClr val="000000"/>
                </a:solidFill>
              </a:rPr>
              <a:t>Politique de saine gestion des risques légaux</a:t>
            </a:r>
          </a:p>
          <a:p>
            <a:pPr marL="360363" indent="-342900" algn="just">
              <a:spcAft>
                <a:spcPts val="600"/>
              </a:spcAft>
              <a:buFont typeface="Wingdings" panose="05000000000000000000" pitchFamily="2" charset="2"/>
              <a:buChar char="q"/>
              <a:defRPr/>
            </a:pPr>
            <a:r>
              <a:rPr lang="fr-FR" altLang="fr-FR" sz="2000" dirty="0" smtClean="0">
                <a:solidFill>
                  <a:srgbClr val="000000"/>
                </a:solidFill>
              </a:rPr>
              <a:t>Harmonisation de la gestion des risques légaux </a:t>
            </a:r>
          </a:p>
          <a:p>
            <a:pPr marL="360363" indent="-342900" algn="just">
              <a:spcAft>
                <a:spcPts val="600"/>
              </a:spcAft>
              <a:buFont typeface="Wingdings" panose="05000000000000000000" pitchFamily="2" charset="2"/>
              <a:buChar char="q"/>
              <a:defRPr/>
            </a:pPr>
            <a:r>
              <a:rPr lang="fr-FR" altLang="fr-FR" sz="2000" dirty="0">
                <a:solidFill>
                  <a:srgbClr val="000000"/>
                </a:solidFill>
              </a:rPr>
              <a:t>V</a:t>
            </a:r>
            <a:r>
              <a:rPr lang="fr-FR" altLang="fr-FR" sz="2000" dirty="0" smtClean="0">
                <a:solidFill>
                  <a:srgbClr val="000000"/>
                </a:solidFill>
              </a:rPr>
              <a:t>igie législative et réglementaire</a:t>
            </a:r>
          </a:p>
          <a:p>
            <a:pPr marL="360363" indent="-342900" algn="just">
              <a:spcAft>
                <a:spcPts val="600"/>
              </a:spcAft>
              <a:buFont typeface="Wingdings" panose="05000000000000000000" pitchFamily="2" charset="2"/>
              <a:buChar char="q"/>
              <a:defRPr/>
            </a:pPr>
            <a:r>
              <a:rPr lang="fr-FR" altLang="fr-FR" sz="2000" dirty="0">
                <a:solidFill>
                  <a:srgbClr val="000000"/>
                </a:solidFill>
              </a:rPr>
              <a:t>I</a:t>
            </a:r>
            <a:r>
              <a:rPr lang="fr-FR" altLang="fr-FR" sz="2000" dirty="0" smtClean="0">
                <a:solidFill>
                  <a:srgbClr val="000000"/>
                </a:solidFill>
              </a:rPr>
              <a:t>nterprétation des lois, des règlements et des documents normatifs</a:t>
            </a:r>
          </a:p>
          <a:p>
            <a:pPr marL="360363" indent="-342900" algn="just">
              <a:spcAft>
                <a:spcPts val="600"/>
              </a:spcAft>
              <a:buFont typeface="Wingdings" panose="05000000000000000000" pitchFamily="2" charset="2"/>
              <a:buChar char="q"/>
              <a:defRPr/>
            </a:pPr>
            <a:r>
              <a:rPr lang="fr-FR" altLang="fr-FR" sz="2000" dirty="0" smtClean="0">
                <a:solidFill>
                  <a:srgbClr val="000000"/>
                </a:solidFill>
              </a:rPr>
              <a:t>Avis et recommandations sur la suffisance des contrôles internes visant à gérer les risques légaux</a:t>
            </a:r>
          </a:p>
          <a:p>
            <a:pPr marL="360363" indent="-342900" algn="just">
              <a:buFont typeface="Wingdings" panose="05000000000000000000" pitchFamily="2" charset="2"/>
              <a:buChar char="q"/>
              <a:defRPr/>
            </a:pPr>
            <a:r>
              <a:rPr lang="fr-FR" altLang="fr-FR" sz="2000" dirty="0" smtClean="0">
                <a:solidFill>
                  <a:srgbClr val="000000"/>
                </a:solidFill>
              </a:rPr>
              <a:t>Soutenir l’organisation dans l’identification des problématiques de conformité et dans la mise en place et le suivi des mesures correctives </a:t>
            </a:r>
          </a:p>
          <a:p>
            <a:pPr marL="342900" indent="-342900">
              <a:buFont typeface="Wingdings" charset="2"/>
              <a:buChar char="u"/>
              <a:defRPr/>
            </a:pPr>
            <a:endParaRPr lang="fr-FR" altLang="fr-FR" sz="2000" b="1" dirty="0" smtClean="0">
              <a:solidFill>
                <a:srgbClr val="000000"/>
              </a:solidFill>
            </a:endParaRPr>
          </a:p>
          <a:p>
            <a:pPr>
              <a:defRPr/>
            </a:pPr>
            <a:endParaRPr lang="fr-FR" altLang="fr-FR" sz="2600" b="1" dirty="0" smtClean="0">
              <a:solidFill>
                <a:srgbClr val="0093D2"/>
              </a:solidFill>
            </a:endParaRPr>
          </a:p>
        </p:txBody>
      </p:sp>
      <p:sp>
        <p:nvSpPr>
          <p:cNvPr id="4" name="ZoneTexte 3"/>
          <p:cNvSpPr txBox="1"/>
          <p:nvPr>
            <p:custDataLst>
              <p:tags r:id="rId2"/>
            </p:custDataLst>
          </p:nvPr>
        </p:nvSpPr>
        <p:spPr>
          <a:xfrm>
            <a:off x="644488" y="6309320"/>
            <a:ext cx="399120" cy="246221"/>
          </a:xfrm>
          <a:prstGeom prst="rect">
            <a:avLst/>
          </a:prstGeom>
          <a:noFill/>
        </p:spPr>
        <p:txBody>
          <a:bodyPr wrap="square" rtlCol="0">
            <a:spAutoFit/>
          </a:bodyPr>
          <a:lstStyle/>
          <a:p>
            <a:fld id="{8EB71C47-98B8-4A89-A901-E1C26B3CFC32}" type="slidenum">
              <a:rPr lang="fr-CA" sz="1000" smtClean="0"/>
              <a:t>28</a:t>
            </a:fld>
            <a:endParaRPr lang="fr-CA" sz="1000" dirty="0"/>
          </a:p>
        </p:txBody>
      </p:sp>
      <p:pic>
        <p:nvPicPr>
          <p:cNvPr id="2050" name="Picture 2" descr="https://www.ecomundo.eu/sites/default/files/field/image/visuel-checklist-retaille_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2348880"/>
            <a:ext cx="2348390" cy="145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31350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custDataLst>
              <p:tags r:id="rId1"/>
            </p:custDataLst>
          </p:nvPr>
        </p:nvSpPr>
        <p:spPr bwMode="auto">
          <a:xfrm>
            <a:off x="533400" y="532800"/>
            <a:ext cx="8153400" cy="474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4" charset="-128"/>
              </a:defRPr>
            </a:lvl1pPr>
            <a:lvl2pPr marL="742950" indent="-285750">
              <a:defRPr sz="2400">
                <a:solidFill>
                  <a:schemeClr val="tx1"/>
                </a:solidFill>
                <a:latin typeface="Arial" charset="0"/>
                <a:ea typeface="ヒラギノ角ゴ Pro W3" pitchFamily="-64" charset="-128"/>
              </a:defRPr>
            </a:lvl2pPr>
            <a:lvl3pPr marL="1143000" indent="-228600">
              <a:defRPr sz="2400">
                <a:solidFill>
                  <a:schemeClr val="tx1"/>
                </a:solidFill>
                <a:latin typeface="Arial" charset="0"/>
                <a:ea typeface="ヒラギノ角ゴ Pro W3" pitchFamily="-64" charset="-128"/>
              </a:defRPr>
            </a:lvl3pPr>
            <a:lvl4pPr marL="1600200" indent="-228600">
              <a:defRPr sz="2400">
                <a:solidFill>
                  <a:schemeClr val="tx1"/>
                </a:solidFill>
                <a:latin typeface="Arial" charset="0"/>
                <a:ea typeface="ヒラギノ角ゴ Pro W3" pitchFamily="-64" charset="-128"/>
              </a:defRPr>
            </a:lvl4pPr>
            <a:lvl5pPr marL="2057400" indent="-228600">
              <a:defRPr sz="2400">
                <a:solidFill>
                  <a:schemeClr val="tx1"/>
                </a:solidFill>
                <a:latin typeface="Arial"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4" charset="-128"/>
              </a:defRPr>
            </a:lvl9pPr>
          </a:lstStyle>
          <a:p>
            <a:pPr>
              <a:defRPr/>
            </a:pPr>
            <a:r>
              <a:rPr lang="fr-FR" altLang="fr-FR" b="1" dirty="0" smtClean="0">
                <a:solidFill>
                  <a:srgbClr val="0093D2"/>
                </a:solidFill>
              </a:rPr>
              <a:t>GESTION DES RISQUES JURIDIQUES</a:t>
            </a:r>
          </a:p>
          <a:p>
            <a:pPr>
              <a:defRPr/>
            </a:pPr>
            <a:r>
              <a:rPr lang="fr-FR" altLang="fr-FR" b="1" dirty="0" smtClean="0">
                <a:solidFill>
                  <a:srgbClr val="000000"/>
                </a:solidFill>
              </a:rPr>
              <a:t>INRS – Code d’éthique et de déontologie</a:t>
            </a:r>
          </a:p>
          <a:p>
            <a:pPr>
              <a:defRPr/>
            </a:pPr>
            <a:r>
              <a:rPr lang="fr-FR" altLang="fr-FR" b="1" dirty="0" smtClean="0">
                <a:solidFill>
                  <a:srgbClr val="000000"/>
                </a:solidFill>
              </a:rPr>
              <a:t>des administrateurs</a:t>
            </a:r>
          </a:p>
          <a:p>
            <a:pPr>
              <a:defRPr/>
            </a:pPr>
            <a:endParaRPr lang="fr-FR" altLang="fr-FR" sz="2000" b="1" dirty="0">
              <a:solidFill>
                <a:srgbClr val="000000"/>
              </a:solidFill>
            </a:endParaRPr>
          </a:p>
          <a:p>
            <a:pPr marL="342900" indent="-342900">
              <a:spcAft>
                <a:spcPts val="600"/>
              </a:spcAft>
              <a:buFont typeface="Wingdings" charset="2"/>
              <a:buChar char="u"/>
              <a:defRPr/>
            </a:pPr>
            <a:r>
              <a:rPr lang="fr-FR" altLang="fr-FR" sz="2000" b="1" dirty="0" smtClean="0">
                <a:solidFill>
                  <a:srgbClr val="000000"/>
                </a:solidFill>
              </a:rPr>
              <a:t>Objectifs</a:t>
            </a:r>
          </a:p>
          <a:p>
            <a:pPr marL="342900" indent="-342900" algn="just">
              <a:spcAft>
                <a:spcPts val="600"/>
              </a:spcAft>
              <a:buFont typeface="Wingdings" panose="05000000000000000000" pitchFamily="2" charset="2"/>
              <a:buChar char="q"/>
              <a:defRPr/>
            </a:pPr>
            <a:r>
              <a:rPr lang="fr-FR" altLang="fr-FR" sz="2000" dirty="0" smtClean="0">
                <a:solidFill>
                  <a:srgbClr val="000000"/>
                </a:solidFill>
              </a:rPr>
              <a:t>Établir des règles de conduite applicables aux administrateurs en vue de maintenir et promouvoir l’intégrité, l’objectivité et la transparence dans le cadre de l’exercice de leurs fonctions, de façon à préserver leur capacité d’agir au mieux des intérêts et de la mission de l’INRS et à inspirer la plus entière confiance du public</a:t>
            </a:r>
          </a:p>
          <a:p>
            <a:pPr marL="342900" indent="-342900" algn="just">
              <a:spcAft>
                <a:spcPts val="600"/>
              </a:spcAft>
              <a:buFont typeface="Wingdings" panose="05000000000000000000" pitchFamily="2" charset="2"/>
              <a:buChar char="q"/>
              <a:defRPr/>
            </a:pPr>
            <a:endParaRPr lang="fr-FR" altLang="fr-FR" sz="2000" dirty="0" smtClean="0">
              <a:solidFill>
                <a:srgbClr val="000000"/>
              </a:solidFill>
            </a:endParaRPr>
          </a:p>
          <a:p>
            <a:pPr marL="342900" indent="-342900" algn="just">
              <a:spcAft>
                <a:spcPts val="600"/>
              </a:spcAft>
              <a:buFont typeface="Wingdings" charset="2"/>
              <a:buChar char="u"/>
              <a:defRPr/>
            </a:pPr>
            <a:r>
              <a:rPr lang="fr-FR" altLang="fr-FR" sz="2000" b="1" dirty="0" smtClean="0">
                <a:solidFill>
                  <a:srgbClr val="000000"/>
                </a:solidFill>
              </a:rPr>
              <a:t>Obligations</a:t>
            </a:r>
          </a:p>
          <a:p>
            <a:pPr marL="342900" indent="-342900" algn="just">
              <a:spcAft>
                <a:spcPts val="600"/>
              </a:spcAft>
              <a:buFont typeface="Wingdings" panose="05000000000000000000" pitchFamily="2" charset="2"/>
              <a:buChar char="q"/>
              <a:defRPr/>
            </a:pPr>
            <a:r>
              <a:rPr lang="fr-FR" altLang="fr-FR" sz="2000" dirty="0" smtClean="0">
                <a:solidFill>
                  <a:srgbClr val="000000"/>
                </a:solidFill>
              </a:rPr>
              <a:t>Déclaration annuelle d’engagement et signalement des conflits d’intérêts réels ou apparents</a:t>
            </a:r>
          </a:p>
          <a:p>
            <a:pPr marL="1085850" lvl="1" indent="-342900" algn="just">
              <a:buFont typeface="Wingdings" charset="2"/>
              <a:buChar char="ü"/>
              <a:defRPr/>
            </a:pPr>
            <a:endParaRPr lang="fr-FR" altLang="fr-FR" sz="2000" dirty="0" smtClean="0">
              <a:solidFill>
                <a:srgbClr val="000000"/>
              </a:solidFill>
            </a:endParaRPr>
          </a:p>
          <a:p>
            <a:pPr>
              <a:defRPr/>
            </a:pPr>
            <a:endParaRPr lang="fr-FR" altLang="fr-FR" sz="2600" b="1" dirty="0" smtClean="0">
              <a:solidFill>
                <a:srgbClr val="0093D2"/>
              </a:solidFill>
            </a:endParaRPr>
          </a:p>
        </p:txBody>
      </p:sp>
      <p:pic>
        <p:nvPicPr>
          <p:cNvPr id="3" name="Image 2"/>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6588224" y="404664"/>
            <a:ext cx="1944216" cy="1872208"/>
          </a:xfrm>
          <a:prstGeom prst="rect">
            <a:avLst/>
          </a:prstGeom>
          <a:noFill/>
          <a:ln>
            <a:noFill/>
          </a:ln>
        </p:spPr>
      </p:pic>
      <p:sp>
        <p:nvSpPr>
          <p:cNvPr id="4" name="ZoneTexte 3"/>
          <p:cNvSpPr txBox="1"/>
          <p:nvPr>
            <p:custDataLst>
              <p:tags r:id="rId3"/>
            </p:custDataLst>
          </p:nvPr>
        </p:nvSpPr>
        <p:spPr>
          <a:xfrm>
            <a:off x="611560" y="6525344"/>
            <a:ext cx="399120" cy="246221"/>
          </a:xfrm>
          <a:prstGeom prst="rect">
            <a:avLst/>
          </a:prstGeom>
          <a:noFill/>
        </p:spPr>
        <p:txBody>
          <a:bodyPr wrap="square" rtlCol="0">
            <a:spAutoFit/>
          </a:bodyPr>
          <a:lstStyle/>
          <a:p>
            <a:fld id="{1938BCEC-1585-47B8-9155-048715FCF417}" type="slidenum">
              <a:rPr lang="fr-CA" sz="1000" smtClean="0"/>
              <a:t>29</a:t>
            </a:fld>
            <a:endParaRPr lang="fr-CA" sz="1000" dirty="0"/>
          </a:p>
        </p:txBody>
      </p:sp>
    </p:spTree>
    <p:extLst>
      <p:ext uri="{BB962C8B-B14F-4D97-AF65-F5344CB8AC3E}">
        <p14:creationId xmlns:p14="http://schemas.microsoft.com/office/powerpoint/2010/main" val="310625582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9222" name="Rectangle 6"/>
          <p:cNvSpPr>
            <a:spLocks noChangeArrowheads="1"/>
          </p:cNvSpPr>
          <p:nvPr>
            <p:custDataLst>
              <p:tags r:id="rId2"/>
            </p:custDataLst>
          </p:nvPr>
        </p:nvSpPr>
        <p:spPr bwMode="auto">
          <a:xfrm>
            <a:off x="533400" y="532800"/>
            <a:ext cx="8153400" cy="474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4" charset="-128"/>
              </a:defRPr>
            </a:lvl1pPr>
            <a:lvl2pPr marL="742950" indent="-285750">
              <a:defRPr sz="2400">
                <a:solidFill>
                  <a:schemeClr val="tx1"/>
                </a:solidFill>
                <a:latin typeface="Arial" charset="0"/>
                <a:ea typeface="ヒラギノ角ゴ Pro W3" pitchFamily="-64" charset="-128"/>
              </a:defRPr>
            </a:lvl2pPr>
            <a:lvl3pPr marL="1143000" indent="-228600">
              <a:defRPr sz="2400">
                <a:solidFill>
                  <a:schemeClr val="tx1"/>
                </a:solidFill>
                <a:latin typeface="Arial" charset="0"/>
                <a:ea typeface="ヒラギノ角ゴ Pro W3" pitchFamily="-64" charset="-128"/>
              </a:defRPr>
            </a:lvl3pPr>
            <a:lvl4pPr marL="1600200" indent="-228600">
              <a:defRPr sz="2400">
                <a:solidFill>
                  <a:schemeClr val="tx1"/>
                </a:solidFill>
                <a:latin typeface="Arial" charset="0"/>
                <a:ea typeface="ヒラギノ角ゴ Pro W3" pitchFamily="-64" charset="-128"/>
              </a:defRPr>
            </a:lvl4pPr>
            <a:lvl5pPr marL="2057400" indent="-228600">
              <a:defRPr sz="2400">
                <a:solidFill>
                  <a:schemeClr val="tx1"/>
                </a:solidFill>
                <a:latin typeface="Arial"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4" charset="-128"/>
              </a:defRPr>
            </a:lvl9pPr>
          </a:lstStyle>
          <a:p>
            <a:pPr>
              <a:defRPr/>
            </a:pPr>
            <a:r>
              <a:rPr lang="fr-FR" altLang="fr-FR" sz="2800" b="1" dirty="0" smtClean="0">
                <a:solidFill>
                  <a:srgbClr val="0093D2"/>
                </a:solidFill>
              </a:rPr>
              <a:t>INTRODUCTION</a:t>
            </a:r>
          </a:p>
          <a:p>
            <a:pPr>
              <a:defRPr/>
            </a:pPr>
            <a:r>
              <a:rPr lang="fr-FR" altLang="fr-FR" sz="2800" b="1" dirty="0" smtClean="0">
                <a:solidFill>
                  <a:srgbClr val="000000"/>
                </a:solidFill>
              </a:rPr>
              <a:t>Définition du risque juridique</a:t>
            </a:r>
          </a:p>
          <a:p>
            <a:pPr>
              <a:defRPr/>
            </a:pPr>
            <a:endParaRPr lang="fr-FR" altLang="fr-FR" sz="2600" b="1" dirty="0" smtClean="0">
              <a:solidFill>
                <a:srgbClr val="0093D2"/>
              </a:solidFill>
            </a:endParaRPr>
          </a:p>
          <a:p>
            <a:pPr algn="just">
              <a:defRPr/>
            </a:pPr>
            <a:endParaRPr lang="fr-FR" altLang="fr-FR" dirty="0" smtClean="0"/>
          </a:p>
          <a:p>
            <a:pPr algn="just">
              <a:defRPr/>
            </a:pPr>
            <a:endParaRPr lang="fr-FR" altLang="fr-FR" dirty="0"/>
          </a:p>
          <a:p>
            <a:pPr algn="just">
              <a:defRPr/>
            </a:pPr>
            <a:endParaRPr lang="fr-FR" altLang="fr-FR" dirty="0" smtClean="0"/>
          </a:p>
          <a:p>
            <a:pPr algn="just">
              <a:defRPr/>
            </a:pPr>
            <a:endParaRPr lang="fr-FR" altLang="fr-FR" dirty="0" smtClean="0"/>
          </a:p>
          <a:p>
            <a:pPr marL="457200" indent="-457200" algn="just">
              <a:buFont typeface="Wingdings" charset="2"/>
              <a:buChar char="u"/>
              <a:defRPr/>
            </a:pPr>
            <a:r>
              <a:rPr lang="fr-FR" altLang="fr-FR" u="sng" dirty="0" smtClean="0"/>
              <a:t>Conjonction</a:t>
            </a:r>
            <a:r>
              <a:rPr lang="fr-FR" altLang="fr-FR" dirty="0" smtClean="0"/>
              <a:t> entre une</a:t>
            </a:r>
            <a:r>
              <a:rPr lang="fr-FR" altLang="fr-FR" dirty="0"/>
              <a:t> </a:t>
            </a:r>
            <a:r>
              <a:rPr lang="fr-FR" altLang="fr-FR" u="sng" dirty="0" smtClean="0"/>
              <a:t>norme juridique</a:t>
            </a:r>
            <a:r>
              <a:rPr lang="fr-FR" altLang="fr-FR" dirty="0"/>
              <a:t> </a:t>
            </a:r>
            <a:r>
              <a:rPr lang="fr-FR" altLang="fr-FR" dirty="0" smtClean="0"/>
              <a:t>et un </a:t>
            </a:r>
            <a:r>
              <a:rPr lang="fr-FR" altLang="fr-FR" u="sng" dirty="0" smtClean="0"/>
              <a:t>événement</a:t>
            </a:r>
            <a:r>
              <a:rPr lang="fr-FR" altLang="fr-FR" dirty="0" smtClean="0"/>
              <a:t>, l’un ou l’autre étant frappé d’</a:t>
            </a:r>
            <a:r>
              <a:rPr lang="fr-FR" altLang="fr-FR" u="sng" dirty="0" smtClean="0"/>
              <a:t>incertitude</a:t>
            </a:r>
            <a:r>
              <a:rPr lang="fr-FR" altLang="fr-FR" dirty="0" smtClean="0"/>
              <a:t> (juridique ou factuelle) générant des </a:t>
            </a:r>
            <a:r>
              <a:rPr lang="fr-FR" altLang="fr-FR" u="sng" dirty="0" smtClean="0"/>
              <a:t>conséquences</a:t>
            </a:r>
            <a:r>
              <a:rPr lang="fr-FR" altLang="fr-FR" dirty="0" smtClean="0"/>
              <a:t> pouvant </a:t>
            </a:r>
            <a:r>
              <a:rPr lang="fr-FR" altLang="fr-FR" u="sng" dirty="0" smtClean="0"/>
              <a:t>affecter la valeur</a:t>
            </a:r>
            <a:r>
              <a:rPr lang="fr-FR" altLang="fr-FR" dirty="0" smtClean="0"/>
              <a:t> stratégique, financière ou institutionnelle d’une organisation</a:t>
            </a:r>
          </a:p>
          <a:p>
            <a:pPr marL="457200" indent="-457200" algn="just">
              <a:buFont typeface="Wingdings" charset="2"/>
              <a:buChar char="u"/>
              <a:defRPr/>
            </a:pPr>
            <a:endParaRPr lang="fr-FR" altLang="fr-FR" dirty="0" smtClean="0"/>
          </a:p>
        </p:txBody>
      </p:sp>
      <p:sp>
        <p:nvSpPr>
          <p:cNvPr id="5" name="ZoneTexte 4"/>
          <p:cNvSpPr txBox="1"/>
          <p:nvPr>
            <p:custDataLst>
              <p:tags r:id="rId3"/>
            </p:custDataLst>
          </p:nvPr>
        </p:nvSpPr>
        <p:spPr>
          <a:xfrm>
            <a:off x="644488" y="6309320"/>
            <a:ext cx="255104" cy="246221"/>
          </a:xfrm>
          <a:prstGeom prst="rect">
            <a:avLst/>
          </a:prstGeom>
          <a:noFill/>
        </p:spPr>
        <p:txBody>
          <a:bodyPr wrap="square" rtlCol="0">
            <a:spAutoFit/>
          </a:bodyPr>
          <a:lstStyle/>
          <a:p>
            <a:fld id="{E43FA3D9-C78E-4A0C-A60D-EC3883A157B6}" type="slidenum">
              <a:rPr lang="fr-CA" sz="1000" smtClean="0"/>
              <a:t>3</a:t>
            </a:fld>
            <a:endParaRPr lang="fr-CA" sz="1000" dirty="0"/>
          </a:p>
        </p:txBody>
      </p:sp>
      <p:pic>
        <p:nvPicPr>
          <p:cNvPr id="6" name="Image 5"/>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5652120" y="692696"/>
            <a:ext cx="3289300" cy="2463800"/>
          </a:xfrm>
          <a:prstGeom prst="rect">
            <a:avLst/>
          </a:prstGeom>
          <a:noFill/>
          <a:ln>
            <a:noFill/>
          </a:ln>
        </p:spPr>
      </p:pic>
    </p:spTree>
    <p:extLst>
      <p:ext uri="{BB962C8B-B14F-4D97-AF65-F5344CB8AC3E}">
        <p14:creationId xmlns:p14="http://schemas.microsoft.com/office/powerpoint/2010/main" val="29043695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custDataLst>
              <p:tags r:id="rId1"/>
            </p:custDataLst>
          </p:nvPr>
        </p:nvSpPr>
        <p:spPr bwMode="auto">
          <a:xfrm>
            <a:off x="533400" y="532800"/>
            <a:ext cx="8153400" cy="474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4" charset="-128"/>
              </a:defRPr>
            </a:lvl1pPr>
            <a:lvl2pPr marL="742950" indent="-285750">
              <a:defRPr sz="2400">
                <a:solidFill>
                  <a:schemeClr val="tx1"/>
                </a:solidFill>
                <a:latin typeface="Arial" charset="0"/>
                <a:ea typeface="ヒラギノ角ゴ Pro W3" pitchFamily="-64" charset="-128"/>
              </a:defRPr>
            </a:lvl2pPr>
            <a:lvl3pPr marL="1143000" indent="-228600">
              <a:defRPr sz="2400">
                <a:solidFill>
                  <a:schemeClr val="tx1"/>
                </a:solidFill>
                <a:latin typeface="Arial" charset="0"/>
                <a:ea typeface="ヒラギノ角ゴ Pro W3" pitchFamily="-64" charset="-128"/>
              </a:defRPr>
            </a:lvl3pPr>
            <a:lvl4pPr marL="1600200" indent="-228600">
              <a:defRPr sz="2400">
                <a:solidFill>
                  <a:schemeClr val="tx1"/>
                </a:solidFill>
                <a:latin typeface="Arial" charset="0"/>
                <a:ea typeface="ヒラギノ角ゴ Pro W3" pitchFamily="-64" charset="-128"/>
              </a:defRPr>
            </a:lvl4pPr>
            <a:lvl5pPr marL="2057400" indent="-228600">
              <a:defRPr sz="2400">
                <a:solidFill>
                  <a:schemeClr val="tx1"/>
                </a:solidFill>
                <a:latin typeface="Arial"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4" charset="-128"/>
              </a:defRPr>
            </a:lvl9pPr>
          </a:lstStyle>
          <a:p>
            <a:pPr>
              <a:defRPr/>
            </a:pPr>
            <a:r>
              <a:rPr lang="fr-FR" altLang="fr-FR" b="1" dirty="0" smtClean="0">
                <a:solidFill>
                  <a:srgbClr val="0093D2"/>
                </a:solidFill>
              </a:rPr>
              <a:t>GESTION DES RISQUES JURIDIQUES</a:t>
            </a:r>
          </a:p>
          <a:p>
            <a:pPr>
              <a:defRPr/>
            </a:pPr>
            <a:r>
              <a:rPr lang="fr-FR" altLang="fr-FR" b="1" dirty="0" smtClean="0">
                <a:solidFill>
                  <a:srgbClr val="000000"/>
                </a:solidFill>
              </a:rPr>
              <a:t>INRS – Code d’éthique et de déontologie des administrateurs (suite)</a:t>
            </a:r>
          </a:p>
          <a:p>
            <a:pPr>
              <a:defRPr/>
            </a:pPr>
            <a:endParaRPr lang="fr-FR" altLang="fr-FR" sz="2000" b="1" dirty="0" smtClean="0">
              <a:solidFill>
                <a:srgbClr val="000000"/>
              </a:solidFill>
            </a:endParaRPr>
          </a:p>
          <a:p>
            <a:pPr>
              <a:defRPr/>
            </a:pPr>
            <a:endParaRPr lang="fr-FR" altLang="fr-FR" sz="2000" b="1" dirty="0">
              <a:solidFill>
                <a:srgbClr val="000000"/>
              </a:solidFill>
            </a:endParaRPr>
          </a:p>
          <a:p>
            <a:pPr marL="342900" indent="-342900" algn="just">
              <a:spcAft>
                <a:spcPts val="900"/>
              </a:spcAft>
              <a:buFont typeface="Wingdings" charset="2"/>
              <a:buChar char="u"/>
              <a:defRPr/>
            </a:pPr>
            <a:r>
              <a:rPr lang="fr-FR" altLang="fr-FR" sz="2000" b="1" dirty="0" smtClean="0">
                <a:solidFill>
                  <a:srgbClr val="000000"/>
                </a:solidFill>
              </a:rPr>
              <a:t>Règles</a:t>
            </a:r>
          </a:p>
          <a:p>
            <a:pPr marL="342900" indent="-342900" algn="just">
              <a:spcAft>
                <a:spcPts val="600"/>
              </a:spcAft>
              <a:buFont typeface="Wingdings" panose="05000000000000000000" pitchFamily="2" charset="2"/>
              <a:buChar char="q"/>
              <a:defRPr/>
            </a:pPr>
            <a:r>
              <a:rPr lang="fr-FR" altLang="fr-FR" sz="2000" dirty="0" smtClean="0">
                <a:solidFill>
                  <a:srgbClr val="000000"/>
                </a:solidFill>
              </a:rPr>
              <a:t>Utilisation des biens de l’INRS</a:t>
            </a:r>
          </a:p>
          <a:p>
            <a:pPr marL="342900" indent="-342900" algn="just">
              <a:spcAft>
                <a:spcPts val="600"/>
              </a:spcAft>
              <a:buFont typeface="Wingdings" panose="05000000000000000000" pitchFamily="2" charset="2"/>
              <a:buChar char="q"/>
              <a:defRPr/>
            </a:pPr>
            <a:r>
              <a:rPr lang="fr-FR" altLang="fr-FR" sz="2000" dirty="0" smtClean="0">
                <a:solidFill>
                  <a:srgbClr val="000000"/>
                </a:solidFill>
              </a:rPr>
              <a:t>Confidentialité</a:t>
            </a:r>
          </a:p>
          <a:p>
            <a:pPr marL="342900" indent="-342900" algn="just">
              <a:spcAft>
                <a:spcPts val="600"/>
              </a:spcAft>
              <a:buFont typeface="Wingdings" panose="05000000000000000000" pitchFamily="2" charset="2"/>
              <a:buChar char="q"/>
              <a:defRPr/>
            </a:pPr>
            <a:r>
              <a:rPr lang="fr-FR" altLang="fr-FR" sz="2000" dirty="0" smtClean="0">
                <a:solidFill>
                  <a:srgbClr val="000000"/>
                </a:solidFill>
              </a:rPr>
              <a:t>Conflits d’intérêts</a:t>
            </a:r>
          </a:p>
          <a:p>
            <a:pPr marL="342900" indent="-342900" algn="just">
              <a:spcAft>
                <a:spcPts val="600"/>
              </a:spcAft>
              <a:buFont typeface="Wingdings" panose="05000000000000000000" pitchFamily="2" charset="2"/>
              <a:buChar char="q"/>
              <a:defRPr/>
            </a:pPr>
            <a:r>
              <a:rPr lang="fr-FR" altLang="fr-FR" sz="2000" dirty="0">
                <a:solidFill>
                  <a:srgbClr val="000000"/>
                </a:solidFill>
              </a:rPr>
              <a:t>A</a:t>
            </a:r>
            <a:r>
              <a:rPr lang="fr-FR" altLang="fr-FR" sz="2000" dirty="0" smtClean="0">
                <a:solidFill>
                  <a:srgbClr val="000000"/>
                </a:solidFill>
              </a:rPr>
              <a:t>vantages, bénéfices et cadeaux</a:t>
            </a:r>
          </a:p>
          <a:p>
            <a:pPr marL="1085850" lvl="1" indent="-342900" algn="just">
              <a:buFont typeface="Wingdings" charset="2"/>
              <a:buChar char="ü"/>
              <a:defRPr/>
            </a:pPr>
            <a:endParaRPr lang="fr-FR" altLang="fr-FR" sz="2000" dirty="0" smtClean="0">
              <a:solidFill>
                <a:srgbClr val="000000"/>
              </a:solidFill>
            </a:endParaRPr>
          </a:p>
          <a:p>
            <a:pPr>
              <a:defRPr/>
            </a:pPr>
            <a:endParaRPr lang="fr-FR" altLang="fr-FR" sz="2600" b="1" dirty="0" smtClean="0">
              <a:solidFill>
                <a:srgbClr val="0093D2"/>
              </a:solidFill>
            </a:endParaRPr>
          </a:p>
        </p:txBody>
      </p:sp>
      <p:sp>
        <p:nvSpPr>
          <p:cNvPr id="4" name="ZoneTexte 3"/>
          <p:cNvSpPr txBox="1"/>
          <p:nvPr>
            <p:custDataLst>
              <p:tags r:id="rId2"/>
            </p:custDataLst>
          </p:nvPr>
        </p:nvSpPr>
        <p:spPr>
          <a:xfrm>
            <a:off x="611560" y="6525344"/>
            <a:ext cx="399120" cy="246221"/>
          </a:xfrm>
          <a:prstGeom prst="rect">
            <a:avLst/>
          </a:prstGeom>
          <a:noFill/>
        </p:spPr>
        <p:txBody>
          <a:bodyPr wrap="square" rtlCol="0">
            <a:spAutoFit/>
          </a:bodyPr>
          <a:lstStyle/>
          <a:p>
            <a:fld id="{1938BCEC-1585-47B8-9155-048715FCF417}" type="slidenum">
              <a:rPr lang="fr-CA" sz="1000" smtClean="0"/>
              <a:t>30</a:t>
            </a:fld>
            <a:endParaRPr lang="fr-CA" sz="1000" dirty="0"/>
          </a:p>
        </p:txBody>
      </p:sp>
      <p:pic>
        <p:nvPicPr>
          <p:cNvPr id="5" name="Image 4"/>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932040" y="3384186"/>
            <a:ext cx="3384376" cy="1907503"/>
          </a:xfrm>
          <a:prstGeom prst="rect">
            <a:avLst/>
          </a:prstGeom>
          <a:noFill/>
          <a:ln>
            <a:noFill/>
          </a:ln>
        </p:spPr>
      </p:pic>
    </p:spTree>
    <p:extLst>
      <p:ext uri="{BB962C8B-B14F-4D97-AF65-F5344CB8AC3E}">
        <p14:creationId xmlns:p14="http://schemas.microsoft.com/office/powerpoint/2010/main" val="328604475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custDataLst>
              <p:tags r:id="rId1"/>
            </p:custDataLst>
          </p:nvPr>
        </p:nvSpPr>
        <p:spPr bwMode="auto">
          <a:xfrm>
            <a:off x="533400" y="532800"/>
            <a:ext cx="8153400" cy="474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4" charset="-128"/>
              </a:defRPr>
            </a:lvl1pPr>
            <a:lvl2pPr marL="742950" indent="-285750">
              <a:defRPr sz="2400">
                <a:solidFill>
                  <a:schemeClr val="tx1"/>
                </a:solidFill>
                <a:latin typeface="Arial" charset="0"/>
                <a:ea typeface="ヒラギノ角ゴ Pro W3" pitchFamily="-64" charset="-128"/>
              </a:defRPr>
            </a:lvl2pPr>
            <a:lvl3pPr marL="1143000" indent="-228600">
              <a:defRPr sz="2400">
                <a:solidFill>
                  <a:schemeClr val="tx1"/>
                </a:solidFill>
                <a:latin typeface="Arial" charset="0"/>
                <a:ea typeface="ヒラギノ角ゴ Pro W3" pitchFamily="-64" charset="-128"/>
              </a:defRPr>
            </a:lvl3pPr>
            <a:lvl4pPr marL="1600200" indent="-228600">
              <a:defRPr sz="2400">
                <a:solidFill>
                  <a:schemeClr val="tx1"/>
                </a:solidFill>
                <a:latin typeface="Arial" charset="0"/>
                <a:ea typeface="ヒラギノ角ゴ Pro W3" pitchFamily="-64" charset="-128"/>
              </a:defRPr>
            </a:lvl4pPr>
            <a:lvl5pPr marL="2057400" indent="-228600">
              <a:defRPr sz="2400">
                <a:solidFill>
                  <a:schemeClr val="tx1"/>
                </a:solidFill>
                <a:latin typeface="Arial"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4" charset="-128"/>
              </a:defRPr>
            </a:lvl9pPr>
          </a:lstStyle>
          <a:p>
            <a:pPr>
              <a:defRPr/>
            </a:pPr>
            <a:r>
              <a:rPr lang="fr-FR" altLang="fr-FR" b="1" dirty="0" smtClean="0">
                <a:solidFill>
                  <a:srgbClr val="0093D2"/>
                </a:solidFill>
              </a:rPr>
              <a:t>GESTION DES RISQUES JURIDIQUES</a:t>
            </a:r>
          </a:p>
          <a:p>
            <a:pPr>
              <a:defRPr/>
            </a:pPr>
            <a:r>
              <a:rPr lang="fr-FR" altLang="fr-FR" b="1" dirty="0" smtClean="0">
                <a:solidFill>
                  <a:srgbClr val="000000"/>
                </a:solidFill>
              </a:rPr>
              <a:t>INRS – Code d’éthique de la </a:t>
            </a:r>
          </a:p>
          <a:p>
            <a:pPr>
              <a:defRPr/>
            </a:pPr>
            <a:r>
              <a:rPr lang="fr-FR" altLang="fr-FR" b="1" dirty="0" smtClean="0">
                <a:solidFill>
                  <a:srgbClr val="000000"/>
                </a:solidFill>
              </a:rPr>
              <a:t>communauté universitaire</a:t>
            </a:r>
            <a:endParaRPr lang="fr-FR" altLang="fr-FR" sz="2000" b="1" dirty="0" smtClean="0">
              <a:solidFill>
                <a:srgbClr val="000000"/>
              </a:solidFill>
            </a:endParaRPr>
          </a:p>
          <a:p>
            <a:pPr>
              <a:defRPr/>
            </a:pPr>
            <a:endParaRPr lang="fr-FR" altLang="fr-FR" sz="2000" b="1" dirty="0" smtClean="0">
              <a:solidFill>
                <a:srgbClr val="000000"/>
              </a:solidFill>
            </a:endParaRPr>
          </a:p>
          <a:p>
            <a:pPr>
              <a:defRPr/>
            </a:pPr>
            <a:endParaRPr lang="fr-FR" altLang="fr-FR" sz="2000" b="1" dirty="0">
              <a:solidFill>
                <a:srgbClr val="000000"/>
              </a:solidFill>
            </a:endParaRPr>
          </a:p>
          <a:p>
            <a:pPr marL="342900" indent="-342900">
              <a:spcAft>
                <a:spcPts val="600"/>
              </a:spcAft>
              <a:buFont typeface="Wingdings" charset="2"/>
              <a:buChar char="u"/>
              <a:defRPr/>
            </a:pPr>
            <a:r>
              <a:rPr lang="fr-FR" altLang="fr-FR" sz="2000" b="1" dirty="0" smtClean="0">
                <a:solidFill>
                  <a:srgbClr val="000000"/>
                </a:solidFill>
              </a:rPr>
              <a:t>Objectifs</a:t>
            </a:r>
          </a:p>
          <a:p>
            <a:pPr marL="342900" indent="-342900" algn="just">
              <a:buFont typeface="Wingdings" panose="05000000000000000000" pitchFamily="2" charset="2"/>
              <a:buChar char="q"/>
              <a:defRPr/>
            </a:pPr>
            <a:r>
              <a:rPr lang="fr-FR" altLang="fr-FR" sz="2000" dirty="0" smtClean="0">
                <a:solidFill>
                  <a:srgbClr val="000000"/>
                </a:solidFill>
              </a:rPr>
              <a:t>Énoncer les </a:t>
            </a:r>
            <a:r>
              <a:rPr lang="fr-FR" altLang="fr-FR" sz="2000" dirty="0">
                <a:solidFill>
                  <a:srgbClr val="000000"/>
                </a:solidFill>
              </a:rPr>
              <a:t>v</a:t>
            </a:r>
            <a:r>
              <a:rPr lang="fr-FR" altLang="fr-FR" sz="2000" dirty="0" smtClean="0">
                <a:solidFill>
                  <a:srgbClr val="000000"/>
                </a:solidFill>
              </a:rPr>
              <a:t>aleurs, les devoirs, les obligations et les règles visant à encadrer la conduite des membres de la communauté universitaire</a:t>
            </a:r>
          </a:p>
          <a:p>
            <a:pPr marL="1085850" lvl="1" indent="-342900">
              <a:buFont typeface="Wingdings" charset="2"/>
              <a:buChar char="ü"/>
              <a:defRPr/>
            </a:pPr>
            <a:endParaRPr lang="fr-FR" altLang="fr-FR" sz="2000" dirty="0" smtClean="0">
              <a:solidFill>
                <a:srgbClr val="000000"/>
              </a:solidFill>
            </a:endParaRPr>
          </a:p>
          <a:p>
            <a:pPr marL="342900" indent="-342900" algn="just">
              <a:spcAft>
                <a:spcPts val="600"/>
              </a:spcAft>
              <a:buFont typeface="Wingdings" charset="2"/>
              <a:buChar char="u"/>
              <a:defRPr/>
            </a:pPr>
            <a:r>
              <a:rPr lang="fr-FR" altLang="fr-FR" sz="2000" b="1" dirty="0" smtClean="0">
                <a:solidFill>
                  <a:srgbClr val="000000"/>
                </a:solidFill>
              </a:rPr>
              <a:t>Devoirs et obligations</a:t>
            </a:r>
          </a:p>
          <a:p>
            <a:pPr marL="342900" indent="-342900" algn="just">
              <a:spcAft>
                <a:spcPts val="300"/>
              </a:spcAft>
              <a:buFont typeface="Wingdings" panose="05000000000000000000" pitchFamily="2" charset="2"/>
              <a:buChar char="q"/>
              <a:defRPr/>
            </a:pPr>
            <a:r>
              <a:rPr lang="fr-FR" altLang="fr-FR" sz="2000" dirty="0">
                <a:solidFill>
                  <a:srgbClr val="000000"/>
                </a:solidFill>
              </a:rPr>
              <a:t>R</a:t>
            </a:r>
            <a:r>
              <a:rPr lang="fr-FR" altLang="fr-FR" sz="2000" dirty="0" smtClean="0">
                <a:solidFill>
                  <a:srgbClr val="000000"/>
                </a:solidFill>
              </a:rPr>
              <a:t>espect des personnes</a:t>
            </a:r>
          </a:p>
          <a:p>
            <a:pPr marL="342900" indent="-342900" algn="just">
              <a:spcAft>
                <a:spcPts val="300"/>
              </a:spcAft>
              <a:buFont typeface="Wingdings" panose="05000000000000000000" pitchFamily="2" charset="2"/>
              <a:buChar char="q"/>
              <a:defRPr/>
            </a:pPr>
            <a:r>
              <a:rPr lang="fr-FR" altLang="fr-FR" sz="2000" dirty="0">
                <a:solidFill>
                  <a:srgbClr val="000000"/>
                </a:solidFill>
              </a:rPr>
              <a:t>R</a:t>
            </a:r>
            <a:r>
              <a:rPr lang="fr-FR" altLang="fr-FR" sz="2000" dirty="0" smtClean="0">
                <a:solidFill>
                  <a:srgbClr val="000000"/>
                </a:solidFill>
              </a:rPr>
              <a:t>espect des lois</a:t>
            </a:r>
          </a:p>
          <a:p>
            <a:pPr marL="342900" indent="-342900" algn="just">
              <a:spcAft>
                <a:spcPts val="300"/>
              </a:spcAft>
              <a:buFont typeface="Wingdings" panose="05000000000000000000" pitchFamily="2" charset="2"/>
              <a:buChar char="q"/>
              <a:defRPr/>
            </a:pPr>
            <a:r>
              <a:rPr lang="fr-FR" altLang="fr-FR" sz="2000" dirty="0">
                <a:solidFill>
                  <a:srgbClr val="000000"/>
                </a:solidFill>
              </a:rPr>
              <a:t>R</a:t>
            </a:r>
            <a:r>
              <a:rPr lang="fr-FR" altLang="fr-FR" sz="2000" dirty="0" smtClean="0">
                <a:solidFill>
                  <a:srgbClr val="000000"/>
                </a:solidFill>
              </a:rPr>
              <a:t>espect de l’établissement</a:t>
            </a:r>
          </a:p>
          <a:p>
            <a:pPr marL="342900" indent="-342900" algn="just">
              <a:buFont typeface="Wingdings" panose="05000000000000000000" pitchFamily="2" charset="2"/>
              <a:buChar char="q"/>
              <a:defRPr/>
            </a:pPr>
            <a:r>
              <a:rPr lang="fr-FR" altLang="fr-FR" sz="2000" dirty="0" smtClean="0">
                <a:solidFill>
                  <a:srgbClr val="000000"/>
                </a:solidFill>
              </a:rPr>
              <a:t>Utilisation des biens de l’INRS</a:t>
            </a:r>
          </a:p>
          <a:p>
            <a:pPr marL="1085850" lvl="1" indent="-342900" algn="just">
              <a:buFont typeface="Wingdings" charset="2"/>
              <a:buChar char="ü"/>
              <a:defRPr/>
            </a:pPr>
            <a:endParaRPr lang="fr-FR" altLang="fr-FR" sz="2000" dirty="0" smtClean="0">
              <a:solidFill>
                <a:srgbClr val="000000"/>
              </a:solidFill>
            </a:endParaRPr>
          </a:p>
          <a:p>
            <a:pPr>
              <a:defRPr/>
            </a:pPr>
            <a:endParaRPr lang="fr-FR" altLang="fr-FR" sz="2600" b="1" dirty="0" smtClean="0">
              <a:solidFill>
                <a:srgbClr val="0093D2"/>
              </a:solidFill>
            </a:endParaRPr>
          </a:p>
        </p:txBody>
      </p:sp>
      <p:sp>
        <p:nvSpPr>
          <p:cNvPr id="6" name="ZoneTexte 5"/>
          <p:cNvSpPr txBox="1"/>
          <p:nvPr>
            <p:custDataLst>
              <p:tags r:id="rId2"/>
            </p:custDataLst>
          </p:nvPr>
        </p:nvSpPr>
        <p:spPr>
          <a:xfrm>
            <a:off x="644488" y="6309320"/>
            <a:ext cx="399120" cy="246221"/>
          </a:xfrm>
          <a:prstGeom prst="rect">
            <a:avLst/>
          </a:prstGeom>
          <a:noFill/>
        </p:spPr>
        <p:txBody>
          <a:bodyPr wrap="square" rtlCol="0">
            <a:spAutoFit/>
          </a:bodyPr>
          <a:lstStyle/>
          <a:p>
            <a:fld id="{2B22D583-6790-40A1-B13D-E850CEF9D4C2}" type="slidenum">
              <a:rPr lang="fr-CA" sz="1000" smtClean="0"/>
              <a:t>31</a:t>
            </a:fld>
            <a:endParaRPr lang="fr-CA" sz="1000" dirty="0"/>
          </a:p>
        </p:txBody>
      </p:sp>
      <p:pic>
        <p:nvPicPr>
          <p:cNvPr id="5" name="Image 4"/>
          <p:cNvPicPr/>
          <p:nvPr/>
        </p:nvPicPr>
        <p:blipFill>
          <a:blip r:embed="rId5">
            <a:extLst>
              <a:ext uri="{28A0092B-C50C-407E-A947-70E740481C1C}">
                <a14:useLocalDpi xmlns:a14="http://schemas.microsoft.com/office/drawing/2010/main" val="0"/>
              </a:ext>
            </a:extLst>
          </a:blip>
          <a:srcRect/>
          <a:stretch>
            <a:fillRect/>
          </a:stretch>
        </p:blipFill>
        <p:spPr bwMode="auto">
          <a:xfrm>
            <a:off x="5940152" y="908720"/>
            <a:ext cx="2520280" cy="1800200"/>
          </a:xfrm>
          <a:prstGeom prst="rect">
            <a:avLst/>
          </a:prstGeom>
          <a:noFill/>
          <a:ln>
            <a:noFill/>
          </a:ln>
        </p:spPr>
      </p:pic>
    </p:spTree>
    <p:extLst>
      <p:ext uri="{BB962C8B-B14F-4D97-AF65-F5344CB8AC3E}">
        <p14:creationId xmlns:p14="http://schemas.microsoft.com/office/powerpoint/2010/main" val="143769654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custDataLst>
              <p:tags r:id="rId1"/>
            </p:custDataLst>
          </p:nvPr>
        </p:nvSpPr>
        <p:spPr bwMode="auto">
          <a:xfrm>
            <a:off x="533400" y="532800"/>
            <a:ext cx="8153400" cy="474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4" charset="-128"/>
              </a:defRPr>
            </a:lvl1pPr>
            <a:lvl2pPr marL="742950" indent="-285750">
              <a:defRPr sz="2400">
                <a:solidFill>
                  <a:schemeClr val="tx1"/>
                </a:solidFill>
                <a:latin typeface="Arial" charset="0"/>
                <a:ea typeface="ヒラギノ角ゴ Pro W3" pitchFamily="-64" charset="-128"/>
              </a:defRPr>
            </a:lvl2pPr>
            <a:lvl3pPr marL="1143000" indent="-228600">
              <a:defRPr sz="2400">
                <a:solidFill>
                  <a:schemeClr val="tx1"/>
                </a:solidFill>
                <a:latin typeface="Arial" charset="0"/>
                <a:ea typeface="ヒラギノ角ゴ Pro W3" pitchFamily="-64" charset="-128"/>
              </a:defRPr>
            </a:lvl3pPr>
            <a:lvl4pPr marL="1600200" indent="-228600">
              <a:defRPr sz="2400">
                <a:solidFill>
                  <a:schemeClr val="tx1"/>
                </a:solidFill>
                <a:latin typeface="Arial" charset="0"/>
                <a:ea typeface="ヒラギノ角ゴ Pro W3" pitchFamily="-64" charset="-128"/>
              </a:defRPr>
            </a:lvl4pPr>
            <a:lvl5pPr marL="2057400" indent="-228600">
              <a:defRPr sz="2400">
                <a:solidFill>
                  <a:schemeClr val="tx1"/>
                </a:solidFill>
                <a:latin typeface="Arial"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4" charset="-128"/>
              </a:defRPr>
            </a:lvl9pPr>
          </a:lstStyle>
          <a:p>
            <a:pPr>
              <a:defRPr/>
            </a:pPr>
            <a:r>
              <a:rPr lang="fr-FR" altLang="fr-FR" b="1" dirty="0" smtClean="0">
                <a:solidFill>
                  <a:srgbClr val="0093D2"/>
                </a:solidFill>
              </a:rPr>
              <a:t>GESTION DES RISQUES JURIDIQUES</a:t>
            </a:r>
          </a:p>
          <a:p>
            <a:pPr>
              <a:defRPr/>
            </a:pPr>
            <a:r>
              <a:rPr lang="fr-FR" altLang="fr-FR" b="1" dirty="0" smtClean="0">
                <a:solidFill>
                  <a:srgbClr val="000000"/>
                </a:solidFill>
              </a:rPr>
              <a:t>INRS – Code d’éthique de la communauté universitaire (suite)</a:t>
            </a:r>
          </a:p>
          <a:p>
            <a:pPr marL="342900" indent="-342900" algn="just">
              <a:buFont typeface="Wingdings" charset="2"/>
              <a:buChar char="u"/>
              <a:defRPr/>
            </a:pPr>
            <a:endParaRPr lang="fr-FR" altLang="fr-FR" sz="2000" b="1" dirty="0" smtClean="0">
              <a:solidFill>
                <a:srgbClr val="000000"/>
              </a:solidFill>
            </a:endParaRPr>
          </a:p>
          <a:p>
            <a:pPr marL="342900" indent="-342900" algn="just">
              <a:buFont typeface="Wingdings" charset="2"/>
              <a:buChar char="u"/>
              <a:defRPr/>
            </a:pPr>
            <a:endParaRPr lang="fr-FR" altLang="fr-FR" sz="2000" b="1" dirty="0" smtClean="0">
              <a:solidFill>
                <a:srgbClr val="000000"/>
              </a:solidFill>
            </a:endParaRPr>
          </a:p>
          <a:p>
            <a:pPr marL="342900" indent="-342900" algn="just">
              <a:buFont typeface="Wingdings" charset="2"/>
              <a:buChar char="u"/>
              <a:defRPr/>
            </a:pPr>
            <a:r>
              <a:rPr lang="fr-FR" altLang="fr-FR" sz="2000" b="1" dirty="0" smtClean="0">
                <a:solidFill>
                  <a:srgbClr val="000000"/>
                </a:solidFill>
              </a:rPr>
              <a:t>Devoirs et obligations (suite)</a:t>
            </a:r>
          </a:p>
          <a:p>
            <a:pPr marL="342900" indent="-342900" algn="just">
              <a:buFont typeface="Wingdings" charset="2"/>
              <a:buChar char="u"/>
              <a:defRPr/>
            </a:pPr>
            <a:endParaRPr lang="fr-FR" altLang="fr-FR" sz="2000" b="1" dirty="0" smtClean="0">
              <a:solidFill>
                <a:srgbClr val="000000"/>
              </a:solidFill>
            </a:endParaRPr>
          </a:p>
          <a:p>
            <a:pPr marL="342900" indent="-342900" algn="just">
              <a:buFont typeface="Wingdings" panose="05000000000000000000" pitchFamily="2" charset="2"/>
              <a:buChar char="q"/>
              <a:defRPr/>
            </a:pPr>
            <a:r>
              <a:rPr lang="fr-FR" altLang="fr-FR" sz="2000" dirty="0" smtClean="0">
                <a:solidFill>
                  <a:srgbClr val="000000"/>
                </a:solidFill>
              </a:rPr>
              <a:t>Confidentialité</a:t>
            </a:r>
          </a:p>
          <a:p>
            <a:pPr marL="1085850" lvl="1" indent="-342900" algn="just">
              <a:buFont typeface="Wingdings" panose="05000000000000000000" pitchFamily="2" charset="2"/>
              <a:buChar char="ü"/>
              <a:defRPr/>
            </a:pPr>
            <a:r>
              <a:rPr lang="fr-FR" altLang="fr-FR" sz="2000" dirty="0" smtClean="0">
                <a:solidFill>
                  <a:srgbClr val="000000"/>
                </a:solidFill>
              </a:rPr>
              <a:t>discrétion</a:t>
            </a:r>
          </a:p>
          <a:p>
            <a:pPr marL="1085850" lvl="1" indent="-342900" algn="just">
              <a:buFont typeface="Wingdings" panose="05000000000000000000" pitchFamily="2" charset="2"/>
              <a:buChar char="ü"/>
              <a:defRPr/>
            </a:pPr>
            <a:r>
              <a:rPr lang="fr-FR" altLang="fr-FR" sz="2000" dirty="0" smtClean="0">
                <a:solidFill>
                  <a:srgbClr val="000000"/>
                </a:solidFill>
              </a:rPr>
              <a:t>accès aux renseignements personnels</a:t>
            </a:r>
          </a:p>
          <a:p>
            <a:pPr marL="1085850" lvl="1" indent="-342900" algn="just">
              <a:buFont typeface="Wingdings" panose="05000000000000000000" pitchFamily="2" charset="2"/>
              <a:buChar char="ü"/>
              <a:defRPr/>
            </a:pPr>
            <a:r>
              <a:rPr lang="fr-FR" altLang="fr-FR" sz="2000" dirty="0" smtClean="0">
                <a:solidFill>
                  <a:srgbClr val="000000"/>
                </a:solidFill>
              </a:rPr>
              <a:t>utilisation des renseignements personnels</a:t>
            </a:r>
          </a:p>
          <a:p>
            <a:pPr marL="1485900" lvl="2" indent="-342900" algn="just">
              <a:buFont typeface="Wingdings" charset="2"/>
              <a:buChar char="Ø"/>
              <a:defRPr/>
            </a:pPr>
            <a:endParaRPr lang="fr-FR" altLang="fr-FR" sz="2000" dirty="0" smtClean="0">
              <a:solidFill>
                <a:srgbClr val="000000"/>
              </a:solidFill>
            </a:endParaRPr>
          </a:p>
          <a:p>
            <a:pPr marL="342900" indent="-342900" algn="just">
              <a:buFont typeface="Wingdings" panose="05000000000000000000" pitchFamily="2" charset="2"/>
              <a:buChar char="q"/>
              <a:defRPr/>
            </a:pPr>
            <a:r>
              <a:rPr lang="fr-FR" altLang="fr-FR" sz="2000" dirty="0">
                <a:solidFill>
                  <a:srgbClr val="000000"/>
                </a:solidFill>
              </a:rPr>
              <a:t>C</a:t>
            </a:r>
            <a:r>
              <a:rPr lang="fr-FR" altLang="fr-FR" sz="2000" dirty="0" smtClean="0">
                <a:solidFill>
                  <a:srgbClr val="000000"/>
                </a:solidFill>
              </a:rPr>
              <a:t>onflits d’intérêts</a:t>
            </a:r>
          </a:p>
          <a:p>
            <a:pPr marL="1085850" lvl="1" indent="-342900" algn="just">
              <a:buFont typeface="Wingdings" panose="05000000000000000000" pitchFamily="2" charset="2"/>
              <a:buChar char="ü"/>
              <a:defRPr/>
            </a:pPr>
            <a:r>
              <a:rPr lang="fr-FR" altLang="fr-FR" sz="2000" dirty="0" smtClean="0">
                <a:solidFill>
                  <a:srgbClr val="000000"/>
                </a:solidFill>
              </a:rPr>
              <a:t>engagement annuel et signalement des conflits d’intérêts réels ou apparents</a:t>
            </a:r>
          </a:p>
          <a:p>
            <a:pPr marL="1085850" lvl="1" indent="-342900" algn="just">
              <a:buFont typeface="Wingdings" charset="2"/>
              <a:buChar char="ü"/>
              <a:defRPr/>
            </a:pPr>
            <a:endParaRPr lang="fr-FR" altLang="fr-FR" sz="2000" dirty="0" smtClean="0">
              <a:solidFill>
                <a:srgbClr val="000000"/>
              </a:solidFill>
            </a:endParaRPr>
          </a:p>
          <a:p>
            <a:pPr>
              <a:defRPr/>
            </a:pPr>
            <a:endParaRPr lang="fr-FR" altLang="fr-FR" sz="2600" b="1" dirty="0" smtClean="0">
              <a:solidFill>
                <a:srgbClr val="0093D2"/>
              </a:solidFill>
            </a:endParaRPr>
          </a:p>
        </p:txBody>
      </p:sp>
      <p:pic>
        <p:nvPicPr>
          <p:cNvPr id="4" name="Image 3"/>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5292080" y="1412776"/>
            <a:ext cx="3543300" cy="1800200"/>
          </a:xfrm>
          <a:prstGeom prst="rect">
            <a:avLst/>
          </a:prstGeom>
          <a:noFill/>
          <a:ln>
            <a:noFill/>
          </a:ln>
        </p:spPr>
      </p:pic>
      <p:sp>
        <p:nvSpPr>
          <p:cNvPr id="5" name="ZoneTexte 4"/>
          <p:cNvSpPr txBox="1"/>
          <p:nvPr>
            <p:custDataLst>
              <p:tags r:id="rId3"/>
            </p:custDataLst>
          </p:nvPr>
        </p:nvSpPr>
        <p:spPr>
          <a:xfrm>
            <a:off x="644488" y="6309320"/>
            <a:ext cx="399120" cy="246221"/>
          </a:xfrm>
          <a:prstGeom prst="rect">
            <a:avLst/>
          </a:prstGeom>
          <a:noFill/>
        </p:spPr>
        <p:txBody>
          <a:bodyPr wrap="square" rtlCol="0">
            <a:spAutoFit/>
          </a:bodyPr>
          <a:lstStyle/>
          <a:p>
            <a:fld id="{200C5973-E18A-45B3-A348-BEAEFC267862}" type="slidenum">
              <a:rPr lang="fr-CA" sz="1000" smtClean="0"/>
              <a:t>32</a:t>
            </a:fld>
            <a:endParaRPr lang="fr-CA" sz="1000" dirty="0"/>
          </a:p>
        </p:txBody>
      </p:sp>
    </p:spTree>
    <p:extLst>
      <p:ext uri="{BB962C8B-B14F-4D97-AF65-F5344CB8AC3E}">
        <p14:creationId xmlns:p14="http://schemas.microsoft.com/office/powerpoint/2010/main" val="134453860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custDataLst>
              <p:tags r:id="rId1"/>
            </p:custDataLst>
          </p:nvPr>
        </p:nvSpPr>
        <p:spPr bwMode="auto">
          <a:xfrm>
            <a:off x="533400" y="532800"/>
            <a:ext cx="8153400" cy="474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4" charset="-128"/>
              </a:defRPr>
            </a:lvl1pPr>
            <a:lvl2pPr marL="742950" indent="-285750">
              <a:defRPr sz="2400">
                <a:solidFill>
                  <a:schemeClr val="tx1"/>
                </a:solidFill>
                <a:latin typeface="Arial" charset="0"/>
                <a:ea typeface="ヒラギノ角ゴ Pro W3" pitchFamily="-64" charset="-128"/>
              </a:defRPr>
            </a:lvl2pPr>
            <a:lvl3pPr marL="1143000" indent="-228600">
              <a:defRPr sz="2400">
                <a:solidFill>
                  <a:schemeClr val="tx1"/>
                </a:solidFill>
                <a:latin typeface="Arial" charset="0"/>
                <a:ea typeface="ヒラギノ角ゴ Pro W3" pitchFamily="-64" charset="-128"/>
              </a:defRPr>
            </a:lvl3pPr>
            <a:lvl4pPr marL="1600200" indent="-228600">
              <a:defRPr sz="2400">
                <a:solidFill>
                  <a:schemeClr val="tx1"/>
                </a:solidFill>
                <a:latin typeface="Arial" charset="0"/>
                <a:ea typeface="ヒラギノ角ゴ Pro W3" pitchFamily="-64" charset="-128"/>
              </a:defRPr>
            </a:lvl4pPr>
            <a:lvl5pPr marL="2057400" indent="-228600">
              <a:defRPr sz="2400">
                <a:solidFill>
                  <a:schemeClr val="tx1"/>
                </a:solidFill>
                <a:latin typeface="Arial"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4" charset="-128"/>
              </a:defRPr>
            </a:lvl9pPr>
          </a:lstStyle>
          <a:p>
            <a:pPr>
              <a:defRPr/>
            </a:pPr>
            <a:r>
              <a:rPr lang="fr-FR" altLang="fr-FR" b="1" dirty="0" smtClean="0">
                <a:solidFill>
                  <a:srgbClr val="0093D2"/>
                </a:solidFill>
              </a:rPr>
              <a:t>GESTION DES RISQUES JURIDIQUES</a:t>
            </a:r>
          </a:p>
          <a:p>
            <a:pPr>
              <a:defRPr/>
            </a:pPr>
            <a:r>
              <a:rPr lang="fr-FR" altLang="fr-FR" b="1" dirty="0" smtClean="0">
                <a:solidFill>
                  <a:srgbClr val="000000"/>
                </a:solidFill>
              </a:rPr>
              <a:t>INRS – Règlement sur l’exercice des pouvoirs</a:t>
            </a:r>
          </a:p>
          <a:p>
            <a:pPr marL="342900" indent="-342900">
              <a:buFont typeface="Wingdings" charset="2"/>
              <a:buChar char="u"/>
              <a:defRPr/>
            </a:pPr>
            <a:endParaRPr lang="fr-FR" altLang="fr-FR" sz="2000" b="1" dirty="0">
              <a:solidFill>
                <a:srgbClr val="000000"/>
              </a:solidFill>
            </a:endParaRPr>
          </a:p>
          <a:p>
            <a:pPr marL="342900" indent="-342900">
              <a:buFont typeface="Wingdings" charset="2"/>
              <a:buChar char="u"/>
              <a:defRPr/>
            </a:pPr>
            <a:r>
              <a:rPr lang="fr-FR" altLang="fr-FR" sz="2000" b="1" dirty="0" smtClean="0">
                <a:solidFill>
                  <a:srgbClr val="000000"/>
                </a:solidFill>
              </a:rPr>
              <a:t>Principes directeurs</a:t>
            </a:r>
          </a:p>
          <a:p>
            <a:pPr marL="1085850" lvl="1" indent="-342900">
              <a:buFont typeface="Wingdings" charset="2"/>
              <a:buChar char="q"/>
              <a:defRPr/>
            </a:pPr>
            <a:endParaRPr lang="fr-FR" altLang="fr-FR" sz="2000" b="1" dirty="0" smtClean="0">
              <a:solidFill>
                <a:srgbClr val="000000"/>
              </a:solidFill>
            </a:endParaRPr>
          </a:p>
          <a:p>
            <a:pPr marL="0" lvl="1" indent="0" algn="just">
              <a:defRPr/>
            </a:pPr>
            <a:r>
              <a:rPr lang="fr-FR" altLang="fr-FR" sz="2000" dirty="0" smtClean="0">
                <a:solidFill>
                  <a:srgbClr val="000000"/>
                </a:solidFill>
              </a:rPr>
              <a:t>Sous réserve des dispositions de la loi, des règlements généraux, des lettres patentes et des documents normatifs de l’INRS, le conseil d’administration est l’autorité qui exerce les droits et les pouvoirs de l’INRS. Le conseil d’administration peut déléguer par règlement l’administration courante des affaires de l’INRS.</a:t>
            </a:r>
          </a:p>
          <a:p>
            <a:pPr marL="1085850" lvl="1" indent="-342900" algn="just">
              <a:buFont typeface="Wingdings" charset="2"/>
              <a:buChar char="ü"/>
              <a:defRPr/>
            </a:pPr>
            <a:endParaRPr lang="fr-FR" altLang="fr-FR" sz="2000" dirty="0" smtClean="0">
              <a:solidFill>
                <a:srgbClr val="000000"/>
              </a:solidFill>
            </a:endParaRPr>
          </a:p>
          <a:p>
            <a:pPr marL="1085850" lvl="1" indent="-342900" algn="just">
              <a:buFont typeface="Wingdings" charset="2"/>
              <a:buChar char="ü"/>
              <a:defRPr/>
            </a:pPr>
            <a:endParaRPr lang="fr-FR" altLang="fr-FR" sz="2000" dirty="0" smtClean="0">
              <a:solidFill>
                <a:srgbClr val="000000"/>
              </a:solidFill>
            </a:endParaRPr>
          </a:p>
          <a:p>
            <a:pPr>
              <a:defRPr/>
            </a:pPr>
            <a:endParaRPr lang="fr-FR" altLang="fr-FR" sz="2600" b="1" dirty="0" smtClean="0">
              <a:solidFill>
                <a:srgbClr val="0093D2"/>
              </a:solidFill>
            </a:endParaRPr>
          </a:p>
        </p:txBody>
      </p:sp>
      <p:pic>
        <p:nvPicPr>
          <p:cNvPr id="3" name="Image 2"/>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2051720" y="4077072"/>
            <a:ext cx="2736304" cy="2448272"/>
          </a:xfrm>
          <a:prstGeom prst="rect">
            <a:avLst/>
          </a:prstGeom>
          <a:noFill/>
          <a:ln>
            <a:noFill/>
          </a:ln>
        </p:spPr>
      </p:pic>
      <p:sp>
        <p:nvSpPr>
          <p:cNvPr id="4" name="ZoneTexte 3"/>
          <p:cNvSpPr txBox="1"/>
          <p:nvPr>
            <p:custDataLst>
              <p:tags r:id="rId3"/>
            </p:custDataLst>
          </p:nvPr>
        </p:nvSpPr>
        <p:spPr>
          <a:xfrm>
            <a:off x="644488" y="6309320"/>
            <a:ext cx="399120" cy="246221"/>
          </a:xfrm>
          <a:prstGeom prst="rect">
            <a:avLst/>
          </a:prstGeom>
          <a:noFill/>
        </p:spPr>
        <p:txBody>
          <a:bodyPr wrap="square" rtlCol="0">
            <a:spAutoFit/>
          </a:bodyPr>
          <a:lstStyle/>
          <a:p>
            <a:fld id="{84FA048E-AEA4-409F-BAB5-A3FC03256279}" type="slidenum">
              <a:rPr lang="fr-CA" sz="1000" smtClean="0"/>
              <a:t>33</a:t>
            </a:fld>
            <a:endParaRPr lang="fr-CA" sz="1000" dirty="0"/>
          </a:p>
        </p:txBody>
      </p:sp>
    </p:spTree>
    <p:extLst>
      <p:ext uri="{BB962C8B-B14F-4D97-AF65-F5344CB8AC3E}">
        <p14:creationId xmlns:p14="http://schemas.microsoft.com/office/powerpoint/2010/main" val="68932258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custDataLst>
              <p:tags r:id="rId1"/>
            </p:custDataLst>
          </p:nvPr>
        </p:nvSpPr>
        <p:spPr bwMode="auto">
          <a:xfrm>
            <a:off x="533400" y="532800"/>
            <a:ext cx="8153400" cy="474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4" charset="-128"/>
              </a:defRPr>
            </a:lvl1pPr>
            <a:lvl2pPr marL="742950" indent="-285750">
              <a:defRPr sz="2400">
                <a:solidFill>
                  <a:schemeClr val="tx1"/>
                </a:solidFill>
                <a:latin typeface="Arial" charset="0"/>
                <a:ea typeface="ヒラギノ角ゴ Pro W3" pitchFamily="-64" charset="-128"/>
              </a:defRPr>
            </a:lvl2pPr>
            <a:lvl3pPr marL="1143000" indent="-228600">
              <a:defRPr sz="2400">
                <a:solidFill>
                  <a:schemeClr val="tx1"/>
                </a:solidFill>
                <a:latin typeface="Arial" charset="0"/>
                <a:ea typeface="ヒラギノ角ゴ Pro W3" pitchFamily="-64" charset="-128"/>
              </a:defRPr>
            </a:lvl3pPr>
            <a:lvl4pPr marL="1600200" indent="-228600">
              <a:defRPr sz="2400">
                <a:solidFill>
                  <a:schemeClr val="tx1"/>
                </a:solidFill>
                <a:latin typeface="Arial" charset="0"/>
                <a:ea typeface="ヒラギノ角ゴ Pro W3" pitchFamily="-64" charset="-128"/>
              </a:defRPr>
            </a:lvl4pPr>
            <a:lvl5pPr marL="2057400" indent="-228600">
              <a:defRPr sz="2400">
                <a:solidFill>
                  <a:schemeClr val="tx1"/>
                </a:solidFill>
                <a:latin typeface="Arial"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4" charset="-128"/>
              </a:defRPr>
            </a:lvl9pPr>
          </a:lstStyle>
          <a:p>
            <a:pPr>
              <a:defRPr/>
            </a:pPr>
            <a:r>
              <a:rPr lang="fr-FR" altLang="fr-FR" b="1" dirty="0" smtClean="0">
                <a:solidFill>
                  <a:srgbClr val="0093D2"/>
                </a:solidFill>
              </a:rPr>
              <a:t>GESTION DES RISQUES JURIDIQUES</a:t>
            </a:r>
          </a:p>
          <a:p>
            <a:pPr>
              <a:defRPr/>
            </a:pPr>
            <a:r>
              <a:rPr lang="fr-FR" altLang="fr-FR" b="1" dirty="0" smtClean="0">
                <a:solidFill>
                  <a:srgbClr val="000000"/>
                </a:solidFill>
              </a:rPr>
              <a:t>INRS – Règlement sur l’exercice des pouvoirs (suite)</a:t>
            </a:r>
          </a:p>
          <a:p>
            <a:pPr lvl="1" indent="0">
              <a:defRPr/>
            </a:pPr>
            <a:endParaRPr lang="fr-FR" altLang="fr-FR" sz="2000" dirty="0" smtClean="0">
              <a:solidFill>
                <a:srgbClr val="000000"/>
              </a:solidFill>
            </a:endParaRPr>
          </a:p>
          <a:p>
            <a:pPr marL="342900" indent="-342900" algn="just">
              <a:buFont typeface="Wingdings" charset="2"/>
              <a:buChar char="u"/>
              <a:defRPr/>
            </a:pPr>
            <a:r>
              <a:rPr lang="fr-FR" altLang="fr-FR" sz="2000" b="1" dirty="0" smtClean="0">
                <a:solidFill>
                  <a:srgbClr val="000000"/>
                </a:solidFill>
              </a:rPr>
              <a:t>Objectifs</a:t>
            </a:r>
          </a:p>
          <a:p>
            <a:pPr marL="1085850" lvl="1" indent="-342900" algn="just">
              <a:buFont typeface="Wingdings" charset="2"/>
              <a:buChar char="q"/>
              <a:defRPr/>
            </a:pPr>
            <a:endParaRPr lang="fr-FR" altLang="fr-FR" sz="2000" b="1" dirty="0" smtClean="0">
              <a:solidFill>
                <a:srgbClr val="000000"/>
              </a:solidFill>
            </a:endParaRPr>
          </a:p>
          <a:p>
            <a:pPr marL="342900" indent="-342900" algn="just">
              <a:buFont typeface="Wingdings" panose="05000000000000000000" pitchFamily="2" charset="2"/>
              <a:buChar char="q"/>
              <a:defRPr/>
            </a:pPr>
            <a:r>
              <a:rPr lang="fr-FR" altLang="fr-FR" sz="2000" dirty="0" smtClean="0">
                <a:solidFill>
                  <a:srgbClr val="000000"/>
                </a:solidFill>
              </a:rPr>
              <a:t>Identifier les contrats pour lesquels l’autorisation préalable des instances est nécessaire et le niveau requis selon le montant et la nature du contrat</a:t>
            </a:r>
          </a:p>
          <a:p>
            <a:pPr marL="342900" indent="-342900" algn="just">
              <a:buFont typeface="Wingdings" panose="05000000000000000000" pitchFamily="2" charset="2"/>
              <a:buChar char="q"/>
              <a:defRPr/>
            </a:pPr>
            <a:endParaRPr lang="fr-FR" altLang="fr-FR" sz="2000" dirty="0" smtClean="0">
              <a:solidFill>
                <a:srgbClr val="000000"/>
              </a:solidFill>
            </a:endParaRPr>
          </a:p>
          <a:p>
            <a:pPr marL="342900" indent="-342900" algn="just">
              <a:buFont typeface="Wingdings" panose="05000000000000000000" pitchFamily="2" charset="2"/>
              <a:buChar char="q"/>
              <a:defRPr/>
            </a:pPr>
            <a:r>
              <a:rPr lang="fr-FR" altLang="fr-FR" sz="2000" dirty="0">
                <a:solidFill>
                  <a:srgbClr val="000000"/>
                </a:solidFill>
              </a:rPr>
              <a:t>D</a:t>
            </a:r>
            <a:r>
              <a:rPr lang="fr-FR" altLang="fr-FR" sz="2000" dirty="0" smtClean="0">
                <a:solidFill>
                  <a:srgbClr val="000000"/>
                </a:solidFill>
              </a:rPr>
              <a:t>éfinir les devoirs et les responsabilités des signataires des contrats</a:t>
            </a:r>
          </a:p>
          <a:p>
            <a:pPr marL="1085850" lvl="1" indent="-342900" algn="just">
              <a:buFont typeface="Wingdings" charset="2"/>
              <a:buChar char="ü"/>
              <a:defRPr/>
            </a:pPr>
            <a:endParaRPr lang="fr-FR" altLang="fr-FR" sz="2000" dirty="0" smtClean="0">
              <a:solidFill>
                <a:srgbClr val="000000"/>
              </a:solidFill>
            </a:endParaRPr>
          </a:p>
          <a:p>
            <a:pPr marL="1085850" lvl="1" indent="-342900" algn="just">
              <a:buFont typeface="Wingdings" charset="2"/>
              <a:buChar char="ü"/>
              <a:defRPr/>
            </a:pPr>
            <a:endParaRPr lang="fr-FR" altLang="fr-FR" sz="2000" dirty="0" smtClean="0">
              <a:solidFill>
                <a:srgbClr val="000000"/>
              </a:solidFill>
            </a:endParaRPr>
          </a:p>
          <a:p>
            <a:pPr>
              <a:defRPr/>
            </a:pPr>
            <a:endParaRPr lang="fr-FR" altLang="fr-FR" sz="2600" b="1" dirty="0" smtClean="0">
              <a:solidFill>
                <a:srgbClr val="0093D2"/>
              </a:solidFill>
            </a:endParaRPr>
          </a:p>
        </p:txBody>
      </p:sp>
      <p:sp>
        <p:nvSpPr>
          <p:cNvPr id="6" name="ZoneTexte 5"/>
          <p:cNvSpPr txBox="1"/>
          <p:nvPr>
            <p:custDataLst>
              <p:tags r:id="rId2"/>
            </p:custDataLst>
          </p:nvPr>
        </p:nvSpPr>
        <p:spPr>
          <a:xfrm>
            <a:off x="644488" y="6309320"/>
            <a:ext cx="399120" cy="246221"/>
          </a:xfrm>
          <a:prstGeom prst="rect">
            <a:avLst/>
          </a:prstGeom>
          <a:noFill/>
        </p:spPr>
        <p:txBody>
          <a:bodyPr wrap="square" rtlCol="0">
            <a:spAutoFit/>
          </a:bodyPr>
          <a:lstStyle/>
          <a:p>
            <a:fld id="{842726B2-B4E9-419B-88F5-4DDA2259E493}" type="slidenum">
              <a:rPr lang="fr-CA" sz="1000" smtClean="0"/>
              <a:t>34</a:t>
            </a:fld>
            <a:endParaRPr lang="fr-CA" sz="1000" dirty="0"/>
          </a:p>
        </p:txBody>
      </p:sp>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7624" y="4375745"/>
            <a:ext cx="1819275" cy="1933575"/>
          </a:xfrm>
          <a:prstGeom prst="rect">
            <a:avLst/>
          </a:prstGeom>
        </p:spPr>
      </p:pic>
      <p:pic>
        <p:nvPicPr>
          <p:cNvPr id="7" name="Image 6" descr="Résultats de recherche d'images pour « autorisation image »"/>
          <p:cNvPicPr/>
          <p:nvPr/>
        </p:nvPicPr>
        <p:blipFill>
          <a:blip r:embed="rId6">
            <a:extLst>
              <a:ext uri="{28A0092B-C50C-407E-A947-70E740481C1C}">
                <a14:useLocalDpi xmlns:a14="http://schemas.microsoft.com/office/drawing/2010/main" val="0"/>
              </a:ext>
            </a:extLst>
          </a:blip>
          <a:srcRect/>
          <a:stretch>
            <a:fillRect/>
          </a:stretch>
        </p:blipFill>
        <p:spPr bwMode="auto">
          <a:xfrm>
            <a:off x="3429000" y="4536261"/>
            <a:ext cx="2362200" cy="1769110"/>
          </a:xfrm>
          <a:prstGeom prst="rect">
            <a:avLst/>
          </a:prstGeom>
          <a:noFill/>
          <a:ln>
            <a:noFill/>
          </a:ln>
        </p:spPr>
      </p:pic>
    </p:spTree>
    <p:extLst>
      <p:ext uri="{BB962C8B-B14F-4D97-AF65-F5344CB8AC3E}">
        <p14:creationId xmlns:p14="http://schemas.microsoft.com/office/powerpoint/2010/main" val="250338293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custDataLst>
              <p:tags r:id="rId1"/>
            </p:custDataLst>
          </p:nvPr>
        </p:nvSpPr>
        <p:spPr bwMode="auto">
          <a:xfrm>
            <a:off x="533400" y="532800"/>
            <a:ext cx="8153400" cy="474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4" charset="-128"/>
              </a:defRPr>
            </a:lvl1pPr>
            <a:lvl2pPr marL="742950" indent="-285750">
              <a:defRPr sz="2400">
                <a:solidFill>
                  <a:schemeClr val="tx1"/>
                </a:solidFill>
                <a:latin typeface="Arial" charset="0"/>
                <a:ea typeface="ヒラギノ角ゴ Pro W3" pitchFamily="-64" charset="-128"/>
              </a:defRPr>
            </a:lvl2pPr>
            <a:lvl3pPr marL="1143000" indent="-228600">
              <a:defRPr sz="2400">
                <a:solidFill>
                  <a:schemeClr val="tx1"/>
                </a:solidFill>
                <a:latin typeface="Arial" charset="0"/>
                <a:ea typeface="ヒラギノ角ゴ Pro W3" pitchFamily="-64" charset="-128"/>
              </a:defRPr>
            </a:lvl3pPr>
            <a:lvl4pPr marL="1600200" indent="-228600">
              <a:defRPr sz="2400">
                <a:solidFill>
                  <a:schemeClr val="tx1"/>
                </a:solidFill>
                <a:latin typeface="Arial" charset="0"/>
                <a:ea typeface="ヒラギノ角ゴ Pro W3" pitchFamily="-64" charset="-128"/>
              </a:defRPr>
            </a:lvl4pPr>
            <a:lvl5pPr marL="2057400" indent="-228600">
              <a:defRPr sz="2400">
                <a:solidFill>
                  <a:schemeClr val="tx1"/>
                </a:solidFill>
                <a:latin typeface="Arial"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4" charset="-128"/>
              </a:defRPr>
            </a:lvl9pPr>
          </a:lstStyle>
          <a:p>
            <a:pPr>
              <a:defRPr/>
            </a:pPr>
            <a:r>
              <a:rPr lang="fr-FR" altLang="fr-FR" b="1" dirty="0" smtClean="0">
                <a:solidFill>
                  <a:srgbClr val="0093D2"/>
                </a:solidFill>
              </a:rPr>
              <a:t>GESTION DES RISQUES JURIDIQUES</a:t>
            </a:r>
          </a:p>
          <a:p>
            <a:pPr>
              <a:defRPr/>
            </a:pPr>
            <a:r>
              <a:rPr lang="fr-FR" altLang="fr-FR" b="1" dirty="0" smtClean="0">
                <a:solidFill>
                  <a:srgbClr val="000000"/>
                </a:solidFill>
              </a:rPr>
              <a:t>INRS – Règlement sur l’exercice des pouvoirs (suite)</a:t>
            </a:r>
          </a:p>
          <a:p>
            <a:pPr lvl="1" indent="0">
              <a:defRPr/>
            </a:pPr>
            <a:endParaRPr lang="fr-FR" altLang="fr-FR" sz="2000" dirty="0" smtClean="0">
              <a:solidFill>
                <a:srgbClr val="000000"/>
              </a:solidFill>
            </a:endParaRPr>
          </a:p>
          <a:p>
            <a:pPr marL="342900" indent="-342900" algn="just">
              <a:buFont typeface="Wingdings" charset="2"/>
              <a:buChar char="u"/>
              <a:defRPr/>
            </a:pPr>
            <a:r>
              <a:rPr lang="fr-FR" altLang="fr-FR" sz="2000" b="1" dirty="0" smtClean="0">
                <a:solidFill>
                  <a:srgbClr val="000000"/>
                </a:solidFill>
              </a:rPr>
              <a:t>Devoirs et obligations des signataires</a:t>
            </a:r>
          </a:p>
          <a:p>
            <a:pPr marL="1085850" lvl="1" indent="-342900" algn="just">
              <a:buFont typeface="Wingdings" charset="2"/>
              <a:buChar char="q"/>
              <a:defRPr/>
            </a:pPr>
            <a:endParaRPr lang="fr-FR" altLang="fr-FR" sz="2000" b="1" dirty="0" smtClean="0">
              <a:solidFill>
                <a:srgbClr val="000000"/>
              </a:solidFill>
            </a:endParaRPr>
          </a:p>
          <a:p>
            <a:pPr marL="342900" indent="-342900" algn="just">
              <a:spcAft>
                <a:spcPts val="600"/>
              </a:spcAft>
              <a:buFont typeface="Wingdings" panose="05000000000000000000" pitchFamily="2" charset="2"/>
              <a:buChar char="q"/>
              <a:defRPr/>
            </a:pPr>
            <a:r>
              <a:rPr lang="fr-FR" altLang="fr-FR" sz="2000" dirty="0" smtClean="0">
                <a:solidFill>
                  <a:srgbClr val="000000"/>
                </a:solidFill>
              </a:rPr>
              <a:t>S’assurer que le contrat a été approuvé par l’instance appropriée et qu’il porte le sceau du Service des affaires juridiques</a:t>
            </a:r>
          </a:p>
          <a:p>
            <a:pPr marL="342900" indent="-342900" algn="just">
              <a:spcAft>
                <a:spcPts val="600"/>
              </a:spcAft>
              <a:buFont typeface="Wingdings" panose="05000000000000000000" pitchFamily="2" charset="2"/>
              <a:buChar char="q"/>
              <a:defRPr/>
            </a:pPr>
            <a:r>
              <a:rPr lang="fr-FR" altLang="fr-FR" sz="2000" dirty="0" smtClean="0">
                <a:solidFill>
                  <a:srgbClr val="000000"/>
                </a:solidFill>
              </a:rPr>
              <a:t>S’assurer qu’ils ont l’autorité pour signer ledit contrat et en cas de doute, s’adresser au Service des affaires juridiques</a:t>
            </a:r>
          </a:p>
          <a:p>
            <a:pPr marL="342900" indent="-342900" algn="just">
              <a:spcAft>
                <a:spcPts val="600"/>
              </a:spcAft>
              <a:buFont typeface="Wingdings" panose="05000000000000000000" pitchFamily="2" charset="2"/>
              <a:buChar char="q"/>
              <a:defRPr/>
            </a:pPr>
            <a:r>
              <a:rPr lang="fr-FR" altLang="fr-FR" sz="2000" dirty="0" smtClean="0">
                <a:solidFill>
                  <a:srgbClr val="000000"/>
                </a:solidFill>
              </a:rPr>
              <a:t>S’assurer que le contrat respecte les lois, les règlements et les documents normatifs de l’INRS applicables</a:t>
            </a:r>
          </a:p>
          <a:p>
            <a:pPr marL="342900" indent="-342900" algn="just">
              <a:spcAft>
                <a:spcPts val="600"/>
              </a:spcAft>
              <a:buFont typeface="Wingdings" panose="05000000000000000000" pitchFamily="2" charset="2"/>
              <a:buChar char="q"/>
              <a:defRPr/>
            </a:pPr>
            <a:r>
              <a:rPr lang="fr-FR" altLang="fr-FR" sz="2000" dirty="0" smtClean="0">
                <a:solidFill>
                  <a:srgbClr val="000000"/>
                </a:solidFill>
              </a:rPr>
              <a:t>S’assurer que la version originale du contrat est portée au registre des contrats de l’INRS</a:t>
            </a:r>
          </a:p>
          <a:p>
            <a:pPr marL="342900" indent="-342900" algn="just">
              <a:buFont typeface="Wingdings" panose="05000000000000000000" pitchFamily="2" charset="2"/>
              <a:buChar char="q"/>
              <a:defRPr/>
            </a:pPr>
            <a:r>
              <a:rPr lang="fr-FR" altLang="fr-FR" sz="2000" dirty="0" smtClean="0">
                <a:solidFill>
                  <a:srgbClr val="000000"/>
                </a:solidFill>
              </a:rPr>
              <a:t>Dénoncer au </a:t>
            </a:r>
            <a:r>
              <a:rPr lang="fr-FR" altLang="fr-FR" sz="2000" dirty="0">
                <a:solidFill>
                  <a:srgbClr val="000000"/>
                </a:solidFill>
              </a:rPr>
              <a:t>S</a:t>
            </a:r>
            <a:r>
              <a:rPr lang="fr-FR" altLang="fr-FR" sz="2000" dirty="0" smtClean="0">
                <a:solidFill>
                  <a:srgbClr val="000000"/>
                </a:solidFill>
              </a:rPr>
              <a:t>ervice des affaires juridiques les cas d’inexécution de contrats</a:t>
            </a:r>
          </a:p>
          <a:p>
            <a:pPr marL="1085850" lvl="1" indent="-342900" algn="just">
              <a:buFont typeface="Wingdings" charset="2"/>
              <a:buChar char="ü"/>
              <a:defRPr/>
            </a:pPr>
            <a:endParaRPr lang="fr-FR" altLang="fr-FR" sz="2000" dirty="0" smtClean="0">
              <a:solidFill>
                <a:srgbClr val="000000"/>
              </a:solidFill>
            </a:endParaRPr>
          </a:p>
          <a:p>
            <a:pPr>
              <a:defRPr/>
            </a:pPr>
            <a:endParaRPr lang="fr-FR" altLang="fr-FR" sz="2600" b="1" dirty="0" smtClean="0">
              <a:solidFill>
                <a:srgbClr val="0093D2"/>
              </a:solidFill>
            </a:endParaRPr>
          </a:p>
        </p:txBody>
      </p:sp>
      <p:pic>
        <p:nvPicPr>
          <p:cNvPr id="3" name="Image 2"/>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3059832" y="5373216"/>
            <a:ext cx="2088232" cy="1240036"/>
          </a:xfrm>
          <a:prstGeom prst="rect">
            <a:avLst/>
          </a:prstGeom>
          <a:noFill/>
          <a:ln>
            <a:noFill/>
          </a:ln>
        </p:spPr>
      </p:pic>
      <p:sp>
        <p:nvSpPr>
          <p:cNvPr id="5" name="ZoneTexte 4"/>
          <p:cNvSpPr txBox="1"/>
          <p:nvPr>
            <p:custDataLst>
              <p:tags r:id="rId3"/>
            </p:custDataLst>
          </p:nvPr>
        </p:nvSpPr>
        <p:spPr>
          <a:xfrm>
            <a:off x="644488" y="6309320"/>
            <a:ext cx="399120" cy="246221"/>
          </a:xfrm>
          <a:prstGeom prst="rect">
            <a:avLst/>
          </a:prstGeom>
          <a:noFill/>
        </p:spPr>
        <p:txBody>
          <a:bodyPr wrap="square" rtlCol="0">
            <a:spAutoFit/>
          </a:bodyPr>
          <a:lstStyle/>
          <a:p>
            <a:fld id="{274A5B41-E534-47FD-B076-188145DDD644}" type="slidenum">
              <a:rPr lang="fr-CA" sz="1000" smtClean="0"/>
              <a:t>35</a:t>
            </a:fld>
            <a:endParaRPr lang="fr-CA" sz="1000" dirty="0"/>
          </a:p>
        </p:txBody>
      </p:sp>
    </p:spTree>
    <p:extLst>
      <p:ext uri="{BB962C8B-B14F-4D97-AF65-F5344CB8AC3E}">
        <p14:creationId xmlns:p14="http://schemas.microsoft.com/office/powerpoint/2010/main" val="6081100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custDataLst>
              <p:tags r:id="rId1"/>
            </p:custDataLst>
          </p:nvPr>
        </p:nvSpPr>
        <p:spPr bwMode="auto">
          <a:xfrm>
            <a:off x="533400" y="532800"/>
            <a:ext cx="8153400" cy="474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defRPr/>
            </a:pPr>
            <a:endParaRPr lang="fr-FR" altLang="fr-FR" sz="2600" b="1" dirty="0" smtClean="0">
              <a:solidFill>
                <a:srgbClr val="0093D2"/>
              </a:solidFill>
            </a:endParaRPr>
          </a:p>
          <a:p>
            <a:pPr>
              <a:defRPr/>
            </a:pPr>
            <a:endParaRPr lang="fr-FR" altLang="fr-FR" sz="2600" b="1" dirty="0">
              <a:solidFill>
                <a:srgbClr val="0093D2"/>
              </a:solidFill>
            </a:endParaRPr>
          </a:p>
          <a:p>
            <a:pPr>
              <a:defRPr/>
            </a:pPr>
            <a:endParaRPr lang="fr-FR" altLang="fr-FR" sz="2600" b="1" dirty="0" smtClean="0">
              <a:solidFill>
                <a:srgbClr val="0093D2"/>
              </a:solidFill>
            </a:endParaRPr>
          </a:p>
          <a:p>
            <a:pPr>
              <a:defRPr/>
            </a:pPr>
            <a:endParaRPr lang="fr-FR" altLang="fr-FR" sz="2600" b="1" dirty="0">
              <a:solidFill>
                <a:srgbClr val="0093D2"/>
              </a:solidFill>
            </a:endParaRPr>
          </a:p>
          <a:p>
            <a:pPr>
              <a:defRPr/>
            </a:pPr>
            <a:endParaRPr lang="fr-FR" altLang="fr-FR" sz="2600" b="1" dirty="0" smtClean="0">
              <a:solidFill>
                <a:srgbClr val="0093D2"/>
              </a:solidFill>
            </a:endParaRPr>
          </a:p>
          <a:p>
            <a:pPr>
              <a:tabLst>
                <a:tab pos="987425" algn="l"/>
              </a:tabLst>
              <a:defRPr/>
            </a:pPr>
            <a:endParaRPr lang="fr-FR" altLang="fr-FR" sz="2000" dirty="0">
              <a:solidFill>
                <a:srgbClr val="000000"/>
              </a:solidFill>
            </a:endParaRPr>
          </a:p>
          <a:p>
            <a:pPr>
              <a:tabLst>
                <a:tab pos="987425" algn="l"/>
              </a:tabLst>
              <a:defRPr/>
            </a:pPr>
            <a:endParaRPr lang="fr-FR" altLang="fr-FR" sz="2000" dirty="0" smtClean="0">
              <a:solidFill>
                <a:srgbClr val="000000"/>
              </a:solidFill>
            </a:endParaRPr>
          </a:p>
          <a:p>
            <a:pPr>
              <a:defRPr/>
            </a:pPr>
            <a:endParaRPr lang="fr-FR" altLang="fr-FR" sz="2000" b="1" dirty="0">
              <a:solidFill>
                <a:srgbClr val="000000"/>
              </a:solidFill>
            </a:endParaRPr>
          </a:p>
        </p:txBody>
      </p:sp>
      <p:sp>
        <p:nvSpPr>
          <p:cNvPr id="3" name="ZoneTexte 2"/>
          <p:cNvSpPr txBox="1"/>
          <p:nvPr>
            <p:custDataLst>
              <p:tags r:id="rId2"/>
            </p:custDataLst>
          </p:nvPr>
        </p:nvSpPr>
        <p:spPr>
          <a:xfrm>
            <a:off x="644488" y="6309320"/>
            <a:ext cx="399120" cy="246221"/>
          </a:xfrm>
          <a:prstGeom prst="rect">
            <a:avLst/>
          </a:prstGeom>
          <a:noFill/>
        </p:spPr>
        <p:txBody>
          <a:bodyPr wrap="square" rtlCol="0">
            <a:spAutoFit/>
          </a:bodyPr>
          <a:lstStyle/>
          <a:p>
            <a:fld id="{4BE7EA7E-F0F5-408C-A640-74026206152A}" type="slidenum">
              <a:rPr lang="fr-CA" sz="1000" smtClean="0"/>
              <a:t>36</a:t>
            </a:fld>
            <a:endParaRPr lang="fr-CA" sz="1000" dirty="0"/>
          </a:p>
        </p:txBody>
      </p:sp>
      <p:pic>
        <p:nvPicPr>
          <p:cNvPr id="3078" name="Picture 6" descr="http://img.mylot.com/23891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1032666"/>
            <a:ext cx="3810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023366"/>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nodePh="1">
                                  <p:stCondLst>
                                    <p:cond delay="0"/>
                                  </p:stCondLst>
                                  <p:endCondLst>
                                    <p:cond evt="begin" delay="0">
                                      <p:tn val="5"/>
                                    </p:cond>
                                  </p:endCondLst>
                                  <p:childTnLst>
                                    <p:set>
                                      <p:cBhvr>
                                        <p:cTn id="6" dur="1" fill="hold">
                                          <p:stCondLst>
                                            <p:cond delay="0"/>
                                          </p:stCondLst>
                                        </p:cTn>
                                        <p:tgtEl>
                                          <p:spTgt spid="9222"/>
                                        </p:tgtEl>
                                        <p:attrNameLst>
                                          <p:attrName>style.visibility</p:attrName>
                                        </p:attrNameLst>
                                      </p:cBhvr>
                                      <p:to>
                                        <p:strVal val="visible"/>
                                      </p:to>
                                    </p:set>
                                    <p:animEffect transition="in" filter="wipe(up)">
                                      <p:cBhvr>
                                        <p:cTn id="7" dur="500"/>
                                        <p:tgtEl>
                                          <p:spTgt spid="9222"/>
                                        </p:tgtEl>
                                      </p:cBhvr>
                                    </p:animEffect>
                                  </p:childTnLst>
                                </p:cTn>
                              </p:par>
                            </p:childTnLst>
                          </p:cTn>
                        </p:par>
                        <p:par>
                          <p:cTn id="8" fill="hold">
                            <p:stCondLst>
                              <p:cond delay="500"/>
                            </p:stCondLst>
                            <p:childTnLst>
                              <p:par>
                                <p:cTn id="9" presetID="49" presetClass="entr" presetSubtype="0" decel="100000" fill="hold" grpId="1" nodeType="afterEffect" nodePh="1">
                                  <p:stCondLst>
                                    <p:cond delay="0"/>
                                  </p:stCondLst>
                                  <p:endCondLst>
                                    <p:cond evt="begin" delay="0">
                                      <p:tn val="9"/>
                                    </p:cond>
                                  </p:endCondLst>
                                  <p:childTnLst>
                                    <p:set>
                                      <p:cBhvr>
                                        <p:cTn id="10" dur="1" fill="hold">
                                          <p:stCondLst>
                                            <p:cond delay="0"/>
                                          </p:stCondLst>
                                        </p:cTn>
                                        <p:tgtEl>
                                          <p:spTgt spid="9222"/>
                                        </p:tgtEl>
                                        <p:attrNameLst>
                                          <p:attrName>style.visibility</p:attrName>
                                        </p:attrNameLst>
                                      </p:cBhvr>
                                      <p:to>
                                        <p:strVal val="visible"/>
                                      </p:to>
                                    </p:set>
                                    <p:anim calcmode="lin" valueType="num">
                                      <p:cBhvr>
                                        <p:cTn id="11" dur="900" fill="hold"/>
                                        <p:tgtEl>
                                          <p:spTgt spid="9222"/>
                                        </p:tgtEl>
                                        <p:attrNameLst>
                                          <p:attrName>ppt_w</p:attrName>
                                        </p:attrNameLst>
                                      </p:cBhvr>
                                      <p:tavLst>
                                        <p:tav tm="0">
                                          <p:val>
                                            <p:fltVal val="0"/>
                                          </p:val>
                                        </p:tav>
                                        <p:tav tm="100000">
                                          <p:val>
                                            <p:strVal val="#ppt_w"/>
                                          </p:val>
                                        </p:tav>
                                      </p:tavLst>
                                    </p:anim>
                                    <p:anim calcmode="lin" valueType="num">
                                      <p:cBhvr>
                                        <p:cTn id="12" dur="900" fill="hold"/>
                                        <p:tgtEl>
                                          <p:spTgt spid="9222"/>
                                        </p:tgtEl>
                                        <p:attrNameLst>
                                          <p:attrName>ppt_h</p:attrName>
                                        </p:attrNameLst>
                                      </p:cBhvr>
                                      <p:tavLst>
                                        <p:tav tm="0">
                                          <p:val>
                                            <p:fltVal val="0"/>
                                          </p:val>
                                        </p:tav>
                                        <p:tav tm="100000">
                                          <p:val>
                                            <p:strVal val="#ppt_h"/>
                                          </p:val>
                                        </p:tav>
                                      </p:tavLst>
                                    </p:anim>
                                    <p:anim calcmode="lin" valueType="num">
                                      <p:cBhvr>
                                        <p:cTn id="13" dur="900" fill="hold"/>
                                        <p:tgtEl>
                                          <p:spTgt spid="9222"/>
                                        </p:tgtEl>
                                        <p:attrNameLst>
                                          <p:attrName>style.rotation</p:attrName>
                                        </p:attrNameLst>
                                      </p:cBhvr>
                                      <p:tavLst>
                                        <p:tav tm="0">
                                          <p:val>
                                            <p:fltVal val="360"/>
                                          </p:val>
                                        </p:tav>
                                        <p:tav tm="100000">
                                          <p:val>
                                            <p:fltVal val="0"/>
                                          </p:val>
                                        </p:tav>
                                      </p:tavLst>
                                    </p:anim>
                                    <p:animEffect transition="in" filter="fade">
                                      <p:cBhvr>
                                        <p:cTn id="14" dur="9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custDataLst>
              <p:tags r:id="rId1"/>
            </p:custDataLst>
          </p:nvPr>
        </p:nvSpPr>
        <p:spPr bwMode="auto">
          <a:xfrm>
            <a:off x="533400" y="532800"/>
            <a:ext cx="8153400" cy="474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4" charset="-128"/>
              </a:defRPr>
            </a:lvl1pPr>
            <a:lvl2pPr marL="742950" indent="-285750">
              <a:defRPr sz="2400">
                <a:solidFill>
                  <a:schemeClr val="tx1"/>
                </a:solidFill>
                <a:latin typeface="Arial" charset="0"/>
                <a:ea typeface="ヒラギノ角ゴ Pro W3" pitchFamily="-64" charset="-128"/>
              </a:defRPr>
            </a:lvl2pPr>
            <a:lvl3pPr marL="1143000" indent="-228600">
              <a:defRPr sz="2400">
                <a:solidFill>
                  <a:schemeClr val="tx1"/>
                </a:solidFill>
                <a:latin typeface="Arial" charset="0"/>
                <a:ea typeface="ヒラギノ角ゴ Pro W3" pitchFamily="-64" charset="-128"/>
              </a:defRPr>
            </a:lvl3pPr>
            <a:lvl4pPr marL="1600200" indent="-228600">
              <a:defRPr sz="2400">
                <a:solidFill>
                  <a:schemeClr val="tx1"/>
                </a:solidFill>
                <a:latin typeface="Arial" charset="0"/>
                <a:ea typeface="ヒラギノ角ゴ Pro W3" pitchFamily="-64" charset="-128"/>
              </a:defRPr>
            </a:lvl4pPr>
            <a:lvl5pPr marL="2057400" indent="-228600">
              <a:defRPr sz="2400">
                <a:solidFill>
                  <a:schemeClr val="tx1"/>
                </a:solidFill>
                <a:latin typeface="Arial"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4" charset="-128"/>
              </a:defRPr>
            </a:lvl9pPr>
          </a:lstStyle>
          <a:p>
            <a:pPr>
              <a:defRPr/>
            </a:pPr>
            <a:r>
              <a:rPr lang="fr-FR" altLang="fr-FR" sz="2800" b="1" dirty="0" smtClean="0">
                <a:solidFill>
                  <a:srgbClr val="0093D2"/>
                </a:solidFill>
              </a:rPr>
              <a:t>INTRODUCTION</a:t>
            </a:r>
          </a:p>
          <a:p>
            <a:pPr>
              <a:defRPr/>
            </a:pPr>
            <a:r>
              <a:rPr lang="fr-FR" altLang="fr-FR" sz="2800" b="1" dirty="0" smtClean="0">
                <a:solidFill>
                  <a:srgbClr val="000000"/>
                </a:solidFill>
              </a:rPr>
              <a:t>Définition du risque juridique (suite)</a:t>
            </a:r>
          </a:p>
          <a:p>
            <a:pPr>
              <a:defRPr/>
            </a:pPr>
            <a:endParaRPr lang="fr-FR" altLang="fr-FR" sz="2800" b="1" dirty="0" smtClean="0">
              <a:solidFill>
                <a:srgbClr val="000000"/>
              </a:solidFill>
            </a:endParaRPr>
          </a:p>
          <a:p>
            <a:pPr>
              <a:defRPr/>
            </a:pPr>
            <a:endParaRPr lang="fr-FR" altLang="fr-FR" sz="2600" b="1" dirty="0" smtClean="0">
              <a:solidFill>
                <a:srgbClr val="0093D2"/>
              </a:solidFill>
            </a:endParaRPr>
          </a:p>
          <a:p>
            <a:pPr marL="342900" indent="-342900" algn="just">
              <a:buFont typeface="Wingdings" charset="2"/>
              <a:buChar char="u"/>
              <a:defRPr/>
            </a:pPr>
            <a:r>
              <a:rPr lang="fr-FR" altLang="fr-FR" dirty="0" smtClean="0"/>
              <a:t>Un </a:t>
            </a:r>
            <a:r>
              <a:rPr lang="fr-FR" altLang="fr-FR" u="sng" dirty="0" smtClean="0"/>
              <a:t>événement incertain</a:t>
            </a:r>
            <a:r>
              <a:rPr lang="fr-FR" altLang="fr-FR" dirty="0" smtClean="0"/>
              <a:t> pouvant empêcher la réalisation d’un objectif majeur de l’entreprise et dont l’</a:t>
            </a:r>
            <a:r>
              <a:rPr lang="fr-FR" altLang="fr-FR" u="sng" dirty="0" smtClean="0"/>
              <a:t>origine</a:t>
            </a:r>
            <a:r>
              <a:rPr lang="fr-FR" altLang="fr-FR" dirty="0" smtClean="0"/>
              <a:t>, les </a:t>
            </a:r>
            <a:r>
              <a:rPr lang="fr-FR" altLang="fr-FR" u="sng" dirty="0" smtClean="0"/>
              <a:t>conséquences</a:t>
            </a:r>
            <a:r>
              <a:rPr lang="fr-FR" altLang="fr-FR" dirty="0" smtClean="0"/>
              <a:t> ou le </a:t>
            </a:r>
            <a:r>
              <a:rPr lang="fr-FR" altLang="fr-FR" u="sng" dirty="0" smtClean="0"/>
              <a:t>traitement</a:t>
            </a:r>
            <a:r>
              <a:rPr lang="fr-FR" altLang="fr-FR" dirty="0" smtClean="0"/>
              <a:t> sont </a:t>
            </a:r>
            <a:r>
              <a:rPr lang="fr-FR" altLang="fr-FR" u="sng" dirty="0" smtClean="0"/>
              <a:t>juridiques</a:t>
            </a:r>
          </a:p>
        </p:txBody>
      </p:sp>
      <p:pic>
        <p:nvPicPr>
          <p:cNvPr id="4" name="Image 3"/>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971600" y="4005064"/>
            <a:ext cx="3556000" cy="2286000"/>
          </a:xfrm>
          <a:prstGeom prst="rect">
            <a:avLst/>
          </a:prstGeom>
          <a:noFill/>
          <a:ln>
            <a:noFill/>
          </a:ln>
        </p:spPr>
      </p:pic>
      <p:sp>
        <p:nvSpPr>
          <p:cNvPr id="5" name="ZoneTexte 4"/>
          <p:cNvSpPr txBox="1"/>
          <p:nvPr>
            <p:custDataLst>
              <p:tags r:id="rId3"/>
            </p:custDataLst>
          </p:nvPr>
        </p:nvSpPr>
        <p:spPr>
          <a:xfrm>
            <a:off x="644488" y="6309320"/>
            <a:ext cx="255104" cy="246221"/>
          </a:xfrm>
          <a:prstGeom prst="rect">
            <a:avLst/>
          </a:prstGeom>
          <a:noFill/>
        </p:spPr>
        <p:txBody>
          <a:bodyPr wrap="square" rtlCol="0">
            <a:spAutoFit/>
          </a:bodyPr>
          <a:lstStyle/>
          <a:p>
            <a:fld id="{66145896-5B09-4481-B926-23796CA3DE7C}" type="slidenum">
              <a:rPr lang="fr-CA" sz="1000"/>
              <a:t>4</a:t>
            </a:fld>
            <a:endParaRPr lang="fr-CA" sz="1000" dirty="0"/>
          </a:p>
        </p:txBody>
      </p:sp>
    </p:spTree>
    <p:extLst>
      <p:ext uri="{BB962C8B-B14F-4D97-AF65-F5344CB8AC3E}">
        <p14:creationId xmlns:p14="http://schemas.microsoft.com/office/powerpoint/2010/main" val="187318236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custDataLst>
              <p:tags r:id="rId1"/>
            </p:custDataLst>
          </p:nvPr>
        </p:nvSpPr>
        <p:spPr bwMode="auto">
          <a:xfrm>
            <a:off x="533400" y="532800"/>
            <a:ext cx="8153400" cy="474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4" charset="-128"/>
              </a:defRPr>
            </a:lvl1pPr>
            <a:lvl2pPr marL="742950" indent="-285750">
              <a:defRPr sz="2400">
                <a:solidFill>
                  <a:schemeClr val="tx1"/>
                </a:solidFill>
                <a:latin typeface="Arial" charset="0"/>
                <a:ea typeface="ヒラギノ角ゴ Pro W3" pitchFamily="-64" charset="-128"/>
              </a:defRPr>
            </a:lvl2pPr>
            <a:lvl3pPr marL="1143000" indent="-228600">
              <a:defRPr sz="2400">
                <a:solidFill>
                  <a:schemeClr val="tx1"/>
                </a:solidFill>
                <a:latin typeface="Arial" charset="0"/>
                <a:ea typeface="ヒラギノ角ゴ Pro W3" pitchFamily="-64" charset="-128"/>
              </a:defRPr>
            </a:lvl3pPr>
            <a:lvl4pPr marL="1600200" indent="-228600">
              <a:defRPr sz="2400">
                <a:solidFill>
                  <a:schemeClr val="tx1"/>
                </a:solidFill>
                <a:latin typeface="Arial" charset="0"/>
                <a:ea typeface="ヒラギノ角ゴ Pro W3" pitchFamily="-64" charset="-128"/>
              </a:defRPr>
            </a:lvl4pPr>
            <a:lvl5pPr marL="2057400" indent="-228600">
              <a:defRPr sz="2400">
                <a:solidFill>
                  <a:schemeClr val="tx1"/>
                </a:solidFill>
                <a:latin typeface="Arial"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4" charset="-128"/>
              </a:defRPr>
            </a:lvl9pPr>
          </a:lstStyle>
          <a:p>
            <a:pPr>
              <a:defRPr/>
            </a:pPr>
            <a:r>
              <a:rPr lang="fr-FR" altLang="fr-FR" sz="2800" b="1" dirty="0" smtClean="0">
                <a:solidFill>
                  <a:srgbClr val="0093D2"/>
                </a:solidFill>
              </a:rPr>
              <a:t>INTRODUCTION</a:t>
            </a:r>
          </a:p>
          <a:p>
            <a:pPr>
              <a:defRPr/>
            </a:pPr>
            <a:r>
              <a:rPr lang="fr-FR" altLang="fr-FR" sz="2800" b="1" dirty="0" smtClean="0">
                <a:solidFill>
                  <a:srgbClr val="000000"/>
                </a:solidFill>
              </a:rPr>
              <a:t>Définition du risque juridique (suite)</a:t>
            </a:r>
          </a:p>
          <a:p>
            <a:pPr>
              <a:defRPr/>
            </a:pPr>
            <a:endParaRPr lang="fr-FR" altLang="fr-FR" sz="2000" b="1" dirty="0" smtClean="0">
              <a:solidFill>
                <a:srgbClr val="0093D2"/>
              </a:solidFill>
            </a:endParaRPr>
          </a:p>
          <a:p>
            <a:pPr marL="342900" indent="-342900" algn="just">
              <a:buFont typeface="Wingdings" charset="2"/>
              <a:buChar char="u"/>
              <a:defRPr/>
            </a:pPr>
            <a:r>
              <a:rPr lang="fr-FR" altLang="fr-FR" sz="2000" dirty="0" smtClean="0"/>
              <a:t>L’expression ou la manifestation du non-respect des dispositions légales ou réglementaires auxquelles l’organisation est soumise pour toutes ses activités</a:t>
            </a:r>
          </a:p>
          <a:p>
            <a:pPr marL="342900" indent="-342900" algn="just">
              <a:buFont typeface="Wingdings" charset="2"/>
              <a:buChar char="u"/>
              <a:defRPr/>
            </a:pPr>
            <a:endParaRPr lang="fr-FR" altLang="fr-FR" sz="2000" dirty="0" smtClean="0"/>
          </a:p>
          <a:p>
            <a:pPr marL="342900" indent="-342900" algn="just">
              <a:buFont typeface="Wingdings" charset="2"/>
              <a:buChar char="u"/>
              <a:defRPr/>
            </a:pPr>
            <a:r>
              <a:rPr lang="fr-FR" altLang="fr-FR" sz="2000" dirty="0" smtClean="0"/>
              <a:t>Le risque juridique est étroitement lié aux risques opérationnels de l’organisation</a:t>
            </a:r>
          </a:p>
          <a:p>
            <a:pPr marL="342900" indent="-342900" algn="just">
              <a:buFont typeface="Wingdings" charset="2"/>
              <a:buChar char="u"/>
              <a:defRPr/>
            </a:pPr>
            <a:endParaRPr lang="fr-FR" altLang="fr-FR" sz="2000" dirty="0" smtClean="0"/>
          </a:p>
          <a:p>
            <a:pPr marL="342900" indent="-342900" algn="just">
              <a:buFont typeface="Wingdings" charset="2"/>
              <a:buChar char="u"/>
              <a:defRPr/>
            </a:pPr>
            <a:r>
              <a:rPr lang="fr-FR" altLang="fr-FR" sz="2000" dirty="0" smtClean="0"/>
              <a:t>Le risque juridique englobe naturellement le risque contractuel ainsi que le risque judiciaire</a:t>
            </a:r>
            <a:endParaRPr lang="fr-FR" altLang="fr-FR" sz="2000" u="sng" dirty="0" smtClean="0"/>
          </a:p>
        </p:txBody>
      </p:sp>
      <p:pic>
        <p:nvPicPr>
          <p:cNvPr id="6" name="Image 5"/>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043608" y="4653136"/>
            <a:ext cx="3217540" cy="2088232"/>
          </a:xfrm>
          <a:prstGeom prst="rect">
            <a:avLst/>
          </a:prstGeom>
          <a:noFill/>
          <a:ln>
            <a:noFill/>
          </a:ln>
        </p:spPr>
      </p:pic>
      <p:sp>
        <p:nvSpPr>
          <p:cNvPr id="4" name="ZoneTexte 3"/>
          <p:cNvSpPr txBox="1"/>
          <p:nvPr>
            <p:custDataLst>
              <p:tags r:id="rId3"/>
            </p:custDataLst>
          </p:nvPr>
        </p:nvSpPr>
        <p:spPr>
          <a:xfrm>
            <a:off x="644488" y="6309320"/>
            <a:ext cx="255104" cy="246221"/>
          </a:xfrm>
          <a:prstGeom prst="rect">
            <a:avLst/>
          </a:prstGeom>
          <a:noFill/>
        </p:spPr>
        <p:txBody>
          <a:bodyPr wrap="square" rtlCol="0">
            <a:spAutoFit/>
          </a:bodyPr>
          <a:lstStyle/>
          <a:p>
            <a:fld id="{1774E7B8-75D5-482A-A7B0-68776A297179}" type="slidenum">
              <a:rPr lang="fr-CA" sz="1000"/>
              <a:t>5</a:t>
            </a:fld>
            <a:endParaRPr lang="fr-CA" sz="1000" dirty="0"/>
          </a:p>
        </p:txBody>
      </p:sp>
    </p:spTree>
    <p:extLst>
      <p:ext uri="{BB962C8B-B14F-4D97-AF65-F5344CB8AC3E}">
        <p14:creationId xmlns:p14="http://schemas.microsoft.com/office/powerpoint/2010/main" val="414657881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custDataLst>
              <p:tags r:id="rId1"/>
            </p:custDataLst>
          </p:nvPr>
        </p:nvSpPr>
        <p:spPr bwMode="auto">
          <a:xfrm>
            <a:off x="533400" y="532800"/>
            <a:ext cx="8153400" cy="474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4" charset="-128"/>
              </a:defRPr>
            </a:lvl1pPr>
            <a:lvl2pPr marL="742950" indent="-285750">
              <a:defRPr sz="2400">
                <a:solidFill>
                  <a:schemeClr val="tx1"/>
                </a:solidFill>
                <a:latin typeface="Arial" charset="0"/>
                <a:ea typeface="ヒラギノ角ゴ Pro W3" pitchFamily="-64" charset="-128"/>
              </a:defRPr>
            </a:lvl2pPr>
            <a:lvl3pPr marL="1143000" indent="-228600">
              <a:defRPr sz="2400">
                <a:solidFill>
                  <a:schemeClr val="tx1"/>
                </a:solidFill>
                <a:latin typeface="Arial" charset="0"/>
                <a:ea typeface="ヒラギノ角ゴ Pro W3" pitchFamily="-64" charset="-128"/>
              </a:defRPr>
            </a:lvl3pPr>
            <a:lvl4pPr marL="1600200" indent="-228600">
              <a:defRPr sz="2400">
                <a:solidFill>
                  <a:schemeClr val="tx1"/>
                </a:solidFill>
                <a:latin typeface="Arial" charset="0"/>
                <a:ea typeface="ヒラギノ角ゴ Pro W3" pitchFamily="-64" charset="-128"/>
              </a:defRPr>
            </a:lvl4pPr>
            <a:lvl5pPr marL="2057400" indent="-228600">
              <a:defRPr sz="2400">
                <a:solidFill>
                  <a:schemeClr val="tx1"/>
                </a:solidFill>
                <a:latin typeface="Arial"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4" charset="-128"/>
              </a:defRPr>
            </a:lvl9pPr>
          </a:lstStyle>
          <a:p>
            <a:pPr>
              <a:defRPr/>
            </a:pPr>
            <a:r>
              <a:rPr lang="fr-FR" altLang="fr-FR" sz="2600" b="1" dirty="0" smtClean="0">
                <a:solidFill>
                  <a:srgbClr val="0093D2"/>
                </a:solidFill>
              </a:rPr>
              <a:t>INTRODUCTION</a:t>
            </a:r>
          </a:p>
          <a:p>
            <a:pPr>
              <a:defRPr/>
            </a:pPr>
            <a:r>
              <a:rPr lang="fr-FR" altLang="fr-FR" sz="2000" b="1" dirty="0" smtClean="0">
                <a:solidFill>
                  <a:srgbClr val="000000"/>
                </a:solidFill>
              </a:rPr>
              <a:t>Définition du risque juridique (suite)</a:t>
            </a:r>
          </a:p>
          <a:p>
            <a:pPr marL="342900" indent="-342900">
              <a:buFont typeface="Wingdings" charset="2"/>
              <a:buChar char="u"/>
              <a:defRPr/>
            </a:pPr>
            <a:r>
              <a:rPr lang="fr-FR" altLang="fr-FR" sz="2000" b="1" dirty="0" smtClean="0">
                <a:solidFill>
                  <a:srgbClr val="000000"/>
                </a:solidFill>
              </a:rPr>
              <a:t>Notion de </a:t>
            </a:r>
            <a:r>
              <a:rPr lang="fr-FR" altLang="fr-FR" sz="2000" b="1" u="sng" dirty="0" smtClean="0">
                <a:solidFill>
                  <a:srgbClr val="000000"/>
                </a:solidFill>
              </a:rPr>
              <a:t>norme juridique</a:t>
            </a:r>
          </a:p>
          <a:p>
            <a:pPr>
              <a:defRPr/>
            </a:pPr>
            <a:endParaRPr lang="fr-FR" altLang="fr-FR" sz="2000" b="1" dirty="0">
              <a:solidFill>
                <a:srgbClr val="000000"/>
              </a:solidFill>
            </a:endParaRPr>
          </a:p>
          <a:p>
            <a:pPr marL="342900" indent="-342900">
              <a:buFont typeface="Wingdings" panose="05000000000000000000" pitchFamily="2" charset="2"/>
              <a:buChar char="q"/>
              <a:defRPr/>
            </a:pPr>
            <a:r>
              <a:rPr lang="fr-FR" altLang="fr-FR" sz="2000" b="1" dirty="0" smtClean="0">
                <a:solidFill>
                  <a:srgbClr val="000000"/>
                </a:solidFill>
              </a:rPr>
              <a:t>Notion large</a:t>
            </a:r>
          </a:p>
          <a:p>
            <a:pPr marL="1085850" lvl="1" indent="-342900">
              <a:buFont typeface="Wingdings" panose="05000000000000000000" pitchFamily="2" charset="2"/>
              <a:buChar char="ü"/>
              <a:defRPr/>
            </a:pPr>
            <a:r>
              <a:rPr lang="fr-FR" altLang="fr-FR" sz="2000" dirty="0" smtClean="0">
                <a:solidFill>
                  <a:srgbClr val="000000"/>
                </a:solidFill>
              </a:rPr>
              <a:t>lois</a:t>
            </a:r>
          </a:p>
          <a:p>
            <a:pPr marL="1085850" lvl="1" indent="-342900">
              <a:buFont typeface="Wingdings" panose="05000000000000000000" pitchFamily="2" charset="2"/>
              <a:buChar char="ü"/>
              <a:defRPr/>
            </a:pPr>
            <a:r>
              <a:rPr lang="fr-FR" altLang="fr-FR" sz="2000" dirty="0" smtClean="0">
                <a:solidFill>
                  <a:srgbClr val="000000"/>
                </a:solidFill>
              </a:rPr>
              <a:t>règlements </a:t>
            </a:r>
          </a:p>
          <a:p>
            <a:pPr marL="1085850" lvl="1" indent="-342900">
              <a:buFont typeface="Wingdings" panose="05000000000000000000" pitchFamily="2" charset="2"/>
              <a:buChar char="ü"/>
              <a:defRPr/>
            </a:pPr>
            <a:r>
              <a:rPr lang="fr-FR" altLang="fr-FR" sz="2000" dirty="0" smtClean="0">
                <a:solidFill>
                  <a:srgbClr val="000000"/>
                </a:solidFill>
              </a:rPr>
              <a:t>traités</a:t>
            </a:r>
          </a:p>
          <a:p>
            <a:pPr marL="1085850" lvl="1" indent="-342900">
              <a:buFont typeface="Wingdings" panose="05000000000000000000" pitchFamily="2" charset="2"/>
              <a:buChar char="ü"/>
              <a:defRPr/>
            </a:pPr>
            <a:r>
              <a:rPr lang="fr-FR" altLang="fr-FR" sz="2000" dirty="0" smtClean="0">
                <a:solidFill>
                  <a:srgbClr val="000000"/>
                </a:solidFill>
              </a:rPr>
              <a:t>jurisprudence</a:t>
            </a:r>
            <a:endParaRPr lang="fr-FR" altLang="fr-FR" sz="2000" b="1" dirty="0" smtClean="0">
              <a:solidFill>
                <a:srgbClr val="000000"/>
              </a:solidFill>
            </a:endParaRPr>
          </a:p>
          <a:p>
            <a:pPr marL="1085850" lvl="1" indent="-342900">
              <a:buFont typeface="Wingdings" panose="05000000000000000000" pitchFamily="2" charset="2"/>
              <a:buChar char="ü"/>
              <a:defRPr/>
            </a:pPr>
            <a:r>
              <a:rPr lang="fr-FR" altLang="fr-FR" sz="2000" dirty="0">
                <a:solidFill>
                  <a:srgbClr val="000000"/>
                </a:solidFill>
              </a:rPr>
              <a:t>c</a:t>
            </a:r>
            <a:r>
              <a:rPr lang="fr-FR" altLang="fr-FR" sz="2000" dirty="0" smtClean="0">
                <a:solidFill>
                  <a:srgbClr val="000000"/>
                </a:solidFill>
              </a:rPr>
              <a:t>ontrats</a:t>
            </a:r>
          </a:p>
          <a:p>
            <a:pPr marL="1085850" lvl="1" indent="-342900">
              <a:buFont typeface="Wingdings" panose="05000000000000000000" pitchFamily="2" charset="2"/>
              <a:buChar char="ü"/>
              <a:defRPr/>
            </a:pPr>
            <a:r>
              <a:rPr lang="fr-FR" altLang="fr-FR" sz="2000" dirty="0">
                <a:solidFill>
                  <a:srgbClr val="000000"/>
                </a:solidFill>
              </a:rPr>
              <a:t>u</a:t>
            </a:r>
            <a:r>
              <a:rPr lang="fr-FR" altLang="fr-FR" sz="2000" dirty="0" smtClean="0">
                <a:solidFill>
                  <a:srgbClr val="000000"/>
                </a:solidFill>
              </a:rPr>
              <a:t>sages</a:t>
            </a:r>
          </a:p>
          <a:p>
            <a:pPr marL="1085850" lvl="1" indent="-342900">
              <a:buFont typeface="Wingdings" panose="05000000000000000000" pitchFamily="2" charset="2"/>
              <a:buChar char="ü"/>
              <a:defRPr/>
            </a:pPr>
            <a:r>
              <a:rPr lang="fr-FR" altLang="fr-FR" sz="2000" dirty="0">
                <a:solidFill>
                  <a:srgbClr val="000000"/>
                </a:solidFill>
              </a:rPr>
              <a:t>d</a:t>
            </a:r>
            <a:r>
              <a:rPr lang="fr-FR" altLang="fr-FR" sz="2000" dirty="0" smtClean="0">
                <a:solidFill>
                  <a:srgbClr val="000000"/>
                </a:solidFill>
              </a:rPr>
              <a:t>roits détenus par l’établissement</a:t>
            </a:r>
          </a:p>
          <a:p>
            <a:pPr marL="1085850" lvl="1" indent="-342900">
              <a:buFont typeface="Wingdings" panose="05000000000000000000" pitchFamily="2" charset="2"/>
              <a:buChar char="ü"/>
              <a:defRPr/>
            </a:pPr>
            <a:r>
              <a:rPr lang="fr-FR" altLang="fr-FR" sz="2000" dirty="0">
                <a:solidFill>
                  <a:srgbClr val="000000"/>
                </a:solidFill>
              </a:rPr>
              <a:t>d</a:t>
            </a:r>
            <a:r>
              <a:rPr lang="fr-FR" altLang="fr-FR" sz="2000" dirty="0" smtClean="0">
                <a:solidFill>
                  <a:srgbClr val="000000"/>
                </a:solidFill>
              </a:rPr>
              <a:t>écisions administratives ou judiciaires</a:t>
            </a:r>
          </a:p>
          <a:p>
            <a:pPr marL="1085850" lvl="1" indent="-342900">
              <a:buFont typeface="Wingdings" panose="05000000000000000000" pitchFamily="2" charset="2"/>
              <a:buChar char="ü"/>
              <a:defRPr/>
            </a:pPr>
            <a:r>
              <a:rPr lang="fr-FR" altLang="fr-FR" sz="2000" dirty="0" smtClean="0">
                <a:solidFill>
                  <a:srgbClr val="000000"/>
                </a:solidFill>
              </a:rPr>
              <a:t>décisions ou directives des autorités réglementaires</a:t>
            </a:r>
          </a:p>
          <a:p>
            <a:pPr marL="1085850" lvl="1" indent="-342900">
              <a:buFont typeface="Wingdings" panose="05000000000000000000" pitchFamily="2" charset="2"/>
              <a:buChar char="ü"/>
              <a:defRPr/>
            </a:pPr>
            <a:r>
              <a:rPr lang="fr-FR" altLang="fr-FR" sz="2000" dirty="0" smtClean="0">
                <a:solidFill>
                  <a:srgbClr val="000000"/>
                </a:solidFill>
              </a:rPr>
              <a:t>codes d’éthique et de déontologie</a:t>
            </a:r>
          </a:p>
          <a:p>
            <a:pPr marL="1085850" lvl="1" indent="-342900">
              <a:buFont typeface="Wingdings" panose="05000000000000000000" pitchFamily="2" charset="2"/>
              <a:buChar char="ü"/>
              <a:defRPr/>
            </a:pPr>
            <a:r>
              <a:rPr lang="fr-FR" altLang="fr-FR" sz="2000" dirty="0">
                <a:solidFill>
                  <a:srgbClr val="000000"/>
                </a:solidFill>
              </a:rPr>
              <a:t>r</a:t>
            </a:r>
            <a:r>
              <a:rPr lang="fr-FR" altLang="fr-FR" sz="2000" dirty="0" smtClean="0">
                <a:solidFill>
                  <a:srgbClr val="000000"/>
                </a:solidFill>
              </a:rPr>
              <a:t>èglements internes</a:t>
            </a:r>
          </a:p>
          <a:p>
            <a:pPr>
              <a:defRPr/>
            </a:pPr>
            <a:endParaRPr lang="fr-FR" altLang="fr-FR" sz="2600" b="1" dirty="0" smtClean="0">
              <a:solidFill>
                <a:srgbClr val="0093D2"/>
              </a:solidFill>
            </a:endParaRPr>
          </a:p>
          <a:p>
            <a:pPr>
              <a:defRPr/>
            </a:pPr>
            <a:endParaRPr lang="fr-FR" altLang="fr-FR" sz="2600" b="1" dirty="0" smtClean="0">
              <a:solidFill>
                <a:srgbClr val="0093D2"/>
              </a:solidFill>
            </a:endParaRPr>
          </a:p>
        </p:txBody>
      </p:sp>
      <p:pic>
        <p:nvPicPr>
          <p:cNvPr id="3" name="Image 2"/>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5724128" y="1052736"/>
            <a:ext cx="2540000" cy="3024336"/>
          </a:xfrm>
          <a:prstGeom prst="rect">
            <a:avLst/>
          </a:prstGeom>
          <a:noFill/>
          <a:ln>
            <a:noFill/>
          </a:ln>
        </p:spPr>
      </p:pic>
      <p:sp>
        <p:nvSpPr>
          <p:cNvPr id="4" name="ZoneTexte 3"/>
          <p:cNvSpPr txBox="1"/>
          <p:nvPr>
            <p:custDataLst>
              <p:tags r:id="rId3"/>
            </p:custDataLst>
          </p:nvPr>
        </p:nvSpPr>
        <p:spPr>
          <a:xfrm>
            <a:off x="644488" y="6309320"/>
            <a:ext cx="255104" cy="246221"/>
          </a:xfrm>
          <a:prstGeom prst="rect">
            <a:avLst/>
          </a:prstGeom>
          <a:noFill/>
        </p:spPr>
        <p:txBody>
          <a:bodyPr wrap="square" rtlCol="0">
            <a:spAutoFit/>
          </a:bodyPr>
          <a:lstStyle/>
          <a:p>
            <a:fld id="{C1FB84D5-6BEA-4A34-89A8-42B8B5D9D5AA}" type="slidenum">
              <a:rPr lang="fr-CA" sz="1000"/>
              <a:t>6</a:t>
            </a:fld>
            <a:endParaRPr lang="fr-CA" sz="1000" dirty="0"/>
          </a:p>
        </p:txBody>
      </p:sp>
    </p:spTree>
    <p:extLst>
      <p:ext uri="{BB962C8B-B14F-4D97-AF65-F5344CB8AC3E}">
        <p14:creationId xmlns:p14="http://schemas.microsoft.com/office/powerpoint/2010/main" val="214416016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custDataLst>
              <p:tags r:id="rId1"/>
            </p:custDataLst>
          </p:nvPr>
        </p:nvSpPr>
        <p:spPr bwMode="auto">
          <a:xfrm>
            <a:off x="533400" y="532800"/>
            <a:ext cx="8153400" cy="474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4" charset="-128"/>
              </a:defRPr>
            </a:lvl1pPr>
            <a:lvl2pPr marL="742950" indent="-285750">
              <a:defRPr sz="2400">
                <a:solidFill>
                  <a:schemeClr val="tx1"/>
                </a:solidFill>
                <a:latin typeface="Arial" charset="0"/>
                <a:ea typeface="ヒラギノ角ゴ Pro W3" pitchFamily="-64" charset="-128"/>
              </a:defRPr>
            </a:lvl2pPr>
            <a:lvl3pPr marL="1143000" indent="-228600">
              <a:defRPr sz="2400">
                <a:solidFill>
                  <a:schemeClr val="tx1"/>
                </a:solidFill>
                <a:latin typeface="Arial" charset="0"/>
                <a:ea typeface="ヒラギノ角ゴ Pro W3" pitchFamily="-64" charset="-128"/>
              </a:defRPr>
            </a:lvl3pPr>
            <a:lvl4pPr marL="1600200" indent="-228600">
              <a:defRPr sz="2400">
                <a:solidFill>
                  <a:schemeClr val="tx1"/>
                </a:solidFill>
                <a:latin typeface="Arial" charset="0"/>
                <a:ea typeface="ヒラギノ角ゴ Pro W3" pitchFamily="-64" charset="-128"/>
              </a:defRPr>
            </a:lvl4pPr>
            <a:lvl5pPr marL="2057400" indent="-228600">
              <a:defRPr sz="2400">
                <a:solidFill>
                  <a:schemeClr val="tx1"/>
                </a:solidFill>
                <a:latin typeface="Arial"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4" charset="-128"/>
              </a:defRPr>
            </a:lvl9pPr>
          </a:lstStyle>
          <a:p>
            <a:pPr>
              <a:defRPr/>
            </a:pPr>
            <a:r>
              <a:rPr lang="fr-FR" altLang="fr-FR" sz="2600" b="1" dirty="0" smtClean="0">
                <a:solidFill>
                  <a:srgbClr val="0093D2"/>
                </a:solidFill>
              </a:rPr>
              <a:t>INTRODUCTION</a:t>
            </a:r>
          </a:p>
          <a:p>
            <a:pPr>
              <a:defRPr/>
            </a:pPr>
            <a:r>
              <a:rPr lang="fr-FR" altLang="fr-FR" sz="2000" b="1" dirty="0" smtClean="0">
                <a:solidFill>
                  <a:srgbClr val="000000"/>
                </a:solidFill>
              </a:rPr>
              <a:t>Définition du risque juridique (suite)</a:t>
            </a:r>
          </a:p>
          <a:p>
            <a:pPr marL="342900" indent="-342900">
              <a:buFont typeface="Wingdings" charset="2"/>
              <a:buChar char="u"/>
              <a:defRPr/>
            </a:pPr>
            <a:r>
              <a:rPr lang="fr-FR" altLang="fr-FR" sz="2000" b="1" dirty="0" smtClean="0">
                <a:solidFill>
                  <a:srgbClr val="000000"/>
                </a:solidFill>
              </a:rPr>
              <a:t>Notion d’</a:t>
            </a:r>
            <a:r>
              <a:rPr lang="fr-FR" altLang="fr-FR" sz="2000" b="1" u="sng" dirty="0" smtClean="0">
                <a:solidFill>
                  <a:srgbClr val="000000"/>
                </a:solidFill>
              </a:rPr>
              <a:t>incertitude juridique</a:t>
            </a:r>
          </a:p>
          <a:p>
            <a:pPr>
              <a:defRPr/>
            </a:pPr>
            <a:endParaRPr lang="fr-FR" altLang="fr-FR" sz="2000" b="1" dirty="0">
              <a:solidFill>
                <a:srgbClr val="000000"/>
              </a:solidFill>
            </a:endParaRPr>
          </a:p>
          <a:p>
            <a:pPr marL="342900" indent="-342900">
              <a:buFont typeface="Wingdings" panose="05000000000000000000" pitchFamily="2" charset="2"/>
              <a:buChar char="q"/>
              <a:defRPr/>
            </a:pPr>
            <a:r>
              <a:rPr lang="fr-FR" altLang="fr-FR" sz="2000" b="1" dirty="0" smtClean="0">
                <a:solidFill>
                  <a:srgbClr val="000000"/>
                </a:solidFill>
              </a:rPr>
              <a:t>Contenu et interprétation de la norme</a:t>
            </a:r>
          </a:p>
          <a:p>
            <a:pPr marL="1085850" lvl="1" indent="-342900">
              <a:buFont typeface="Wingdings" panose="05000000000000000000" pitchFamily="2" charset="2"/>
              <a:buChar char="ü"/>
              <a:defRPr/>
            </a:pPr>
            <a:r>
              <a:rPr lang="fr-FR" altLang="fr-FR" sz="2000" dirty="0" smtClean="0">
                <a:solidFill>
                  <a:srgbClr val="000000"/>
                </a:solidFill>
              </a:rPr>
              <a:t>nécessité d’interprétation</a:t>
            </a:r>
          </a:p>
          <a:p>
            <a:pPr marL="1085850" lvl="1" indent="-342900">
              <a:buFont typeface="Wingdings" panose="05000000000000000000" pitchFamily="2" charset="2"/>
              <a:buChar char="ü"/>
              <a:defRPr/>
            </a:pPr>
            <a:r>
              <a:rPr lang="fr-FR" altLang="fr-FR" sz="2000" dirty="0" smtClean="0">
                <a:solidFill>
                  <a:srgbClr val="000000"/>
                </a:solidFill>
              </a:rPr>
              <a:t>divergences doctrinales ou jurisprudentielles</a:t>
            </a:r>
          </a:p>
          <a:p>
            <a:pPr marL="1085850" lvl="1" indent="-342900">
              <a:buFont typeface="Wingdings" panose="05000000000000000000" pitchFamily="2" charset="2"/>
              <a:buChar char="ü"/>
              <a:defRPr/>
            </a:pPr>
            <a:r>
              <a:rPr lang="fr-FR" altLang="fr-FR" sz="2000" dirty="0" smtClean="0">
                <a:solidFill>
                  <a:srgbClr val="000000"/>
                </a:solidFill>
              </a:rPr>
              <a:t>complexité de la norme</a:t>
            </a:r>
          </a:p>
          <a:p>
            <a:pPr marL="1085850" lvl="1" indent="-342900">
              <a:buFont typeface="Wingdings" panose="05000000000000000000" pitchFamily="2" charset="2"/>
              <a:buChar char="ü"/>
              <a:defRPr/>
            </a:pPr>
            <a:r>
              <a:rPr lang="fr-FR" altLang="fr-FR" sz="2000" dirty="0" smtClean="0">
                <a:solidFill>
                  <a:srgbClr val="000000"/>
                </a:solidFill>
              </a:rPr>
              <a:t>lacune de la norme (vide juridique)</a:t>
            </a:r>
          </a:p>
          <a:p>
            <a:pPr marL="1085850" lvl="1" indent="-342900">
              <a:buFont typeface="Wingdings" charset="2"/>
              <a:buChar char="ü"/>
              <a:defRPr/>
            </a:pPr>
            <a:endParaRPr lang="fr-FR" altLang="fr-FR" sz="2000" dirty="0">
              <a:solidFill>
                <a:srgbClr val="000000"/>
              </a:solidFill>
            </a:endParaRPr>
          </a:p>
          <a:p>
            <a:pPr marL="1085850" lvl="1" indent="-342900">
              <a:buFont typeface="Wingdings" charset="2"/>
              <a:buChar char="ü"/>
              <a:defRPr/>
            </a:pPr>
            <a:endParaRPr lang="fr-FR" altLang="fr-FR" sz="2000" dirty="0" smtClean="0">
              <a:solidFill>
                <a:srgbClr val="000000"/>
              </a:solidFill>
            </a:endParaRPr>
          </a:p>
          <a:p>
            <a:pPr marL="342900" indent="-342900">
              <a:buFont typeface="Wingdings" panose="05000000000000000000" pitchFamily="2" charset="2"/>
              <a:buChar char="q"/>
              <a:defRPr/>
            </a:pPr>
            <a:r>
              <a:rPr lang="fr-FR" altLang="fr-FR" sz="2000" b="1" dirty="0">
                <a:solidFill>
                  <a:srgbClr val="000000"/>
                </a:solidFill>
              </a:rPr>
              <a:t>Q</a:t>
            </a:r>
            <a:r>
              <a:rPr lang="fr-FR" altLang="fr-FR" sz="2000" b="1" dirty="0" smtClean="0">
                <a:solidFill>
                  <a:srgbClr val="000000"/>
                </a:solidFill>
              </a:rPr>
              <a:t>ualification juridique</a:t>
            </a:r>
          </a:p>
          <a:p>
            <a:pPr marL="1085850" lvl="1" indent="-342900">
              <a:buFont typeface="Wingdings" charset="2"/>
              <a:buChar char="ü"/>
              <a:defRPr/>
            </a:pPr>
            <a:r>
              <a:rPr lang="fr-FR" altLang="fr-FR" sz="2000" dirty="0" smtClean="0">
                <a:solidFill>
                  <a:srgbClr val="000000"/>
                </a:solidFill>
              </a:rPr>
              <a:t>applicabilité problématique</a:t>
            </a:r>
          </a:p>
          <a:p>
            <a:pPr marL="1085850" lvl="1" indent="-342900">
              <a:buFont typeface="Wingdings" charset="2"/>
              <a:buChar char="ü"/>
              <a:defRPr/>
            </a:pPr>
            <a:r>
              <a:rPr lang="fr-FR" altLang="fr-FR" sz="2000" dirty="0">
                <a:solidFill>
                  <a:srgbClr val="000000"/>
                </a:solidFill>
              </a:rPr>
              <a:t>c</a:t>
            </a:r>
            <a:r>
              <a:rPr lang="fr-FR" altLang="fr-FR" sz="2000" dirty="0" smtClean="0">
                <a:solidFill>
                  <a:srgbClr val="000000"/>
                </a:solidFill>
              </a:rPr>
              <a:t>ritères d’application difficiles </a:t>
            </a:r>
          </a:p>
          <a:p>
            <a:pPr marL="1085850" lvl="1" indent="-342900">
              <a:buFont typeface="Wingdings" charset="2"/>
              <a:buChar char="ü"/>
              <a:defRPr/>
            </a:pPr>
            <a:endParaRPr lang="fr-FR" altLang="fr-FR" sz="2000" dirty="0" smtClean="0">
              <a:solidFill>
                <a:srgbClr val="000000"/>
              </a:solidFill>
            </a:endParaRPr>
          </a:p>
          <a:p>
            <a:pPr marL="342900" indent="-342900">
              <a:buFont typeface="Wingdings" charset="2"/>
              <a:buChar char="u"/>
              <a:defRPr/>
            </a:pPr>
            <a:endParaRPr lang="fr-FR" altLang="fr-FR" sz="2000" b="1" dirty="0" smtClean="0">
              <a:solidFill>
                <a:srgbClr val="000000"/>
              </a:solidFill>
            </a:endParaRPr>
          </a:p>
          <a:p>
            <a:pPr>
              <a:defRPr/>
            </a:pPr>
            <a:endParaRPr lang="fr-FR" altLang="fr-FR" sz="2600" b="1" dirty="0" smtClean="0">
              <a:solidFill>
                <a:srgbClr val="0093D2"/>
              </a:solidFill>
            </a:endParaRPr>
          </a:p>
          <a:p>
            <a:pPr>
              <a:defRPr/>
            </a:pPr>
            <a:endParaRPr lang="fr-FR" altLang="fr-FR" sz="2600" b="1" dirty="0" smtClean="0">
              <a:solidFill>
                <a:srgbClr val="0093D2"/>
              </a:solidFill>
            </a:endParaRPr>
          </a:p>
        </p:txBody>
      </p:sp>
      <p:pic>
        <p:nvPicPr>
          <p:cNvPr id="3" name="Image 2"/>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6804248" y="2060848"/>
            <a:ext cx="2082800" cy="3048000"/>
          </a:xfrm>
          <a:prstGeom prst="rect">
            <a:avLst/>
          </a:prstGeom>
          <a:noFill/>
          <a:ln>
            <a:noFill/>
          </a:ln>
        </p:spPr>
      </p:pic>
      <p:sp>
        <p:nvSpPr>
          <p:cNvPr id="4" name="ZoneTexte 3"/>
          <p:cNvSpPr txBox="1"/>
          <p:nvPr>
            <p:custDataLst>
              <p:tags r:id="rId3"/>
            </p:custDataLst>
          </p:nvPr>
        </p:nvSpPr>
        <p:spPr>
          <a:xfrm>
            <a:off x="644488" y="6309320"/>
            <a:ext cx="255104" cy="246221"/>
          </a:xfrm>
          <a:prstGeom prst="rect">
            <a:avLst/>
          </a:prstGeom>
          <a:noFill/>
        </p:spPr>
        <p:txBody>
          <a:bodyPr wrap="square" rtlCol="0">
            <a:spAutoFit/>
          </a:bodyPr>
          <a:lstStyle/>
          <a:p>
            <a:fld id="{E2BAE671-7E41-4645-9717-A1DE8FAC657D}" type="slidenum">
              <a:rPr lang="fr-CA" sz="1000"/>
              <a:t>7</a:t>
            </a:fld>
            <a:endParaRPr lang="fr-CA" sz="1000" dirty="0"/>
          </a:p>
        </p:txBody>
      </p:sp>
    </p:spTree>
    <p:extLst>
      <p:ext uri="{BB962C8B-B14F-4D97-AF65-F5344CB8AC3E}">
        <p14:creationId xmlns:p14="http://schemas.microsoft.com/office/powerpoint/2010/main" val="265355370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custDataLst>
              <p:tags r:id="rId1"/>
            </p:custDataLst>
          </p:nvPr>
        </p:nvSpPr>
        <p:spPr bwMode="auto">
          <a:xfrm>
            <a:off x="533400" y="532800"/>
            <a:ext cx="8153400" cy="474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4" charset="-128"/>
              </a:defRPr>
            </a:lvl1pPr>
            <a:lvl2pPr marL="742950" indent="-285750">
              <a:defRPr sz="2400">
                <a:solidFill>
                  <a:schemeClr val="tx1"/>
                </a:solidFill>
                <a:latin typeface="Arial" charset="0"/>
                <a:ea typeface="ヒラギノ角ゴ Pro W3" pitchFamily="-64" charset="-128"/>
              </a:defRPr>
            </a:lvl2pPr>
            <a:lvl3pPr marL="1143000" indent="-228600">
              <a:defRPr sz="2400">
                <a:solidFill>
                  <a:schemeClr val="tx1"/>
                </a:solidFill>
                <a:latin typeface="Arial" charset="0"/>
                <a:ea typeface="ヒラギノ角ゴ Pro W3" pitchFamily="-64" charset="-128"/>
              </a:defRPr>
            </a:lvl3pPr>
            <a:lvl4pPr marL="1600200" indent="-228600">
              <a:defRPr sz="2400">
                <a:solidFill>
                  <a:schemeClr val="tx1"/>
                </a:solidFill>
                <a:latin typeface="Arial" charset="0"/>
                <a:ea typeface="ヒラギノ角ゴ Pro W3" pitchFamily="-64" charset="-128"/>
              </a:defRPr>
            </a:lvl4pPr>
            <a:lvl5pPr marL="2057400" indent="-228600">
              <a:defRPr sz="2400">
                <a:solidFill>
                  <a:schemeClr val="tx1"/>
                </a:solidFill>
                <a:latin typeface="Arial"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4" charset="-128"/>
              </a:defRPr>
            </a:lvl9pPr>
          </a:lstStyle>
          <a:p>
            <a:pPr>
              <a:defRPr/>
            </a:pPr>
            <a:r>
              <a:rPr lang="fr-FR" altLang="fr-FR" sz="2600" b="1" dirty="0" smtClean="0">
                <a:solidFill>
                  <a:srgbClr val="0093D2"/>
                </a:solidFill>
              </a:rPr>
              <a:t>INTRODUCTION</a:t>
            </a:r>
          </a:p>
          <a:p>
            <a:pPr>
              <a:defRPr/>
            </a:pPr>
            <a:r>
              <a:rPr lang="fr-FR" altLang="fr-FR" sz="2000" b="1" dirty="0">
                <a:solidFill>
                  <a:srgbClr val="000000"/>
                </a:solidFill>
              </a:rPr>
              <a:t>Définition du risque juridique (suite)</a:t>
            </a:r>
          </a:p>
          <a:p>
            <a:pPr marL="342900" indent="-342900">
              <a:buFont typeface="Wingdings" charset="2"/>
              <a:buChar char="u"/>
              <a:defRPr/>
            </a:pPr>
            <a:r>
              <a:rPr lang="fr-FR" altLang="fr-FR" sz="2000" b="1" dirty="0" smtClean="0">
                <a:solidFill>
                  <a:srgbClr val="000000"/>
                </a:solidFill>
              </a:rPr>
              <a:t>Notion d’incertitude </a:t>
            </a:r>
            <a:r>
              <a:rPr lang="fr-FR" altLang="fr-FR" sz="2000" b="1" u="sng" dirty="0" smtClean="0">
                <a:solidFill>
                  <a:srgbClr val="000000"/>
                </a:solidFill>
              </a:rPr>
              <a:t>juridique</a:t>
            </a:r>
            <a:r>
              <a:rPr lang="fr-FR" altLang="fr-FR" sz="2000" b="1" dirty="0" smtClean="0">
                <a:solidFill>
                  <a:srgbClr val="000000"/>
                </a:solidFill>
              </a:rPr>
              <a:t> (suite)</a:t>
            </a:r>
          </a:p>
          <a:p>
            <a:pPr>
              <a:defRPr/>
            </a:pPr>
            <a:endParaRPr lang="fr-FR" altLang="fr-FR" sz="2000" b="1" dirty="0" smtClean="0">
              <a:solidFill>
                <a:srgbClr val="000000"/>
              </a:solidFill>
            </a:endParaRPr>
          </a:p>
          <a:p>
            <a:pPr marL="342900" indent="-342900">
              <a:buFont typeface="Wingdings" panose="05000000000000000000" pitchFamily="2" charset="2"/>
              <a:buChar char="q"/>
              <a:defRPr/>
            </a:pPr>
            <a:r>
              <a:rPr lang="fr-FR" altLang="fr-FR" sz="2000" b="1" dirty="0" smtClean="0">
                <a:solidFill>
                  <a:srgbClr val="000000"/>
                </a:solidFill>
              </a:rPr>
              <a:t>Mise en œuvre</a:t>
            </a:r>
          </a:p>
          <a:p>
            <a:pPr marL="1085850" lvl="1" indent="-342900">
              <a:buFont typeface="Wingdings" charset="2"/>
              <a:buChar char="ü"/>
              <a:defRPr/>
            </a:pPr>
            <a:r>
              <a:rPr lang="fr-FR" altLang="fr-FR" sz="2000" dirty="0" smtClean="0">
                <a:solidFill>
                  <a:srgbClr val="000000"/>
                </a:solidFill>
              </a:rPr>
              <a:t>marge d’appréciation du juge</a:t>
            </a:r>
          </a:p>
          <a:p>
            <a:pPr marL="1085850" lvl="1" indent="-342900">
              <a:buFont typeface="Wingdings" charset="2"/>
              <a:buChar char="ü"/>
              <a:defRPr/>
            </a:pPr>
            <a:r>
              <a:rPr lang="fr-FR" altLang="fr-FR" sz="2000" dirty="0" smtClean="0">
                <a:solidFill>
                  <a:srgbClr val="000000"/>
                </a:solidFill>
              </a:rPr>
              <a:t>standards flous ou élastiques</a:t>
            </a:r>
          </a:p>
          <a:p>
            <a:pPr marL="1085850" lvl="1" indent="-342900">
              <a:buFont typeface="Wingdings" charset="2"/>
              <a:buChar char="ü"/>
              <a:defRPr/>
            </a:pPr>
            <a:r>
              <a:rPr lang="fr-FR" altLang="fr-FR" sz="2000" dirty="0" smtClean="0">
                <a:solidFill>
                  <a:srgbClr val="000000"/>
                </a:solidFill>
              </a:rPr>
              <a:t>jurisprudence non constante</a:t>
            </a:r>
          </a:p>
          <a:p>
            <a:pPr marL="1085850" lvl="1" indent="-342900">
              <a:buFont typeface="Wingdings" charset="2"/>
              <a:buChar char="ü"/>
              <a:defRPr/>
            </a:pPr>
            <a:r>
              <a:rPr lang="fr-FR" altLang="fr-FR" sz="2000" dirty="0">
                <a:solidFill>
                  <a:srgbClr val="000000"/>
                </a:solidFill>
              </a:rPr>
              <a:t>i</a:t>
            </a:r>
            <a:r>
              <a:rPr lang="fr-FR" altLang="fr-FR" sz="2000" dirty="0" smtClean="0">
                <a:solidFill>
                  <a:srgbClr val="000000"/>
                </a:solidFill>
              </a:rPr>
              <a:t>mprévisibilité des sanctions</a:t>
            </a:r>
          </a:p>
          <a:p>
            <a:pPr marL="1085850" lvl="1" indent="-342900">
              <a:buFont typeface="Wingdings" charset="2"/>
              <a:buChar char="ü"/>
              <a:defRPr/>
            </a:pPr>
            <a:endParaRPr lang="fr-FR" altLang="fr-FR" sz="2000" dirty="0">
              <a:solidFill>
                <a:srgbClr val="000000"/>
              </a:solidFill>
            </a:endParaRPr>
          </a:p>
          <a:p>
            <a:pPr marL="1085850" lvl="1" indent="-342900">
              <a:buFont typeface="Wingdings" charset="2"/>
              <a:buChar char="ü"/>
              <a:defRPr/>
            </a:pPr>
            <a:endParaRPr lang="fr-FR" altLang="fr-FR" sz="2000" dirty="0" smtClean="0">
              <a:solidFill>
                <a:srgbClr val="000000"/>
              </a:solidFill>
            </a:endParaRPr>
          </a:p>
          <a:p>
            <a:pPr marL="342900" indent="-342900">
              <a:buFont typeface="Wingdings" charset="2"/>
              <a:buChar char="q"/>
              <a:defRPr/>
            </a:pPr>
            <a:r>
              <a:rPr lang="fr-FR" altLang="fr-FR" sz="2000" b="1" dirty="0">
                <a:solidFill>
                  <a:srgbClr val="000000"/>
                </a:solidFill>
              </a:rPr>
              <a:t>F</a:t>
            </a:r>
            <a:r>
              <a:rPr lang="fr-FR" altLang="fr-FR" sz="2000" b="1" dirty="0" smtClean="0">
                <a:solidFill>
                  <a:srgbClr val="000000"/>
                </a:solidFill>
              </a:rPr>
              <a:t>luctuation de la norme</a:t>
            </a:r>
          </a:p>
          <a:p>
            <a:pPr marL="1085850" lvl="1" indent="-342900">
              <a:buFont typeface="Wingdings" charset="2"/>
              <a:buChar char="ü"/>
              <a:defRPr/>
            </a:pPr>
            <a:r>
              <a:rPr lang="fr-FR" altLang="fr-FR" sz="2000" dirty="0" smtClean="0">
                <a:solidFill>
                  <a:srgbClr val="000000"/>
                </a:solidFill>
              </a:rPr>
              <a:t>absence de pérennité </a:t>
            </a:r>
          </a:p>
          <a:p>
            <a:pPr marL="1085850" lvl="1" indent="-342900">
              <a:buFont typeface="Wingdings" charset="2"/>
              <a:buChar char="ü"/>
              <a:defRPr/>
            </a:pPr>
            <a:r>
              <a:rPr lang="fr-FR" altLang="fr-FR" sz="2000" dirty="0">
                <a:solidFill>
                  <a:srgbClr val="000000"/>
                </a:solidFill>
              </a:rPr>
              <a:t>c</a:t>
            </a:r>
            <a:r>
              <a:rPr lang="fr-FR" altLang="fr-FR" sz="2000" dirty="0" smtClean="0">
                <a:solidFill>
                  <a:srgbClr val="000000"/>
                </a:solidFill>
              </a:rPr>
              <a:t>hangements fréquents</a:t>
            </a:r>
          </a:p>
          <a:p>
            <a:pPr marL="1085850" lvl="1" indent="-342900">
              <a:buFont typeface="Wingdings" charset="2"/>
              <a:buChar char="ü"/>
              <a:defRPr/>
            </a:pPr>
            <a:endParaRPr lang="fr-FR" altLang="fr-FR" sz="2000" dirty="0" smtClean="0">
              <a:solidFill>
                <a:srgbClr val="000000"/>
              </a:solidFill>
            </a:endParaRPr>
          </a:p>
          <a:p>
            <a:pPr marL="342900" indent="-342900">
              <a:buFont typeface="Wingdings" charset="2"/>
              <a:buChar char="u"/>
              <a:defRPr/>
            </a:pPr>
            <a:endParaRPr lang="fr-FR" altLang="fr-FR" sz="2000" b="1" dirty="0" smtClean="0">
              <a:solidFill>
                <a:srgbClr val="000000"/>
              </a:solidFill>
            </a:endParaRPr>
          </a:p>
          <a:p>
            <a:pPr>
              <a:defRPr/>
            </a:pPr>
            <a:endParaRPr lang="fr-FR" altLang="fr-FR" sz="2600" b="1" dirty="0" smtClean="0">
              <a:solidFill>
                <a:srgbClr val="0093D2"/>
              </a:solidFill>
            </a:endParaRPr>
          </a:p>
          <a:p>
            <a:pPr>
              <a:defRPr/>
            </a:pPr>
            <a:endParaRPr lang="fr-FR" altLang="fr-FR" sz="2600" b="1" dirty="0" smtClean="0">
              <a:solidFill>
                <a:srgbClr val="0093D2"/>
              </a:solidFill>
            </a:endParaRPr>
          </a:p>
        </p:txBody>
      </p:sp>
      <p:pic>
        <p:nvPicPr>
          <p:cNvPr id="3" name="Image 2"/>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5508104" y="1916832"/>
            <a:ext cx="3276600" cy="2476500"/>
          </a:xfrm>
          <a:prstGeom prst="rect">
            <a:avLst/>
          </a:prstGeom>
          <a:noFill/>
          <a:ln>
            <a:noFill/>
          </a:ln>
        </p:spPr>
      </p:pic>
      <p:sp>
        <p:nvSpPr>
          <p:cNvPr id="4" name="ZoneTexte 3"/>
          <p:cNvSpPr txBox="1"/>
          <p:nvPr>
            <p:custDataLst>
              <p:tags r:id="rId3"/>
            </p:custDataLst>
          </p:nvPr>
        </p:nvSpPr>
        <p:spPr>
          <a:xfrm>
            <a:off x="644488" y="6309320"/>
            <a:ext cx="255104" cy="246221"/>
          </a:xfrm>
          <a:prstGeom prst="rect">
            <a:avLst/>
          </a:prstGeom>
          <a:noFill/>
        </p:spPr>
        <p:txBody>
          <a:bodyPr wrap="square" rtlCol="0">
            <a:spAutoFit/>
          </a:bodyPr>
          <a:lstStyle/>
          <a:p>
            <a:fld id="{572424D5-D865-41F5-8CC5-9F80C9C7E60C}" type="slidenum">
              <a:rPr lang="fr-CA" sz="1000" smtClean="0"/>
              <a:t>8</a:t>
            </a:fld>
            <a:endParaRPr lang="fr-CA" sz="1000" dirty="0"/>
          </a:p>
        </p:txBody>
      </p:sp>
    </p:spTree>
    <p:extLst>
      <p:ext uri="{BB962C8B-B14F-4D97-AF65-F5344CB8AC3E}">
        <p14:creationId xmlns:p14="http://schemas.microsoft.com/office/powerpoint/2010/main" val="246270013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custDataLst>
              <p:tags r:id="rId1"/>
            </p:custDataLst>
          </p:nvPr>
        </p:nvSpPr>
        <p:spPr bwMode="auto">
          <a:xfrm>
            <a:off x="533400" y="532800"/>
            <a:ext cx="8153400" cy="474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64" charset="-128"/>
              </a:defRPr>
            </a:lvl1pPr>
            <a:lvl2pPr marL="742950" indent="-285750">
              <a:defRPr sz="2400">
                <a:solidFill>
                  <a:schemeClr val="tx1"/>
                </a:solidFill>
                <a:latin typeface="Arial" charset="0"/>
                <a:ea typeface="ヒラギノ角ゴ Pro W3" pitchFamily="-64" charset="-128"/>
              </a:defRPr>
            </a:lvl2pPr>
            <a:lvl3pPr marL="1143000" indent="-228600">
              <a:defRPr sz="2400">
                <a:solidFill>
                  <a:schemeClr val="tx1"/>
                </a:solidFill>
                <a:latin typeface="Arial" charset="0"/>
                <a:ea typeface="ヒラギノ角ゴ Pro W3" pitchFamily="-64" charset="-128"/>
              </a:defRPr>
            </a:lvl3pPr>
            <a:lvl4pPr marL="1600200" indent="-228600">
              <a:defRPr sz="2400">
                <a:solidFill>
                  <a:schemeClr val="tx1"/>
                </a:solidFill>
                <a:latin typeface="Arial" charset="0"/>
                <a:ea typeface="ヒラギノ角ゴ Pro W3" pitchFamily="-64" charset="-128"/>
              </a:defRPr>
            </a:lvl4pPr>
            <a:lvl5pPr marL="2057400" indent="-228600">
              <a:defRPr sz="2400">
                <a:solidFill>
                  <a:schemeClr val="tx1"/>
                </a:solidFill>
                <a:latin typeface="Arial" charset="0"/>
                <a:ea typeface="ヒラギノ角ゴ Pro W3" pitchFamily="-64"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64"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64"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64"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64" charset="-128"/>
              </a:defRPr>
            </a:lvl9pPr>
          </a:lstStyle>
          <a:p>
            <a:pPr>
              <a:defRPr/>
            </a:pPr>
            <a:r>
              <a:rPr lang="fr-FR" altLang="fr-FR" sz="2600" b="1" dirty="0" smtClean="0">
                <a:solidFill>
                  <a:srgbClr val="0093D2"/>
                </a:solidFill>
              </a:rPr>
              <a:t>INTRODUCTION</a:t>
            </a:r>
          </a:p>
          <a:p>
            <a:pPr>
              <a:defRPr/>
            </a:pPr>
            <a:r>
              <a:rPr lang="fr-FR" altLang="fr-FR" sz="2000" b="1" dirty="0">
                <a:solidFill>
                  <a:srgbClr val="000000"/>
                </a:solidFill>
              </a:rPr>
              <a:t>Définition du risque juridique (suite)</a:t>
            </a:r>
          </a:p>
          <a:p>
            <a:pPr marL="342900" indent="-342900">
              <a:buFont typeface="Wingdings" charset="2"/>
              <a:buChar char="u"/>
              <a:defRPr/>
            </a:pPr>
            <a:r>
              <a:rPr lang="fr-FR" altLang="fr-FR" sz="2000" b="1" dirty="0" smtClean="0">
                <a:solidFill>
                  <a:srgbClr val="000000"/>
                </a:solidFill>
              </a:rPr>
              <a:t>Notion d’incertitude </a:t>
            </a:r>
            <a:r>
              <a:rPr lang="fr-FR" altLang="fr-FR" sz="2000" b="1" u="sng" dirty="0" smtClean="0">
                <a:solidFill>
                  <a:srgbClr val="000000"/>
                </a:solidFill>
              </a:rPr>
              <a:t>factuelle</a:t>
            </a:r>
            <a:endParaRPr lang="fr-FR" altLang="fr-FR" sz="2000" b="1" dirty="0" smtClean="0">
              <a:solidFill>
                <a:srgbClr val="000000"/>
              </a:solidFill>
            </a:endParaRPr>
          </a:p>
          <a:p>
            <a:pPr>
              <a:defRPr/>
            </a:pPr>
            <a:endParaRPr lang="fr-FR" altLang="fr-FR" sz="2000" b="1" dirty="0">
              <a:solidFill>
                <a:srgbClr val="000000"/>
              </a:solidFill>
            </a:endParaRPr>
          </a:p>
          <a:p>
            <a:pPr marL="342900" indent="-342900" algn="just">
              <a:buFont typeface="Wingdings" charset="2"/>
              <a:buChar char="q"/>
              <a:defRPr/>
            </a:pPr>
            <a:r>
              <a:rPr lang="fr-FR" altLang="fr-FR" sz="2000" dirty="0" smtClean="0">
                <a:solidFill>
                  <a:srgbClr val="000000"/>
                </a:solidFill>
              </a:rPr>
              <a:t>La survenance de l’événement (action, décision ou fait) concerné est incertaine qu’il soit :</a:t>
            </a:r>
          </a:p>
          <a:p>
            <a:pPr marL="342900" indent="-342900">
              <a:buFont typeface="Wingdings" charset="2"/>
              <a:buChar char="u"/>
              <a:defRPr/>
            </a:pPr>
            <a:endParaRPr lang="fr-FR" altLang="fr-FR" sz="2000" dirty="0" smtClean="0">
              <a:solidFill>
                <a:srgbClr val="000000"/>
              </a:solidFill>
            </a:endParaRPr>
          </a:p>
          <a:p>
            <a:pPr marL="1085850" lvl="1" indent="-342900">
              <a:buFont typeface="Wingdings" charset="2"/>
              <a:buChar char="ü"/>
              <a:defRPr/>
            </a:pPr>
            <a:r>
              <a:rPr lang="fr-FR" altLang="fr-FR" sz="2000" dirty="0">
                <a:solidFill>
                  <a:srgbClr val="000000"/>
                </a:solidFill>
              </a:rPr>
              <a:t>i</a:t>
            </a:r>
            <a:r>
              <a:rPr lang="fr-FR" altLang="fr-FR" sz="2000" dirty="0" smtClean="0">
                <a:solidFill>
                  <a:srgbClr val="000000"/>
                </a:solidFill>
              </a:rPr>
              <a:t>nterne </a:t>
            </a:r>
            <a:r>
              <a:rPr lang="fr-FR" altLang="fr-FR" sz="2000" dirty="0">
                <a:solidFill>
                  <a:srgbClr val="000000"/>
                </a:solidFill>
              </a:rPr>
              <a:t>– </a:t>
            </a:r>
            <a:r>
              <a:rPr lang="fr-FR" altLang="fr-FR" sz="2000" dirty="0" smtClean="0">
                <a:solidFill>
                  <a:srgbClr val="000000"/>
                </a:solidFill>
              </a:rPr>
              <a:t>client, fournisseur, partenaire, pouvoirs publics</a:t>
            </a:r>
          </a:p>
          <a:p>
            <a:pPr marL="1085850" lvl="1" indent="-342900">
              <a:buFont typeface="Wingdings" charset="2"/>
              <a:buChar char="ü"/>
              <a:defRPr/>
            </a:pPr>
            <a:r>
              <a:rPr lang="fr-FR" altLang="fr-FR" sz="2000" dirty="0">
                <a:solidFill>
                  <a:srgbClr val="000000"/>
                </a:solidFill>
              </a:rPr>
              <a:t>e</a:t>
            </a:r>
            <a:r>
              <a:rPr lang="fr-FR" altLang="fr-FR" sz="2000" dirty="0" smtClean="0">
                <a:solidFill>
                  <a:srgbClr val="000000"/>
                </a:solidFill>
              </a:rPr>
              <a:t>xterne – employé, dirigeant, la personne morale</a:t>
            </a:r>
          </a:p>
          <a:p>
            <a:pPr marL="342900" indent="-342900">
              <a:buFont typeface="Wingdings" charset="2"/>
              <a:buChar char="u"/>
              <a:defRPr/>
            </a:pPr>
            <a:endParaRPr lang="fr-FR" altLang="fr-FR" sz="2000" b="1" dirty="0" smtClean="0">
              <a:solidFill>
                <a:srgbClr val="000000"/>
              </a:solidFill>
            </a:endParaRPr>
          </a:p>
          <a:p>
            <a:pPr marL="1085850" lvl="1" indent="-342900">
              <a:buFont typeface="Wingdings" charset="2"/>
              <a:buChar char="ü"/>
              <a:defRPr/>
            </a:pPr>
            <a:endParaRPr lang="fr-FR" altLang="fr-FR" sz="2000" dirty="0" smtClean="0">
              <a:solidFill>
                <a:srgbClr val="000000"/>
              </a:solidFill>
            </a:endParaRPr>
          </a:p>
          <a:p>
            <a:pPr marL="342900" indent="-342900">
              <a:buFont typeface="Wingdings" charset="2"/>
              <a:buChar char="u"/>
              <a:defRPr/>
            </a:pPr>
            <a:endParaRPr lang="fr-FR" altLang="fr-FR" sz="2000" b="1" dirty="0" smtClean="0">
              <a:solidFill>
                <a:srgbClr val="000000"/>
              </a:solidFill>
            </a:endParaRPr>
          </a:p>
          <a:p>
            <a:pPr>
              <a:defRPr/>
            </a:pPr>
            <a:endParaRPr lang="fr-FR" altLang="fr-FR" sz="2600" b="1" dirty="0" smtClean="0">
              <a:solidFill>
                <a:srgbClr val="0093D2"/>
              </a:solidFill>
            </a:endParaRPr>
          </a:p>
          <a:p>
            <a:pPr>
              <a:defRPr/>
            </a:pPr>
            <a:endParaRPr lang="fr-FR" altLang="fr-FR" sz="2600" b="1" dirty="0" smtClean="0">
              <a:solidFill>
                <a:srgbClr val="0093D2"/>
              </a:solidFill>
            </a:endParaRPr>
          </a:p>
        </p:txBody>
      </p:sp>
      <p:pic>
        <p:nvPicPr>
          <p:cNvPr id="3" name="Image 2"/>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475656" y="3789040"/>
            <a:ext cx="3744416" cy="2520280"/>
          </a:xfrm>
          <a:prstGeom prst="rect">
            <a:avLst/>
          </a:prstGeom>
          <a:noFill/>
          <a:ln>
            <a:noFill/>
          </a:ln>
        </p:spPr>
      </p:pic>
      <p:sp>
        <p:nvSpPr>
          <p:cNvPr id="4" name="ZoneTexte 3"/>
          <p:cNvSpPr txBox="1"/>
          <p:nvPr>
            <p:custDataLst>
              <p:tags r:id="rId3"/>
            </p:custDataLst>
          </p:nvPr>
        </p:nvSpPr>
        <p:spPr>
          <a:xfrm>
            <a:off x="644488" y="6309320"/>
            <a:ext cx="255104" cy="246221"/>
          </a:xfrm>
          <a:prstGeom prst="rect">
            <a:avLst/>
          </a:prstGeom>
          <a:noFill/>
        </p:spPr>
        <p:txBody>
          <a:bodyPr wrap="square" rtlCol="0">
            <a:spAutoFit/>
          </a:bodyPr>
          <a:lstStyle/>
          <a:p>
            <a:fld id="{2A60E61B-E7C8-49D7-BD36-071287D16348}" type="slidenum">
              <a:rPr lang="fr-CA" sz="1000"/>
              <a:t>9</a:t>
            </a:fld>
            <a:endParaRPr lang="fr-CA" sz="1000" dirty="0"/>
          </a:p>
        </p:txBody>
      </p:sp>
    </p:spTree>
    <p:extLst>
      <p:ext uri="{BB962C8B-B14F-4D97-AF65-F5344CB8AC3E}">
        <p14:creationId xmlns:p14="http://schemas.microsoft.com/office/powerpoint/2010/main" val="204977589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p:cTn id="7" dur="500" fill="hold"/>
                                        <p:tgtEl>
                                          <p:spTgt spid="9222"/>
                                        </p:tgtEl>
                                        <p:attrNameLst>
                                          <p:attrName>ppt_w</p:attrName>
                                        </p:attrNameLst>
                                      </p:cBhvr>
                                      <p:tavLst>
                                        <p:tav tm="0">
                                          <p:val>
                                            <p:fltVal val="0"/>
                                          </p:val>
                                        </p:tav>
                                        <p:tav tm="100000">
                                          <p:val>
                                            <p:strVal val="#ppt_w"/>
                                          </p:val>
                                        </p:tav>
                                      </p:tavLst>
                                    </p:anim>
                                    <p:anim calcmode="lin" valueType="num">
                                      <p:cBhvr>
                                        <p:cTn id="8" dur="500" fill="hold"/>
                                        <p:tgtEl>
                                          <p:spTgt spid="92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4"/>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a:ea typeface="ヒラギノ角ゴ Pro W3"/>
        <a:cs typeface="ヒラギノ角ゴ Pro W3"/>
      </a:majorFont>
      <a:minorFont>
        <a:latin typeface="Arial"/>
        <a:ea typeface="ヒラギノ角ゴ Pro W3"/>
        <a:cs typeface="ヒラギノ角ゴ Pro W3"/>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17127</TotalTime>
  <Words>2535</Words>
  <Application>Microsoft Office PowerPoint</Application>
  <PresentationFormat>Affichage à l'écran (4:3)</PresentationFormat>
  <Paragraphs>501</Paragraphs>
  <Slides>36</Slides>
  <Notes>36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36</vt:i4>
      </vt:variant>
    </vt:vector>
  </HeadingPairs>
  <TitlesOfParts>
    <vt:vector size="42" baseType="lpstr">
      <vt:lpstr>ＭＳ Ｐゴシック</vt:lpstr>
      <vt:lpstr>ＭＳ Ｐゴシック</vt:lpstr>
      <vt:lpstr>Arial</vt:lpstr>
      <vt:lpstr>Wingdings</vt:lpstr>
      <vt:lpstr>ヒラギノ角ゴ Pro W3</vt:lpstr>
      <vt:lpstr>Nouvelle présentation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Imac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Imac</dc:creator>
  <cp:lastModifiedBy>Bureau Sylvie</cp:lastModifiedBy>
  <cp:revision>850</cp:revision>
  <cp:lastPrinted>2016-08-11T17:55:39Z</cp:lastPrinted>
  <dcterms:created xsi:type="dcterms:W3CDTF">2008-04-22T15:10:08Z</dcterms:created>
  <dcterms:modified xsi:type="dcterms:W3CDTF">2016-08-11T18:18:03Z</dcterms:modified>
</cp:coreProperties>
</file>