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4" r:id="rId2"/>
  </p:sldMasterIdLst>
  <p:notesMasterIdLst>
    <p:notesMasterId r:id="rId71"/>
  </p:notesMasterIdLst>
  <p:handoutMasterIdLst>
    <p:handoutMasterId r:id="rId72"/>
  </p:handoutMasterIdLst>
  <p:sldIdLst>
    <p:sldId id="256" r:id="rId3"/>
    <p:sldId id="396" r:id="rId4"/>
    <p:sldId id="352" r:id="rId5"/>
    <p:sldId id="407" r:id="rId6"/>
    <p:sldId id="257" r:id="rId7"/>
    <p:sldId id="397" r:id="rId8"/>
    <p:sldId id="279" r:id="rId9"/>
    <p:sldId id="283" r:id="rId10"/>
    <p:sldId id="281" r:id="rId11"/>
    <p:sldId id="290" r:id="rId12"/>
    <p:sldId id="409" r:id="rId13"/>
    <p:sldId id="403" r:id="rId14"/>
    <p:sldId id="298" r:id="rId15"/>
    <p:sldId id="303" r:id="rId16"/>
    <p:sldId id="312" r:id="rId17"/>
    <p:sldId id="314" r:id="rId18"/>
    <p:sldId id="315" r:id="rId19"/>
    <p:sldId id="364" r:id="rId20"/>
    <p:sldId id="359" r:id="rId21"/>
    <p:sldId id="363" r:id="rId22"/>
    <p:sldId id="369" r:id="rId23"/>
    <p:sldId id="370" r:id="rId24"/>
    <p:sldId id="361" r:id="rId25"/>
    <p:sldId id="372" r:id="rId26"/>
    <p:sldId id="399" r:id="rId27"/>
    <p:sldId id="404" r:id="rId28"/>
    <p:sldId id="304" r:id="rId29"/>
    <p:sldId id="269" r:id="rId30"/>
    <p:sldId id="327" r:id="rId31"/>
    <p:sldId id="346" r:id="rId32"/>
    <p:sldId id="354" r:id="rId33"/>
    <p:sldId id="333" r:id="rId34"/>
    <p:sldId id="335" r:id="rId35"/>
    <p:sldId id="334" r:id="rId36"/>
    <p:sldId id="336" r:id="rId37"/>
    <p:sldId id="338" r:id="rId38"/>
    <p:sldId id="339" r:id="rId39"/>
    <p:sldId id="357" r:id="rId40"/>
    <p:sldId id="355" r:id="rId41"/>
    <p:sldId id="340" r:id="rId42"/>
    <p:sldId id="347" r:id="rId43"/>
    <p:sldId id="356" r:id="rId44"/>
    <p:sldId id="387" r:id="rId45"/>
    <p:sldId id="388" r:id="rId46"/>
    <p:sldId id="386" r:id="rId47"/>
    <p:sldId id="390" r:id="rId48"/>
    <p:sldId id="389" r:id="rId49"/>
    <p:sldId id="328" r:id="rId50"/>
    <p:sldId id="341" r:id="rId51"/>
    <p:sldId id="343" r:id="rId52"/>
    <p:sldId id="344" r:id="rId53"/>
    <p:sldId id="329" r:id="rId54"/>
    <p:sldId id="393" r:id="rId55"/>
    <p:sldId id="392" r:id="rId56"/>
    <p:sldId id="402" r:id="rId57"/>
    <p:sldId id="405" r:id="rId58"/>
    <p:sldId id="305" r:id="rId59"/>
    <p:sldId id="373" r:id="rId60"/>
    <p:sldId id="413" r:id="rId61"/>
    <p:sldId id="398" r:id="rId62"/>
    <p:sldId id="391" r:id="rId63"/>
    <p:sldId id="411" r:id="rId64"/>
    <p:sldId id="350" r:id="rId65"/>
    <p:sldId id="410" r:id="rId66"/>
    <p:sldId id="412" r:id="rId67"/>
    <p:sldId id="406" r:id="rId68"/>
    <p:sldId id="408" r:id="rId69"/>
    <p:sldId id="400" r:id="rId70"/>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1139" autoAdjust="0"/>
  </p:normalViewPr>
  <p:slideViewPr>
    <p:cSldViewPr snapToGrid="0" showGuides="1">
      <p:cViewPr varScale="1">
        <p:scale>
          <a:sx n="80" d="100"/>
          <a:sy n="80" d="100"/>
        </p:scale>
        <p:origin x="758"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1992" y="-7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custT="1"/>
      <dgm:spPr/>
      <dgm:t>
        <a:bodyPr/>
        <a:lstStyle/>
        <a:p>
          <a:pPr algn="ctr" defTabSz="914400">
            <a:buNone/>
          </a:pPr>
          <a:r>
            <a:rPr lang="fr-FR" sz="1050" noProof="1" smtClean="0"/>
            <a:t>Responsabilité administrative</a:t>
          </a:r>
          <a:endParaRPr lang="fr-FR" sz="1050" noProof="1"/>
        </a:p>
      </dgm:t>
    </dgm:pt>
    <dgm:pt modelId="{E8A66543-CC4D-4785-A93E-5B125E09F826}" type="parTrans" cxnId="{2C8317B2-2EBB-4589-86EA-C77B3B6E81AA}">
      <dgm:prSet/>
      <dgm:spPr/>
      <dgm:t>
        <a:bodyPr/>
        <a:lstStyle/>
        <a:p>
          <a:endParaRPr lang="en-US" sz="2800"/>
        </a:p>
      </dgm:t>
    </dgm:pt>
    <dgm:pt modelId="{A7E2530A-34E2-4E9F-BC78-8920BA140C41}" type="sibTrans" cxnId="{2C8317B2-2EBB-4589-86EA-C77B3B6E81AA}">
      <dgm:prSet/>
      <dgm:spPr/>
      <dgm:t>
        <a:bodyPr/>
        <a:lstStyle/>
        <a:p>
          <a:endParaRPr lang="en-US" sz="2800"/>
        </a:p>
      </dgm:t>
    </dgm:pt>
    <dgm:pt modelId="{9D72CDD3-5859-43DB-BD75-0C3C30E3DE62}">
      <dgm:prSet phldrT="[Text]" custT="1"/>
      <dgm:spPr/>
      <dgm:t>
        <a:bodyPr/>
        <a:lstStyle/>
        <a:p>
          <a:pPr algn="l" defTabSz="914400">
            <a:buNone/>
          </a:pPr>
          <a:r>
            <a:rPr lang="fr-FR" sz="1800" noProof="1" smtClean="0"/>
            <a:t>Agent/entité</a:t>
          </a:r>
          <a:endParaRPr lang="fr-FR" sz="1800" noProof="1"/>
        </a:p>
      </dgm:t>
    </dgm:pt>
    <dgm:pt modelId="{1D5B1F83-33A7-4298-BC11-2B1252AFAEA5}" type="parTrans" cxnId="{DDB5AD9A-40B0-48EF-AF2C-8CCDA330F7FE}">
      <dgm:prSet/>
      <dgm:spPr/>
      <dgm:t>
        <a:bodyPr/>
        <a:lstStyle/>
        <a:p>
          <a:endParaRPr lang="en-US" sz="2800"/>
        </a:p>
      </dgm:t>
    </dgm:pt>
    <dgm:pt modelId="{15E25BD4-1EBF-43C2-8885-DBF66B8429E1}" type="sibTrans" cxnId="{DDB5AD9A-40B0-48EF-AF2C-8CCDA330F7FE}">
      <dgm:prSet/>
      <dgm:spPr/>
      <dgm:t>
        <a:bodyPr/>
        <a:lstStyle/>
        <a:p>
          <a:endParaRPr lang="en-US" sz="2800"/>
        </a:p>
      </dgm:t>
    </dgm:pt>
    <dgm:pt modelId="{F9D46839-CD06-4669-AAE4-4D1E9AFEDA78}">
      <dgm:prSet phldrT="[Text]" custT="1"/>
      <dgm:spPr/>
      <dgm:t>
        <a:bodyPr/>
        <a:lstStyle/>
        <a:p>
          <a:pPr algn="l" defTabSz="914400">
            <a:buNone/>
          </a:pPr>
          <a:r>
            <a:rPr lang="fr-FR" sz="2000" noProof="1" smtClean="0"/>
            <a:t>Faute/sans/ faute</a:t>
          </a:r>
          <a:endParaRPr lang="fr-FR" sz="2000" noProof="1"/>
        </a:p>
      </dgm:t>
    </dgm:pt>
    <dgm:pt modelId="{B6B535D8-00AB-4FA1-AAEC-92498ABC6F4C}" type="parTrans" cxnId="{AD25A8A0-4628-40E2-8C9E-64E6AD4D4D91}">
      <dgm:prSet/>
      <dgm:spPr/>
      <dgm:t>
        <a:bodyPr/>
        <a:lstStyle/>
        <a:p>
          <a:endParaRPr lang="en-US" sz="2800"/>
        </a:p>
      </dgm:t>
    </dgm:pt>
    <dgm:pt modelId="{6497F199-DC2A-41F9-A449-D395E6BC4900}" type="sibTrans" cxnId="{AD25A8A0-4628-40E2-8C9E-64E6AD4D4D91}">
      <dgm:prSet/>
      <dgm:spPr/>
      <dgm:t>
        <a:bodyPr/>
        <a:lstStyle/>
        <a:p>
          <a:endParaRPr lang="en-US" sz="2800"/>
        </a:p>
      </dgm:t>
    </dgm:pt>
    <dgm:pt modelId="{7CB6360B-4022-4E96-922B-A12DE0E2A39F}">
      <dgm:prSet phldrT="[Text]" custT="1"/>
      <dgm:spPr/>
      <dgm:t>
        <a:bodyPr/>
        <a:lstStyle/>
        <a:p>
          <a:pPr algn="l" defTabSz="914400">
            <a:buNone/>
          </a:pPr>
          <a:r>
            <a:rPr lang="fr-FR" sz="2000" noProof="1" smtClean="0"/>
            <a:t>annulation</a:t>
          </a:r>
          <a:endParaRPr lang="fr-FR" sz="2000" noProof="1"/>
        </a:p>
      </dgm:t>
    </dgm:pt>
    <dgm:pt modelId="{44B2858F-607B-47DF-B44B-EA7D73FDC9F2}" type="parTrans" cxnId="{CD5EFFB3-C9FD-4DAC-8D97-0C2FB02B380B}">
      <dgm:prSet/>
      <dgm:spPr/>
      <dgm:t>
        <a:bodyPr/>
        <a:lstStyle/>
        <a:p>
          <a:endParaRPr lang="en-US" sz="2800"/>
        </a:p>
      </dgm:t>
    </dgm:pt>
    <dgm:pt modelId="{B35ED9D1-2A17-4034-8D08-4945CA54F6C9}" type="sibTrans" cxnId="{CD5EFFB3-C9FD-4DAC-8D97-0C2FB02B380B}">
      <dgm:prSet/>
      <dgm:spPr/>
      <dgm:t>
        <a:bodyPr/>
        <a:lstStyle/>
        <a:p>
          <a:endParaRPr lang="en-US" sz="2800"/>
        </a:p>
      </dgm:t>
    </dgm:pt>
    <dgm:pt modelId="{70879558-61CA-4CCD-B2D6-5349B01EF337}">
      <dgm:prSet phldrT="[Text]" custT="1"/>
      <dgm:spPr/>
      <dgm:t>
        <a:bodyPr/>
        <a:lstStyle/>
        <a:p>
          <a:pPr algn="l" defTabSz="914400">
            <a:buNone/>
          </a:pPr>
          <a:r>
            <a:rPr lang="fr-FR" sz="2000" noProof="1" smtClean="0"/>
            <a:t>réparation</a:t>
          </a:r>
          <a:endParaRPr lang="fr-FR" sz="2000" noProof="1"/>
        </a:p>
      </dgm:t>
    </dgm:pt>
    <dgm:pt modelId="{95F5E6EE-4E8D-49F8-8C9E-8BBFD01B6A0E}" type="parTrans" cxnId="{8FAB4659-6291-457D-941A-93BCD304031A}">
      <dgm:prSet/>
      <dgm:spPr/>
      <dgm:t>
        <a:bodyPr/>
        <a:lstStyle/>
        <a:p>
          <a:endParaRPr lang="en-US" sz="2800"/>
        </a:p>
      </dgm:t>
    </dgm:pt>
    <dgm:pt modelId="{053E317B-DD3F-4AFF-90D1-A55D37D325DC}" type="sibTrans" cxnId="{8FAB4659-6291-457D-941A-93BCD304031A}">
      <dgm:prSet/>
      <dgm:spPr/>
      <dgm:t>
        <a:bodyPr/>
        <a:lstStyle/>
        <a:p>
          <a:endParaRPr lang="en-US" sz="2800"/>
        </a:p>
      </dgm:t>
    </dgm:pt>
    <dgm:pt modelId="{F2881FB1-6580-4F21-A283-BFAA6F91D5D2}">
      <dgm:prSet phldrT="[Text]" custT="1"/>
      <dgm:spPr/>
      <dgm:t>
        <a:bodyPr/>
        <a:lstStyle/>
        <a:p>
          <a:pPr algn="ctr" defTabSz="914400">
            <a:buNone/>
          </a:pPr>
          <a:r>
            <a:rPr lang="fr-FR" sz="1050" noProof="1" smtClean="0"/>
            <a:t>Responsabilité pénale</a:t>
          </a:r>
          <a:endParaRPr lang="fr-FR" sz="1050" noProof="1"/>
        </a:p>
      </dgm:t>
    </dgm:pt>
    <dgm:pt modelId="{2D960FDD-BADA-480D-9043-497C56588AD3}" type="parTrans" cxnId="{4A31D641-1B5D-46D3-B685-0C4DC6EFE71B}">
      <dgm:prSet/>
      <dgm:spPr/>
      <dgm:t>
        <a:bodyPr/>
        <a:lstStyle/>
        <a:p>
          <a:endParaRPr lang="en-US" sz="2800"/>
        </a:p>
      </dgm:t>
    </dgm:pt>
    <dgm:pt modelId="{A5ABDC17-7AB5-4F0E-992A-F9343F5D74EB}" type="sibTrans" cxnId="{4A31D641-1B5D-46D3-B685-0C4DC6EFE71B}">
      <dgm:prSet/>
      <dgm:spPr/>
      <dgm:t>
        <a:bodyPr/>
        <a:lstStyle/>
        <a:p>
          <a:endParaRPr lang="en-US" sz="2800"/>
        </a:p>
      </dgm:t>
    </dgm:pt>
    <dgm:pt modelId="{D5197DDB-D5D2-499F-B255-CF7BB5AE2B43}">
      <dgm:prSet phldrT="[Text]" custT="1"/>
      <dgm:spPr/>
      <dgm:t>
        <a:bodyPr/>
        <a:lstStyle/>
        <a:p>
          <a:pPr algn="l" defTabSz="914400">
            <a:buNone/>
          </a:pPr>
          <a:r>
            <a:rPr lang="fr-FR" sz="1800" noProof="1" smtClean="0"/>
            <a:t>Agent/entité</a:t>
          </a:r>
          <a:endParaRPr lang="fr-FR" sz="1800" noProof="1"/>
        </a:p>
      </dgm:t>
    </dgm:pt>
    <dgm:pt modelId="{B14A4DC9-F40A-4867-ADB8-4BA8A1F83766}" type="parTrans" cxnId="{3204ED53-15A0-4643-A582-021A785F1BA2}">
      <dgm:prSet/>
      <dgm:spPr/>
      <dgm:t>
        <a:bodyPr/>
        <a:lstStyle/>
        <a:p>
          <a:endParaRPr lang="en-US" sz="2800"/>
        </a:p>
      </dgm:t>
    </dgm:pt>
    <dgm:pt modelId="{29F2454A-2FA8-4B3A-AC63-4A0B9FD04A75}" type="sibTrans" cxnId="{3204ED53-15A0-4643-A582-021A785F1BA2}">
      <dgm:prSet/>
      <dgm:spPr/>
      <dgm:t>
        <a:bodyPr/>
        <a:lstStyle/>
        <a:p>
          <a:endParaRPr lang="en-US" sz="2800"/>
        </a:p>
      </dgm:t>
    </dgm:pt>
    <dgm:pt modelId="{29E78340-8EBE-415C-B973-78A91A054B9C}">
      <dgm:prSet phldrT="[Text]" custT="1"/>
      <dgm:spPr/>
      <dgm:t>
        <a:bodyPr/>
        <a:lstStyle/>
        <a:p>
          <a:pPr algn="l" defTabSz="914400">
            <a:buNone/>
          </a:pPr>
          <a:r>
            <a:rPr lang="fr-FR" sz="2000" noProof="1" smtClean="0"/>
            <a:t>Infraction pénale</a:t>
          </a:r>
          <a:endParaRPr lang="fr-FR" sz="2000" noProof="1"/>
        </a:p>
      </dgm:t>
    </dgm:pt>
    <dgm:pt modelId="{FF4E5F97-6974-4E39-A85D-DCB2E100798E}" type="parTrans" cxnId="{311348D8-FDE3-4C22-99F5-3B98C5F51F0D}">
      <dgm:prSet/>
      <dgm:spPr/>
      <dgm:t>
        <a:bodyPr/>
        <a:lstStyle/>
        <a:p>
          <a:endParaRPr lang="en-US" sz="2800"/>
        </a:p>
      </dgm:t>
    </dgm:pt>
    <dgm:pt modelId="{B4B9A51E-FA34-465E-B5B4-81CD76EB3FC2}" type="sibTrans" cxnId="{311348D8-FDE3-4C22-99F5-3B98C5F51F0D}">
      <dgm:prSet/>
      <dgm:spPr/>
      <dgm:t>
        <a:bodyPr/>
        <a:lstStyle/>
        <a:p>
          <a:endParaRPr lang="en-US" sz="2800"/>
        </a:p>
      </dgm:t>
    </dgm:pt>
    <dgm:pt modelId="{8321AB85-EA8C-4958-B404-B4C118CB3C18}">
      <dgm:prSet phldrT="[Text]" custT="1"/>
      <dgm:spPr/>
      <dgm:t>
        <a:bodyPr/>
        <a:lstStyle/>
        <a:p>
          <a:pPr algn="l" defTabSz="914400">
            <a:buNone/>
          </a:pPr>
          <a:r>
            <a:rPr lang="fr-FR" sz="2000" noProof="1" smtClean="0"/>
            <a:t>Amende-prison</a:t>
          </a:r>
          <a:endParaRPr lang="fr-FR" sz="2000" noProof="1"/>
        </a:p>
      </dgm:t>
    </dgm:pt>
    <dgm:pt modelId="{24ABE8B3-7220-436D-9636-F7B4C0B99576}" type="parTrans" cxnId="{129AEA77-5D2A-49D4-956D-99009974B6C5}">
      <dgm:prSet/>
      <dgm:spPr/>
      <dgm:t>
        <a:bodyPr/>
        <a:lstStyle/>
        <a:p>
          <a:endParaRPr lang="en-US" sz="2800"/>
        </a:p>
      </dgm:t>
    </dgm:pt>
    <dgm:pt modelId="{AA5F76CE-8FD4-4692-8BB1-EF84CF9D365E}" type="sibTrans" cxnId="{129AEA77-5D2A-49D4-956D-99009974B6C5}">
      <dgm:prSet/>
      <dgm:spPr/>
      <dgm:t>
        <a:bodyPr/>
        <a:lstStyle/>
        <a:p>
          <a:endParaRPr lang="en-US" sz="2800"/>
        </a:p>
      </dgm:t>
    </dgm:pt>
    <dgm:pt modelId="{6352CA33-6755-44BE-808F-400DA4CF80A7}">
      <dgm:prSet phldrT="[Text]" custT="1"/>
      <dgm:spPr/>
      <dgm:t>
        <a:bodyPr/>
        <a:lstStyle/>
        <a:p>
          <a:pPr algn="ctr" defTabSz="914400">
            <a:buNone/>
          </a:pPr>
          <a:r>
            <a:rPr lang="fr-FR" sz="1050" noProof="1" smtClean="0"/>
            <a:t>Responsabilité civile</a:t>
          </a:r>
          <a:endParaRPr lang="fr-FR" sz="1050" noProof="1"/>
        </a:p>
      </dgm:t>
    </dgm:pt>
    <dgm:pt modelId="{AEB59203-63BA-4A96-BADC-40BAEBD9AA40}" type="parTrans" cxnId="{82BAE5DD-3A79-4870-9019-1254385E0650}">
      <dgm:prSet/>
      <dgm:spPr/>
      <dgm:t>
        <a:bodyPr/>
        <a:lstStyle/>
        <a:p>
          <a:endParaRPr lang="en-US" sz="2800"/>
        </a:p>
      </dgm:t>
    </dgm:pt>
    <dgm:pt modelId="{AAB4CF73-4B9B-4AA0-9074-16C2D2AE00A1}" type="sibTrans" cxnId="{82BAE5DD-3A79-4870-9019-1254385E0650}">
      <dgm:prSet/>
      <dgm:spPr/>
      <dgm:t>
        <a:bodyPr/>
        <a:lstStyle/>
        <a:p>
          <a:endParaRPr lang="en-US" sz="2800"/>
        </a:p>
      </dgm:t>
    </dgm:pt>
    <dgm:pt modelId="{9614A323-64B1-4077-A841-022051EC749A}">
      <dgm:prSet phldrT="[Text]" custT="1"/>
      <dgm:spPr/>
      <dgm:t>
        <a:bodyPr/>
        <a:lstStyle/>
        <a:p>
          <a:pPr algn="l" defTabSz="914400">
            <a:buNone/>
          </a:pPr>
          <a:r>
            <a:rPr lang="fr-FR" sz="2000" noProof="1" smtClean="0"/>
            <a:t>Agent/entité</a:t>
          </a:r>
          <a:endParaRPr lang="fr-FR" sz="2000" noProof="1"/>
        </a:p>
      </dgm:t>
    </dgm:pt>
    <dgm:pt modelId="{E5F6BCBD-B84E-4018-BE9E-BF57FF3B4B36}" type="parTrans" cxnId="{FC7BD086-74EA-4D6C-9657-E916D355F209}">
      <dgm:prSet/>
      <dgm:spPr/>
      <dgm:t>
        <a:bodyPr/>
        <a:lstStyle/>
        <a:p>
          <a:endParaRPr lang="en-US" sz="2800"/>
        </a:p>
      </dgm:t>
    </dgm:pt>
    <dgm:pt modelId="{FEC2A79F-8857-403A-A738-E8CE75C965E2}" type="sibTrans" cxnId="{FC7BD086-74EA-4D6C-9657-E916D355F209}">
      <dgm:prSet/>
      <dgm:spPr/>
      <dgm:t>
        <a:bodyPr/>
        <a:lstStyle/>
        <a:p>
          <a:endParaRPr lang="en-US" sz="2800"/>
        </a:p>
      </dgm:t>
    </dgm:pt>
    <dgm:pt modelId="{3D5CDB25-F8FA-444B-8D4A-1D29D0CBA282}">
      <dgm:prSet phldrT="[Text]" custT="1"/>
      <dgm:spPr/>
      <dgm:t>
        <a:bodyPr/>
        <a:lstStyle/>
        <a:p>
          <a:pPr algn="l" defTabSz="914400">
            <a:buNone/>
          </a:pPr>
          <a:r>
            <a:rPr lang="fr-FR" sz="1800" noProof="1" smtClean="0"/>
            <a:t>Conséquence infraction pénale</a:t>
          </a:r>
          <a:endParaRPr lang="fr-FR" sz="1800" noProof="1"/>
        </a:p>
      </dgm:t>
    </dgm:pt>
    <dgm:pt modelId="{4C229933-AC16-44B7-98EC-4C0F07FABCB0}" type="parTrans" cxnId="{2E3C97E6-67D4-4948-B47A-1115C2B2979F}">
      <dgm:prSet/>
      <dgm:spPr/>
      <dgm:t>
        <a:bodyPr/>
        <a:lstStyle/>
        <a:p>
          <a:endParaRPr lang="en-US" sz="2800"/>
        </a:p>
      </dgm:t>
    </dgm:pt>
    <dgm:pt modelId="{189DA4C5-2A22-4C71-A806-7B4AB57767CC}" type="sibTrans" cxnId="{2E3C97E6-67D4-4948-B47A-1115C2B2979F}">
      <dgm:prSet/>
      <dgm:spPr/>
      <dgm:t>
        <a:bodyPr/>
        <a:lstStyle/>
        <a:p>
          <a:endParaRPr lang="en-US" sz="2800"/>
        </a:p>
      </dgm:t>
    </dgm:pt>
    <dgm:pt modelId="{7FCE83D9-631B-4420-BBFC-CA0AFA59F747}">
      <dgm:prSet phldrT="[Text]" custT="1"/>
      <dgm:spPr/>
      <dgm:t>
        <a:bodyPr/>
        <a:lstStyle/>
        <a:p>
          <a:pPr algn="ctr" defTabSz="914400">
            <a:buNone/>
          </a:pPr>
          <a:r>
            <a:rPr lang="fr-FR" sz="1050" noProof="1" smtClean="0"/>
            <a:t>Responsabilité disciplinaire</a:t>
          </a:r>
          <a:endParaRPr lang="fr-FR" sz="1050" noProof="1"/>
        </a:p>
      </dgm:t>
    </dgm:pt>
    <dgm:pt modelId="{C61EC981-13FA-4710-B079-D35692EEB764}" type="parTrans" cxnId="{E572418E-4340-4448-940D-253A2FA3B9B3}">
      <dgm:prSet/>
      <dgm:spPr/>
      <dgm:t>
        <a:bodyPr/>
        <a:lstStyle/>
        <a:p>
          <a:endParaRPr lang="en-US" sz="2800"/>
        </a:p>
      </dgm:t>
    </dgm:pt>
    <dgm:pt modelId="{1B48A0DE-4031-4D45-86A1-94CDAF68824A}" type="sibTrans" cxnId="{E572418E-4340-4448-940D-253A2FA3B9B3}">
      <dgm:prSet/>
      <dgm:spPr/>
      <dgm:t>
        <a:bodyPr/>
        <a:lstStyle/>
        <a:p>
          <a:endParaRPr lang="en-US" sz="2800"/>
        </a:p>
      </dgm:t>
    </dgm:pt>
    <dgm:pt modelId="{DB9FB862-4759-4D6A-84F3-01524B92723B}">
      <dgm:prSet phldrT="[Text]" custT="1"/>
      <dgm:spPr/>
      <dgm:t>
        <a:bodyPr/>
        <a:lstStyle/>
        <a:p>
          <a:pPr algn="l" defTabSz="914400">
            <a:buNone/>
          </a:pPr>
          <a:r>
            <a:rPr lang="fr-FR" sz="2000" noProof="1" smtClean="0"/>
            <a:t>agent</a:t>
          </a:r>
          <a:endParaRPr lang="fr-FR" sz="2000" noProof="1"/>
        </a:p>
      </dgm:t>
    </dgm:pt>
    <dgm:pt modelId="{CD1EE44C-3116-420B-89E3-1D797CB25D34}" type="parTrans" cxnId="{70CAB4FC-3D17-49C2-8A7B-F387031FCDCA}">
      <dgm:prSet/>
      <dgm:spPr/>
      <dgm:t>
        <a:bodyPr/>
        <a:lstStyle/>
        <a:p>
          <a:endParaRPr lang="en-US" sz="2800"/>
        </a:p>
      </dgm:t>
    </dgm:pt>
    <dgm:pt modelId="{4BD4D4A5-043E-4ED5-A5CA-8D46DADC3150}" type="sibTrans" cxnId="{70CAB4FC-3D17-49C2-8A7B-F387031FCDCA}">
      <dgm:prSet/>
      <dgm:spPr/>
      <dgm:t>
        <a:bodyPr/>
        <a:lstStyle/>
        <a:p>
          <a:endParaRPr lang="en-US" sz="2800"/>
        </a:p>
      </dgm:t>
    </dgm:pt>
    <dgm:pt modelId="{50451020-5E1A-4778-9E8D-169182A36191}">
      <dgm:prSet phldrT="[Text]" custT="1"/>
      <dgm:spPr/>
      <dgm:t>
        <a:bodyPr/>
        <a:lstStyle/>
        <a:p>
          <a:pPr algn="l" defTabSz="914400">
            <a:buNone/>
          </a:pPr>
          <a:r>
            <a:rPr lang="fr-FR" sz="2000" noProof="1" smtClean="0"/>
            <a:t>faute</a:t>
          </a:r>
          <a:endParaRPr lang="fr-FR" sz="2000" noProof="1"/>
        </a:p>
      </dgm:t>
    </dgm:pt>
    <dgm:pt modelId="{7DFC3849-4A12-49FB-B614-8AFD597CCB9E}" type="parTrans" cxnId="{0F86DBDB-3C4F-4C84-981B-7F4CA2A8EAF3}">
      <dgm:prSet/>
      <dgm:spPr/>
      <dgm:t>
        <a:bodyPr/>
        <a:lstStyle/>
        <a:p>
          <a:endParaRPr lang="en-US" sz="2800"/>
        </a:p>
      </dgm:t>
    </dgm:pt>
    <dgm:pt modelId="{EEDE2474-4F18-4F59-8E58-6382D253E514}" type="sibTrans" cxnId="{0F86DBDB-3C4F-4C84-981B-7F4CA2A8EAF3}">
      <dgm:prSet/>
      <dgm:spPr/>
      <dgm:t>
        <a:bodyPr/>
        <a:lstStyle/>
        <a:p>
          <a:endParaRPr lang="en-US" sz="2800"/>
        </a:p>
      </dgm:t>
    </dgm:pt>
    <dgm:pt modelId="{7237964B-54AF-4BF5-B047-2B702552D914}">
      <dgm:prSet custT="1"/>
      <dgm:spPr/>
      <dgm:t>
        <a:bodyPr/>
        <a:lstStyle/>
        <a:p>
          <a:r>
            <a:rPr lang="fr-FR" sz="2000" dirty="0" smtClean="0"/>
            <a:t>Dommages et intérêts</a:t>
          </a:r>
          <a:endParaRPr lang="fr-FR" sz="2000" dirty="0"/>
        </a:p>
      </dgm:t>
    </dgm:pt>
    <dgm:pt modelId="{DE75639B-3E53-4E00-BC18-3E81FE5B4572}" type="parTrans" cxnId="{5D46310E-0310-458E-BA7D-5019EF546EDE}">
      <dgm:prSet/>
      <dgm:spPr/>
      <dgm:t>
        <a:bodyPr/>
        <a:lstStyle/>
        <a:p>
          <a:endParaRPr lang="fr-FR" sz="2800"/>
        </a:p>
      </dgm:t>
    </dgm:pt>
    <dgm:pt modelId="{11B4B1BD-63DC-4240-9836-2EEF9867147B}" type="sibTrans" cxnId="{5D46310E-0310-458E-BA7D-5019EF546EDE}">
      <dgm:prSet/>
      <dgm:spPr/>
      <dgm:t>
        <a:bodyPr/>
        <a:lstStyle/>
        <a:p>
          <a:endParaRPr lang="fr-FR" sz="2800"/>
        </a:p>
      </dgm:t>
    </dgm:pt>
    <dgm:pt modelId="{1A2B2D85-3943-43FB-A2F1-A74C0C866336}">
      <dgm:prSet custT="1"/>
      <dgm:spPr/>
      <dgm:t>
        <a:bodyPr/>
        <a:lstStyle/>
        <a:p>
          <a:r>
            <a:rPr lang="fr-FR" sz="2000" dirty="0" smtClean="0"/>
            <a:t>Sanction disciplinaire</a:t>
          </a:r>
          <a:endParaRPr lang="fr-FR" sz="2000" dirty="0"/>
        </a:p>
      </dgm:t>
    </dgm:pt>
    <dgm:pt modelId="{E50A7ABB-1610-419D-B258-36BC05765588}" type="parTrans" cxnId="{C3A7F478-8110-4B91-A120-4F1904B278C7}">
      <dgm:prSet/>
      <dgm:spPr/>
      <dgm:t>
        <a:bodyPr/>
        <a:lstStyle/>
        <a:p>
          <a:endParaRPr lang="fr-FR" sz="2800"/>
        </a:p>
      </dgm:t>
    </dgm:pt>
    <dgm:pt modelId="{719FC926-0A28-4FFB-84FC-58DAE4166269}" type="sibTrans" cxnId="{C3A7F478-8110-4B91-A120-4F1904B278C7}">
      <dgm:prSet/>
      <dgm:spPr/>
      <dgm:t>
        <a:bodyPr/>
        <a:lstStyle/>
        <a:p>
          <a:endParaRPr lang="fr-FR" sz="2800"/>
        </a:p>
      </dgm:t>
    </dgm:pt>
    <dgm:pt modelId="{0DC7A063-583D-4B0F-88B2-BD54F95D95AF}" type="pres">
      <dgm:prSet presAssocID="{00C18FBF-3FF5-4C16-97CF-AF03740D7AB6}" presName="list" presStyleCnt="0">
        <dgm:presLayoutVars>
          <dgm:dir/>
          <dgm:animLvl val="lvl"/>
        </dgm:presLayoutVars>
      </dgm:prSet>
      <dgm:spPr/>
      <dgm:t>
        <a:bodyPr/>
        <a:lstStyle/>
        <a:p>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13" custScaleX="123361" custLinFactNeighborX="1033" custLinFactNeighborY="39512"/>
      <dgm:spPr/>
      <dgm:t>
        <a:bodyPr/>
        <a:lstStyle/>
        <a:p>
          <a:endParaRPr lang="en-US"/>
        </a:p>
      </dgm:t>
    </dgm:pt>
    <dgm:pt modelId="{187D4E8C-5C91-4D00-870C-2C45D4EA263C}" type="pres">
      <dgm:prSet presAssocID="{B4F1B46E-22B2-4721-950C-8704487586DC}" presName="firstChildTx" presStyleLbl="bgAccFollowNode1" presStyleIdx="0" presStyleCnt="13">
        <dgm:presLayoutVars>
          <dgm:bulletEnabled val="1"/>
        </dgm:presLayoutVars>
      </dgm:prSet>
      <dgm:spPr/>
      <dgm:t>
        <a:bodyPr/>
        <a:lstStyle/>
        <a:p>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13" custScaleX="121664" custLinFactNeighborY="30215"/>
      <dgm:spPr/>
      <dgm:t>
        <a:bodyPr/>
        <a:lstStyle/>
        <a:p>
          <a:endParaRPr lang="en-US"/>
        </a:p>
      </dgm:t>
    </dgm:pt>
    <dgm:pt modelId="{4AE7D907-B6F4-4647-AB3F-ABE94C438AE8}" type="pres">
      <dgm:prSet presAssocID="{F9D46839-CD06-4669-AAE4-4D1E9AFEDA78}" presName="childTx" presStyleLbl="bgAccFollowNode1" presStyleIdx="1" presStyleCnt="13">
        <dgm:presLayoutVars>
          <dgm:bulletEnabled val="1"/>
        </dgm:presLayoutVars>
      </dgm:prSet>
      <dgm:spPr/>
      <dgm:t>
        <a:bodyPr/>
        <a:lstStyle/>
        <a:p>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13" custScaleX="117418" custLinFactNeighborY="26342"/>
      <dgm:spPr/>
      <dgm:t>
        <a:bodyPr/>
        <a:lstStyle/>
        <a:p>
          <a:endParaRPr lang="en-US"/>
        </a:p>
      </dgm:t>
    </dgm:pt>
    <dgm:pt modelId="{D685DD23-B321-4B5E-842F-394CB33239FA}" type="pres">
      <dgm:prSet presAssocID="{7CB6360B-4022-4E96-922B-A12DE0E2A39F}" presName="childTx" presStyleLbl="bgAccFollowNode1" presStyleIdx="2" presStyleCnt="13">
        <dgm:presLayoutVars>
          <dgm:bulletEnabled val="1"/>
        </dgm:presLayoutVars>
      </dgm:prSet>
      <dgm:spPr/>
      <dgm:t>
        <a:bodyPr/>
        <a:lstStyle/>
        <a:p>
          <a:endParaRPr lang="en-US"/>
        </a:p>
      </dgm:t>
    </dgm:pt>
    <dgm:pt modelId="{E5677DE7-299C-4C9C-A4BC-6335CC601D12}" type="pres">
      <dgm:prSet presAssocID="{70879558-61CA-4CCD-B2D6-5349B01EF337}" presName="comp" presStyleCnt="0"/>
      <dgm:spPr/>
    </dgm:pt>
    <dgm:pt modelId="{51F68A05-A560-4C6F-BC90-521AEF3B0907}" type="pres">
      <dgm:prSet presAssocID="{70879558-61CA-4CCD-B2D6-5349B01EF337}" presName="child" presStyleLbl="bgAccFollowNode1" presStyleIdx="3" presStyleCnt="13" custScaleX="118479"/>
      <dgm:spPr/>
      <dgm:t>
        <a:bodyPr/>
        <a:lstStyle/>
        <a:p>
          <a:endParaRPr lang="en-US"/>
        </a:p>
      </dgm:t>
    </dgm:pt>
    <dgm:pt modelId="{3EBE42F0-6491-49CC-95DC-985BA00CD458}" type="pres">
      <dgm:prSet presAssocID="{70879558-61CA-4CCD-B2D6-5349B01EF337}" presName="childTx" presStyleLbl="bgAccFollowNode1" presStyleIdx="3" presStyleCnt="13">
        <dgm:presLayoutVars>
          <dgm:bulletEnabled val="1"/>
        </dgm:presLayoutVars>
      </dgm:prSet>
      <dgm:spPr/>
      <dgm:t>
        <a:bodyPr/>
        <a:lstStyle/>
        <a:p>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ScaleX="135615" custLinFactNeighborX="56558" custLinFactNeighborY="-33363"/>
      <dgm:spPr/>
      <dgm:t>
        <a:bodyPr/>
        <a:lstStyle/>
        <a:p>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4" presStyleCnt="13" custScaleX="111549" custLinFactNeighborX="-2262" custLinFactNeighborY="75460"/>
      <dgm:spPr/>
      <dgm:t>
        <a:bodyPr/>
        <a:lstStyle/>
        <a:p>
          <a:endParaRPr lang="en-US"/>
        </a:p>
      </dgm:t>
    </dgm:pt>
    <dgm:pt modelId="{10C9E3CF-3A8F-4100-8ACD-91E2373197A2}" type="pres">
      <dgm:prSet presAssocID="{F2881FB1-6580-4F21-A283-BFAA6F91D5D2}" presName="firstChildTx" presStyleLbl="bgAccFollowNode1" presStyleIdx="4" presStyleCnt="13">
        <dgm:presLayoutVars>
          <dgm:bulletEnabled val="1"/>
        </dgm:presLayoutVars>
      </dgm:prSet>
      <dgm:spPr/>
      <dgm:t>
        <a:bodyPr/>
        <a:lstStyle/>
        <a:p>
          <a:endParaRPr lang="en-US"/>
        </a:p>
      </dgm:t>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5" presStyleCnt="13" custScaleX="110476" custLinFactNeighborX="-2262" custLinFactNeighborY="73764"/>
      <dgm:spPr/>
      <dgm:t>
        <a:bodyPr/>
        <a:lstStyle/>
        <a:p>
          <a:endParaRPr lang="en-US"/>
        </a:p>
      </dgm:t>
    </dgm:pt>
    <dgm:pt modelId="{B12AEB83-0A64-4B36-BF01-B2F834861BAA}" type="pres">
      <dgm:prSet presAssocID="{29E78340-8EBE-415C-B973-78A91A054B9C}" presName="childTx" presStyleLbl="bgAccFollowNode1" presStyleIdx="5" presStyleCnt="13">
        <dgm:presLayoutVars>
          <dgm:bulletEnabled val="1"/>
        </dgm:presLayoutVars>
      </dgm:prSet>
      <dgm:spPr/>
      <dgm:t>
        <a:bodyPr/>
        <a:lstStyle/>
        <a:p>
          <a:endParaRPr lang="en-US"/>
        </a:p>
      </dgm:t>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6" presStyleCnt="13" custScaleX="108316" custLinFactNeighborX="-1697" custLinFactNeighborY="72916"/>
      <dgm:spPr/>
      <dgm:t>
        <a:bodyPr/>
        <a:lstStyle/>
        <a:p>
          <a:endParaRPr lang="en-US"/>
        </a:p>
      </dgm:t>
    </dgm:pt>
    <dgm:pt modelId="{E1767793-EDD5-4203-A612-8120A71CA906}" type="pres">
      <dgm:prSet presAssocID="{8321AB85-EA8C-4958-B404-B4C118CB3C18}" presName="childTx" presStyleLbl="bgAccFollowNode1" presStyleIdx="6" presStyleCnt="13">
        <dgm:presLayoutVars>
          <dgm:bulletEnabled val="1"/>
        </dgm:presLayoutVars>
      </dgm:prSet>
      <dgm:spPr/>
      <dgm:t>
        <a:bodyPr/>
        <a:lstStyle/>
        <a:p>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custScaleX="156965" custLinFactNeighborX="35587" custLinFactNeighborY="2860"/>
      <dgm:spPr/>
      <dgm:t>
        <a:bodyPr/>
        <a:lstStyle/>
        <a:p>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7" presStyleCnt="13" custScaleX="123816" custLinFactY="11787" custLinFactNeighborX="-4185" custLinFactNeighborY="100000"/>
      <dgm:spPr/>
      <dgm:t>
        <a:bodyPr/>
        <a:lstStyle/>
        <a:p>
          <a:endParaRPr lang="en-US"/>
        </a:p>
      </dgm:t>
    </dgm:pt>
    <dgm:pt modelId="{F8977219-728E-448F-AE8B-46B14F4F17DE}" type="pres">
      <dgm:prSet presAssocID="{6352CA33-6755-44BE-808F-400DA4CF80A7}" presName="firstChildTx" presStyleLbl="bgAccFollowNode1" presStyleIdx="7" presStyleCnt="13">
        <dgm:presLayoutVars>
          <dgm:bulletEnabled val="1"/>
        </dgm:presLayoutVars>
      </dgm:prSet>
      <dgm:spPr/>
      <dgm:t>
        <a:bodyPr/>
        <a:lstStyle/>
        <a:p>
          <a:endParaRPr lang="en-US"/>
        </a:p>
      </dgm:t>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8" presStyleCnt="13" custScaleX="128152" custLinFactY="8125" custLinFactNeighborX="-2445" custLinFactNeighborY="100000"/>
      <dgm:spPr/>
      <dgm:t>
        <a:bodyPr/>
        <a:lstStyle/>
        <a:p>
          <a:endParaRPr lang="en-US"/>
        </a:p>
      </dgm:t>
    </dgm:pt>
    <dgm:pt modelId="{96624143-7928-48E9-817F-BC4A07250C32}" type="pres">
      <dgm:prSet presAssocID="{3D5CDB25-F8FA-444B-8D4A-1D29D0CBA282}" presName="childTx" presStyleLbl="bgAccFollowNode1" presStyleIdx="8" presStyleCnt="13">
        <dgm:presLayoutVars>
          <dgm:bulletEnabled val="1"/>
        </dgm:presLayoutVars>
      </dgm:prSet>
      <dgm:spPr/>
      <dgm:t>
        <a:bodyPr/>
        <a:lstStyle/>
        <a:p>
          <a:endParaRPr lang="en-US"/>
        </a:p>
      </dgm:t>
    </dgm:pt>
    <dgm:pt modelId="{5FE19DCD-3962-4E56-ABEC-2DEB658A2137}" type="pres">
      <dgm:prSet presAssocID="{7237964B-54AF-4BF5-B047-2B702552D914}" presName="comp" presStyleCnt="0"/>
      <dgm:spPr/>
    </dgm:pt>
    <dgm:pt modelId="{61488F80-693D-4405-8DEB-883664220294}" type="pres">
      <dgm:prSet presAssocID="{7237964B-54AF-4BF5-B047-2B702552D914}" presName="child" presStyleLbl="bgAccFollowNode1" presStyleIdx="9" presStyleCnt="13" custScaleX="130734" custLinFactY="9526" custLinFactNeighborX="-1834" custLinFactNeighborY="100000"/>
      <dgm:spPr/>
      <dgm:t>
        <a:bodyPr/>
        <a:lstStyle/>
        <a:p>
          <a:endParaRPr lang="fr-FR"/>
        </a:p>
      </dgm:t>
    </dgm:pt>
    <dgm:pt modelId="{D9EC64B8-7509-484E-8314-B70CC4ADA68E}" type="pres">
      <dgm:prSet presAssocID="{7237964B-54AF-4BF5-B047-2B702552D914}" presName="childTx" presStyleLbl="bgAccFollowNode1" presStyleIdx="9" presStyleCnt="13">
        <dgm:presLayoutVars>
          <dgm:bulletEnabled val="1"/>
        </dgm:presLayoutVars>
      </dgm:prSet>
      <dgm:spPr/>
      <dgm:t>
        <a:bodyPr/>
        <a:lstStyle/>
        <a:p>
          <a:endParaRPr lang="fr-FR"/>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custScaleX="170216" custLinFactNeighborX="-3177" custLinFactNeighborY="3813"/>
      <dgm:spPr/>
      <dgm:t>
        <a:bodyPr/>
        <a:lstStyle/>
        <a:p>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10" presStyleCnt="13" custLinFactY="11472" custLinFactNeighborX="-80071" custLinFactNeighborY="100000"/>
      <dgm:spPr/>
      <dgm:t>
        <a:bodyPr/>
        <a:lstStyle/>
        <a:p>
          <a:endParaRPr lang="en-US"/>
        </a:p>
      </dgm:t>
    </dgm:pt>
    <dgm:pt modelId="{5B88A17E-EFF5-4A04-9CC9-D2131DA9ECCC}" type="pres">
      <dgm:prSet presAssocID="{7FCE83D9-631B-4420-BBFC-CA0AFA59F747}" presName="firstChildTx" presStyleLbl="bgAccFollowNode1" presStyleIdx="10" presStyleCnt="13">
        <dgm:presLayoutVars>
          <dgm:bulletEnabled val="1"/>
        </dgm:presLayoutVars>
      </dgm:prSet>
      <dgm:spPr/>
      <dgm:t>
        <a:bodyPr/>
        <a:lstStyle/>
        <a:p>
          <a:endParaRPr lang="en-US"/>
        </a:p>
      </dgm:t>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11" presStyleCnt="13" custLinFactY="12425" custLinFactNeighborX="-81342" custLinFactNeighborY="100000"/>
      <dgm:spPr/>
      <dgm:t>
        <a:bodyPr/>
        <a:lstStyle/>
        <a:p>
          <a:endParaRPr lang="en-US"/>
        </a:p>
      </dgm:t>
    </dgm:pt>
    <dgm:pt modelId="{2B18CCD9-D6B1-4225-8D26-4BA691BB1837}" type="pres">
      <dgm:prSet presAssocID="{50451020-5E1A-4778-9E8D-169182A36191}" presName="childTx" presStyleLbl="bgAccFollowNode1" presStyleIdx="11" presStyleCnt="13">
        <dgm:presLayoutVars>
          <dgm:bulletEnabled val="1"/>
        </dgm:presLayoutVars>
      </dgm:prSet>
      <dgm:spPr/>
      <dgm:t>
        <a:bodyPr/>
        <a:lstStyle/>
        <a:p>
          <a:endParaRPr lang="en-US"/>
        </a:p>
      </dgm:t>
    </dgm:pt>
    <dgm:pt modelId="{3BCBEFDE-FF61-46E1-A286-4FF90AD8399A}" type="pres">
      <dgm:prSet presAssocID="{1A2B2D85-3943-43FB-A2F1-A74C0C866336}" presName="comp" presStyleCnt="0"/>
      <dgm:spPr/>
    </dgm:pt>
    <dgm:pt modelId="{E9B6CA7C-A627-4B3E-A2C0-575B733D1600}" type="pres">
      <dgm:prSet presAssocID="{1A2B2D85-3943-43FB-A2F1-A74C0C866336}" presName="child" presStyleLbl="bgAccFollowNode1" presStyleIdx="12" presStyleCnt="13" custLinFactY="12425" custLinFactNeighborX="-80071" custLinFactNeighborY="100000"/>
      <dgm:spPr/>
      <dgm:t>
        <a:bodyPr/>
        <a:lstStyle/>
        <a:p>
          <a:endParaRPr lang="fr-FR"/>
        </a:p>
      </dgm:t>
    </dgm:pt>
    <dgm:pt modelId="{C130C2A3-9F7E-4688-9C78-E22E512BE641}" type="pres">
      <dgm:prSet presAssocID="{1A2B2D85-3943-43FB-A2F1-A74C0C866336}" presName="childTx" presStyleLbl="bgAccFollowNode1" presStyleIdx="12" presStyleCnt="13">
        <dgm:presLayoutVars>
          <dgm:bulletEnabled val="1"/>
        </dgm:presLayoutVars>
      </dgm:prSet>
      <dgm:spPr/>
      <dgm:t>
        <a:bodyPr/>
        <a:lstStyle/>
        <a:p>
          <a:endParaRPr lang="fr-FR"/>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custScaleX="198691" custLinFactNeighborX="-11605" custLinFactNeighborY="-953"/>
      <dgm:spPr/>
      <dgm:t>
        <a:bodyPr/>
        <a:lstStyle/>
        <a:p>
          <a:endParaRPr lang="en-US"/>
        </a:p>
      </dgm:t>
    </dgm:pt>
  </dgm:ptLst>
  <dgm:cxnLst>
    <dgm:cxn modelId="{B1F1C0AC-D2D6-4EC2-8E29-1F9AE5BCA69C}" type="presOf" srcId="{D5197DDB-D5D2-499F-B255-CF7BB5AE2B43}" destId="{F660F4B9-35DB-4256-A868-A35C6DCCF6B2}" srcOrd="0"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915969B8-E9AF-4300-8DAD-4B1A086593F0}" type="presOf" srcId="{7FCE83D9-631B-4420-BBFC-CA0AFA59F747}" destId="{7453D9C8-CD6E-4AA4-8A19-7F6F667528F0}" srcOrd="0"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891B8150-4DB8-4A0A-9FD1-3130DE16FEA0}" type="presOf" srcId="{8321AB85-EA8C-4958-B404-B4C118CB3C18}" destId="{E1767793-EDD5-4203-A612-8120A71CA906}" srcOrd="1"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585C5FDF-C344-42C1-831C-3AEF9C606D0F}" type="presOf" srcId="{9D72CDD3-5859-43DB-BD75-0C3C30E3DE62}" destId="{6B08AC4B-4CEC-41E5-AE19-47A4E2720563}" srcOrd="0" destOrd="0" presId="urn:microsoft.com/office/officeart/2005/8/layout/hList9"/>
    <dgm:cxn modelId="{7D39EE0E-442B-4980-AD8E-879F1E76B559}" type="presOf" srcId="{D5197DDB-D5D2-499F-B255-CF7BB5AE2B43}" destId="{10C9E3CF-3A8F-4100-8ACD-91E2373197A2}" srcOrd="1" destOrd="0" presId="urn:microsoft.com/office/officeart/2005/8/layout/hList9"/>
    <dgm:cxn modelId="{074D1C04-A71E-496B-A699-BFF8D2AE67C7}" type="presOf" srcId="{3D5CDB25-F8FA-444B-8D4A-1D29D0CBA282}" destId="{96624143-7928-48E9-817F-BC4A07250C32}" srcOrd="1"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2E3C97E6-67D4-4948-B47A-1115C2B2979F}" srcId="{6352CA33-6755-44BE-808F-400DA4CF80A7}" destId="{3D5CDB25-F8FA-444B-8D4A-1D29D0CBA282}" srcOrd="1" destOrd="0" parTransId="{4C229933-AC16-44B7-98EC-4C0F07FABCB0}" sibTransId="{189DA4C5-2A22-4C71-A806-7B4AB57767CC}"/>
    <dgm:cxn modelId="{488BE800-1BFC-4B62-8B9A-B94CCC9BF0F8}" type="presOf" srcId="{8321AB85-EA8C-4958-B404-B4C118CB3C18}" destId="{68509703-D239-4E1B-8CF0-EF08079E1226}" srcOrd="0" destOrd="0" presId="urn:microsoft.com/office/officeart/2005/8/layout/hList9"/>
    <dgm:cxn modelId="{ABD062F2-1D17-413D-AC51-5B081C75C11C}" type="presOf" srcId="{F2881FB1-6580-4F21-A283-BFAA6F91D5D2}" destId="{FD776C1E-557E-4553-9447-49B69EEC7907}" srcOrd="0" destOrd="0" presId="urn:microsoft.com/office/officeart/2005/8/layout/hList9"/>
    <dgm:cxn modelId="{ADEEF488-1EDD-4F79-82A3-1C18DFCAA9CC}" type="presOf" srcId="{29E78340-8EBE-415C-B973-78A91A054B9C}" destId="{B12AEB83-0A64-4B36-BF01-B2F834861BAA}" srcOrd="1" destOrd="0" presId="urn:microsoft.com/office/officeart/2005/8/layout/hList9"/>
    <dgm:cxn modelId="{FF33BB02-E691-4EAC-84FB-1E9736B7F09F}" type="presOf" srcId="{29E78340-8EBE-415C-B973-78A91A054B9C}" destId="{614EBA0E-D12B-447E-B378-B0FA2DEBEA2F}" srcOrd="0" destOrd="0" presId="urn:microsoft.com/office/officeart/2005/8/layout/hList9"/>
    <dgm:cxn modelId="{0F86DBDB-3C4F-4C84-981B-7F4CA2A8EAF3}" srcId="{7FCE83D9-631B-4420-BBFC-CA0AFA59F747}" destId="{50451020-5E1A-4778-9E8D-169182A36191}" srcOrd="1" destOrd="0" parTransId="{7DFC3849-4A12-49FB-B614-8AFD597CCB9E}" sibTransId="{EEDE2474-4F18-4F59-8E58-6382D253E514}"/>
    <dgm:cxn modelId="{59E319B8-0927-4B4C-8D16-A044C326094C}" type="presOf" srcId="{00C18FBF-3FF5-4C16-97CF-AF03740D7AB6}" destId="{0DC7A063-583D-4B0F-88B2-BD54F95D95AF}" srcOrd="0" destOrd="0" presId="urn:microsoft.com/office/officeart/2005/8/layout/hList9"/>
    <dgm:cxn modelId="{8FAB4659-6291-457D-941A-93BCD304031A}" srcId="{B4F1B46E-22B2-4721-950C-8704487586DC}" destId="{70879558-61CA-4CCD-B2D6-5349B01EF337}" srcOrd="3" destOrd="0" parTransId="{95F5E6EE-4E8D-49F8-8C9E-8BBFD01B6A0E}" sibTransId="{053E317B-DD3F-4AFF-90D1-A55D37D325DC}"/>
    <dgm:cxn modelId="{5D46310E-0310-458E-BA7D-5019EF546EDE}" srcId="{6352CA33-6755-44BE-808F-400DA4CF80A7}" destId="{7237964B-54AF-4BF5-B047-2B702552D914}" srcOrd="2" destOrd="0" parTransId="{DE75639B-3E53-4E00-BC18-3E81FE5B4572}" sibTransId="{11B4B1BD-63DC-4240-9836-2EEF9867147B}"/>
    <dgm:cxn modelId="{A9E80F88-28C5-4703-9F69-E5A7F06B13AA}" type="presOf" srcId="{3D5CDB25-F8FA-444B-8D4A-1D29D0CBA282}" destId="{5314AADB-0AD3-4BAE-9F15-B0FE4F44C802}" srcOrd="0" destOrd="0" presId="urn:microsoft.com/office/officeart/2005/8/layout/hList9"/>
    <dgm:cxn modelId="{B726F50D-707F-453A-AFFF-3C641A05E703}" type="presOf" srcId="{7CB6360B-4022-4E96-922B-A12DE0E2A39F}" destId="{1877502C-A892-4DC0-ADA6-FA065097BB90}" srcOrd="0" destOrd="0" presId="urn:microsoft.com/office/officeart/2005/8/layout/hList9"/>
    <dgm:cxn modelId="{00ADCD60-F921-48F1-A6AE-13E5E8FBCE20}" type="presOf" srcId="{50451020-5E1A-4778-9E8D-169182A36191}" destId="{3086D0BF-AAD1-4310-88ED-4D81A687BD50}" srcOrd="0" destOrd="0" presId="urn:microsoft.com/office/officeart/2005/8/layout/hList9"/>
    <dgm:cxn modelId="{C88C9911-FEBD-4132-A416-043CDD6B4421}" type="presOf" srcId="{1A2B2D85-3943-43FB-A2F1-A74C0C866336}" destId="{E9B6CA7C-A627-4B3E-A2C0-575B733D1600}" srcOrd="0" destOrd="0" presId="urn:microsoft.com/office/officeart/2005/8/layout/hList9"/>
    <dgm:cxn modelId="{23F5CE37-EA77-4211-B5E9-7C60FC534C8F}" type="presOf" srcId="{6352CA33-6755-44BE-808F-400DA4CF80A7}" destId="{89E6DA6E-7A23-44BD-8A99-378091FF741D}" srcOrd="0" destOrd="0" presId="urn:microsoft.com/office/officeart/2005/8/layout/hList9"/>
    <dgm:cxn modelId="{4A6D6D3D-83FA-4E21-B5A8-11E12098835B}" type="presOf" srcId="{1A2B2D85-3943-43FB-A2F1-A74C0C866336}" destId="{C130C2A3-9F7E-4688-9C78-E22E512BE641}" srcOrd="1" destOrd="0" presId="urn:microsoft.com/office/officeart/2005/8/layout/hList9"/>
    <dgm:cxn modelId="{129AEA77-5D2A-49D4-956D-99009974B6C5}" srcId="{F2881FB1-6580-4F21-A283-BFAA6F91D5D2}" destId="{8321AB85-EA8C-4958-B404-B4C118CB3C18}" srcOrd="2" destOrd="0" parTransId="{24ABE8B3-7220-436D-9636-F7B4C0B99576}" sibTransId="{AA5F76CE-8FD4-4692-8BB1-EF84CF9D365E}"/>
    <dgm:cxn modelId="{FC7BD086-74EA-4D6C-9657-E916D355F209}" srcId="{6352CA33-6755-44BE-808F-400DA4CF80A7}" destId="{9614A323-64B1-4077-A841-022051EC749A}" srcOrd="0" destOrd="0" parTransId="{E5F6BCBD-B84E-4018-BE9E-BF57FF3B4B36}" sibTransId="{FEC2A79F-8857-403A-A738-E8CE75C965E2}"/>
    <dgm:cxn modelId="{CE91FAD0-128D-45DB-8041-964C663D1BFB}" type="presOf" srcId="{F9D46839-CD06-4669-AAE4-4D1E9AFEDA78}" destId="{59179C9B-8BA4-4AC7-ACB1-A12DE00142E2}" srcOrd="0" destOrd="0" presId="urn:microsoft.com/office/officeart/2005/8/layout/hList9"/>
    <dgm:cxn modelId="{9C04232D-F6E8-4F66-85E9-348CB8E22AB2}" type="presOf" srcId="{70879558-61CA-4CCD-B2D6-5349B01EF337}" destId="{51F68A05-A560-4C6F-BC90-521AEF3B0907}" srcOrd="0" destOrd="0" presId="urn:microsoft.com/office/officeart/2005/8/layout/hList9"/>
    <dgm:cxn modelId="{EBE202D9-F34E-4205-BF51-9908E5780DF5}" type="presOf" srcId="{F9D46839-CD06-4669-AAE4-4D1E9AFEDA78}" destId="{4AE7D907-B6F4-4647-AB3F-ABE94C438AE8}" srcOrd="1" destOrd="0" presId="urn:microsoft.com/office/officeart/2005/8/layout/hList9"/>
    <dgm:cxn modelId="{FBE9C259-2193-4BC5-AC55-C2059AA94273}" type="presOf" srcId="{9D72CDD3-5859-43DB-BD75-0C3C30E3DE62}" destId="{187D4E8C-5C91-4D00-870C-2C45D4EA263C}" srcOrd="1" destOrd="0" presId="urn:microsoft.com/office/officeart/2005/8/layout/hList9"/>
    <dgm:cxn modelId="{17A254B5-A4BD-44DA-B1A6-290BE6AF5A4B}" type="presOf" srcId="{DB9FB862-4759-4D6A-84F3-01524B92723B}" destId="{5B88A17E-EFF5-4A04-9CC9-D2131DA9ECCC}" srcOrd="1" destOrd="0" presId="urn:microsoft.com/office/officeart/2005/8/layout/hList9"/>
    <dgm:cxn modelId="{64B96922-EEEA-4B77-A81E-C114D191A3B5}" type="presOf" srcId="{9614A323-64B1-4077-A841-022051EC749A}" destId="{AD2806AC-6A03-4F05-9F4D-F72EA0E56FBF}" srcOrd="0" destOrd="0" presId="urn:microsoft.com/office/officeart/2005/8/layout/hList9"/>
    <dgm:cxn modelId="{4C4B013D-7531-4A02-B872-63F9FF907C3D}" type="presOf" srcId="{7CB6360B-4022-4E96-922B-A12DE0E2A39F}" destId="{D685DD23-B321-4B5E-842F-394CB33239FA}" srcOrd="1" destOrd="0" presId="urn:microsoft.com/office/officeart/2005/8/layout/hList9"/>
    <dgm:cxn modelId="{1D78C878-7B60-41B6-B219-C6C752364517}" type="presOf" srcId="{9614A323-64B1-4077-A841-022051EC749A}" destId="{F8977219-728E-448F-AE8B-46B14F4F17DE}"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ED01B36D-33B6-4B33-90D7-CC235CFEF30F}" type="presOf" srcId="{7237964B-54AF-4BF5-B047-2B702552D914}" destId="{D9EC64B8-7509-484E-8314-B70CC4ADA68E}" srcOrd="1" destOrd="0" presId="urn:microsoft.com/office/officeart/2005/8/layout/hList9"/>
    <dgm:cxn modelId="{0D014E4A-C8E4-4CE2-9663-E2497138B4F6}" type="presOf" srcId="{7237964B-54AF-4BF5-B047-2B702552D914}" destId="{61488F80-693D-4405-8DEB-883664220294}" srcOrd="0" destOrd="0" presId="urn:microsoft.com/office/officeart/2005/8/layout/hList9"/>
    <dgm:cxn modelId="{20D8B84F-19BD-41C9-AB51-779D5E8250DB}" type="presOf" srcId="{70879558-61CA-4CCD-B2D6-5349B01EF337}" destId="{3EBE42F0-6491-49CC-95DC-985BA00CD458}" srcOrd="1" destOrd="0" presId="urn:microsoft.com/office/officeart/2005/8/layout/hList9"/>
    <dgm:cxn modelId="{FF2337E2-A94F-455C-9BC6-1082E46827E8}" type="presOf" srcId="{50451020-5E1A-4778-9E8D-169182A36191}" destId="{2B18CCD9-D6B1-4225-8D26-4BA691BB1837}" srcOrd="1" destOrd="0" presId="urn:microsoft.com/office/officeart/2005/8/layout/hList9"/>
    <dgm:cxn modelId="{CD5EFFB3-C9FD-4DAC-8D97-0C2FB02B380B}" srcId="{B4F1B46E-22B2-4721-950C-8704487586DC}" destId="{7CB6360B-4022-4E96-922B-A12DE0E2A39F}" srcOrd="2" destOrd="0" parTransId="{44B2858F-607B-47DF-B44B-EA7D73FDC9F2}" sibTransId="{B35ED9D1-2A17-4034-8D08-4945CA54F6C9}"/>
    <dgm:cxn modelId="{C3A7F478-8110-4B91-A120-4F1904B278C7}" srcId="{7FCE83D9-631B-4420-BBFC-CA0AFA59F747}" destId="{1A2B2D85-3943-43FB-A2F1-A74C0C866336}" srcOrd="2" destOrd="0" parTransId="{E50A7ABB-1610-419D-B258-36BC05765588}" sibTransId="{719FC926-0A28-4FFB-84FC-58DAE4166269}"/>
    <dgm:cxn modelId="{30D23BC6-C071-4171-BE36-8A213A3BFD05}" type="presOf" srcId="{B4F1B46E-22B2-4721-950C-8704487586DC}" destId="{FC7ED273-8CFD-43C2-9C05-44FADF3E0637}" srcOrd="0"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FE26C9D2-701F-459D-9AFA-FD9BB73764EA}" type="presOf" srcId="{DB9FB862-4759-4D6A-84F3-01524B92723B}" destId="{402C2C77-A32C-4D99-9940-12535E1181F2}"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82BAE5DD-3A79-4870-9019-1254385E0650}" srcId="{00C18FBF-3FF5-4C16-97CF-AF03740D7AB6}" destId="{6352CA33-6755-44BE-808F-400DA4CF80A7}" srcOrd="2" destOrd="0" parTransId="{AEB59203-63BA-4A96-BADC-40BAEBD9AA40}" sibTransId="{AAB4CF73-4B9B-4AA0-9074-16C2D2AE00A1}"/>
    <dgm:cxn modelId="{AD25A8A0-4628-40E2-8C9E-64E6AD4D4D91}" srcId="{B4F1B46E-22B2-4721-950C-8704487586DC}" destId="{F9D46839-CD06-4669-AAE4-4D1E9AFEDA78}" srcOrd="1" destOrd="0" parTransId="{B6B535D8-00AB-4FA1-AAEC-92498ABC6F4C}" sibTransId="{6497F199-DC2A-41F9-A449-D395E6BC4900}"/>
    <dgm:cxn modelId="{21C761F7-839B-43AC-98DE-718E27412D13}" type="presParOf" srcId="{0DC7A063-583D-4B0F-88B2-BD54F95D95AF}" destId="{3B23570A-ECC9-4DF8-BCB4-0465C69CBB88}" srcOrd="0" destOrd="0" presId="urn:microsoft.com/office/officeart/2005/8/layout/hList9"/>
    <dgm:cxn modelId="{14572260-A25B-4557-96D5-7029EDD45D51}" type="presParOf" srcId="{0DC7A063-583D-4B0F-88B2-BD54F95D95AF}" destId="{FC66A233-6BBA-46AF-B2F6-28E379B158E2}" srcOrd="1" destOrd="0" presId="urn:microsoft.com/office/officeart/2005/8/layout/hList9"/>
    <dgm:cxn modelId="{33898880-9732-4E67-B4F6-1E80DE903DD0}" type="presParOf" srcId="{FC66A233-6BBA-46AF-B2F6-28E379B158E2}" destId="{46739A04-1AA3-49C6-8EA7-EB1DE975B900}" srcOrd="0" destOrd="0" presId="urn:microsoft.com/office/officeart/2005/8/layout/hList9"/>
    <dgm:cxn modelId="{D14C6ED6-4E0B-4A28-87AD-C81D382674C2}" type="presParOf" srcId="{FC66A233-6BBA-46AF-B2F6-28E379B158E2}" destId="{535C6EC9-8098-42C5-8527-E62FF045E4EB}" srcOrd="1" destOrd="0" presId="urn:microsoft.com/office/officeart/2005/8/layout/hList9"/>
    <dgm:cxn modelId="{A71B96F6-E860-46A7-8C1B-10E3B722FDD6}" type="presParOf" srcId="{535C6EC9-8098-42C5-8527-E62FF045E4EB}" destId="{6B08AC4B-4CEC-41E5-AE19-47A4E2720563}" srcOrd="0" destOrd="0" presId="urn:microsoft.com/office/officeart/2005/8/layout/hList9"/>
    <dgm:cxn modelId="{5B60CFE6-DEEC-4079-BB66-F456972ED85D}" type="presParOf" srcId="{535C6EC9-8098-42C5-8527-E62FF045E4EB}" destId="{187D4E8C-5C91-4D00-870C-2C45D4EA263C}" srcOrd="1" destOrd="0" presId="urn:microsoft.com/office/officeart/2005/8/layout/hList9"/>
    <dgm:cxn modelId="{383CE773-E9F3-472D-BCF6-DE3236D58EB7}" type="presParOf" srcId="{FC66A233-6BBA-46AF-B2F6-28E379B158E2}" destId="{ADF61BBD-28F4-4815-BC7F-82CF00464E8B}" srcOrd="2" destOrd="0" presId="urn:microsoft.com/office/officeart/2005/8/layout/hList9"/>
    <dgm:cxn modelId="{22F115A2-3AFA-4890-94FD-6E18A18B9571}" type="presParOf" srcId="{ADF61BBD-28F4-4815-BC7F-82CF00464E8B}" destId="{59179C9B-8BA4-4AC7-ACB1-A12DE00142E2}" srcOrd="0" destOrd="0" presId="urn:microsoft.com/office/officeart/2005/8/layout/hList9"/>
    <dgm:cxn modelId="{7629BD4B-EDE8-4560-9FC4-8EC38E81CD10}" type="presParOf" srcId="{ADF61BBD-28F4-4815-BC7F-82CF00464E8B}" destId="{4AE7D907-B6F4-4647-AB3F-ABE94C438AE8}" srcOrd="1" destOrd="0" presId="urn:microsoft.com/office/officeart/2005/8/layout/hList9"/>
    <dgm:cxn modelId="{F469BB1E-F990-44EC-9060-66BEB2E7968C}" type="presParOf" srcId="{FC66A233-6BBA-46AF-B2F6-28E379B158E2}" destId="{E50A9A83-9985-4184-A476-E3402BD8E76E}" srcOrd="3" destOrd="0" presId="urn:microsoft.com/office/officeart/2005/8/layout/hList9"/>
    <dgm:cxn modelId="{4DF7B250-4856-48C6-B510-6D2E8C47E7CA}" type="presParOf" srcId="{E50A9A83-9985-4184-A476-E3402BD8E76E}" destId="{1877502C-A892-4DC0-ADA6-FA065097BB90}" srcOrd="0" destOrd="0" presId="urn:microsoft.com/office/officeart/2005/8/layout/hList9"/>
    <dgm:cxn modelId="{DBF4B60E-70CC-480F-B355-87DA15811EAA}" type="presParOf" srcId="{E50A9A83-9985-4184-A476-E3402BD8E76E}" destId="{D685DD23-B321-4B5E-842F-394CB33239FA}" srcOrd="1" destOrd="0" presId="urn:microsoft.com/office/officeart/2005/8/layout/hList9"/>
    <dgm:cxn modelId="{294DC2B2-E0C9-4A18-9B7F-38EB58FC2C42}" type="presParOf" srcId="{FC66A233-6BBA-46AF-B2F6-28E379B158E2}" destId="{E5677DE7-299C-4C9C-A4BC-6335CC601D12}" srcOrd="4" destOrd="0" presId="urn:microsoft.com/office/officeart/2005/8/layout/hList9"/>
    <dgm:cxn modelId="{E2AA316B-DFA8-4665-B185-D81D9D9831F8}" type="presParOf" srcId="{E5677DE7-299C-4C9C-A4BC-6335CC601D12}" destId="{51F68A05-A560-4C6F-BC90-521AEF3B0907}" srcOrd="0" destOrd="0" presId="urn:microsoft.com/office/officeart/2005/8/layout/hList9"/>
    <dgm:cxn modelId="{33D2B4F1-2A95-445E-AD6A-62D95F57DEB8}" type="presParOf" srcId="{E5677DE7-299C-4C9C-A4BC-6335CC601D12}" destId="{3EBE42F0-6491-49CC-95DC-985BA00CD458}" srcOrd="1" destOrd="0" presId="urn:microsoft.com/office/officeart/2005/8/layout/hList9"/>
    <dgm:cxn modelId="{EB24CC52-896A-48DA-ABD4-6469DA419BE3}" type="presParOf" srcId="{0DC7A063-583D-4B0F-88B2-BD54F95D95AF}" destId="{3845DB9A-BEF3-4D5D-B9C7-5FC0456401AC}" srcOrd="2" destOrd="0" presId="urn:microsoft.com/office/officeart/2005/8/layout/hList9"/>
    <dgm:cxn modelId="{F9C0EB87-9095-4E6F-BEEE-C1545DF29597}" type="presParOf" srcId="{0DC7A063-583D-4B0F-88B2-BD54F95D95AF}" destId="{FC7ED273-8CFD-43C2-9C05-44FADF3E0637}" srcOrd="3" destOrd="0" presId="urn:microsoft.com/office/officeart/2005/8/layout/hList9"/>
    <dgm:cxn modelId="{C33876E1-0A2C-4E96-A65B-830BAC2FD936}" type="presParOf" srcId="{0DC7A063-583D-4B0F-88B2-BD54F95D95AF}" destId="{13C564B0-C27E-4ABA-AFDA-59E145B256BA}" srcOrd="4" destOrd="0" presId="urn:microsoft.com/office/officeart/2005/8/layout/hList9"/>
    <dgm:cxn modelId="{5493F602-1583-4E8B-B19A-85EB89962CAA}" type="presParOf" srcId="{0DC7A063-583D-4B0F-88B2-BD54F95D95AF}" destId="{6300E233-87DF-4270-9808-160BFEB8A5BE}" srcOrd="5" destOrd="0" presId="urn:microsoft.com/office/officeart/2005/8/layout/hList9"/>
    <dgm:cxn modelId="{AAC4AFC4-4512-42D6-8D75-D7C3D2A2620C}" type="presParOf" srcId="{0DC7A063-583D-4B0F-88B2-BD54F95D95AF}" destId="{6E53DEF7-499E-42EE-802D-59B2F8915392}" srcOrd="6" destOrd="0" presId="urn:microsoft.com/office/officeart/2005/8/layout/hList9"/>
    <dgm:cxn modelId="{4E4810AA-BDA8-4A76-9538-56E0024B003F}" type="presParOf" srcId="{6E53DEF7-499E-42EE-802D-59B2F8915392}" destId="{E08C30D1-35EA-4D05-9731-5D01E3FCBD09}" srcOrd="0" destOrd="0" presId="urn:microsoft.com/office/officeart/2005/8/layout/hList9"/>
    <dgm:cxn modelId="{955F8CE5-E09E-4FC7-AC0B-A426A2287D0B}" type="presParOf" srcId="{6E53DEF7-499E-42EE-802D-59B2F8915392}" destId="{2F3BD88A-9166-4A26-B941-B9BAEE1A11D5}" srcOrd="1" destOrd="0" presId="urn:microsoft.com/office/officeart/2005/8/layout/hList9"/>
    <dgm:cxn modelId="{401AD38A-925A-49F1-9306-06E06F349345}" type="presParOf" srcId="{2F3BD88A-9166-4A26-B941-B9BAEE1A11D5}" destId="{F660F4B9-35DB-4256-A868-A35C6DCCF6B2}" srcOrd="0" destOrd="0" presId="urn:microsoft.com/office/officeart/2005/8/layout/hList9"/>
    <dgm:cxn modelId="{445F6D93-2B63-411E-9B25-CD86516FB6D1}" type="presParOf" srcId="{2F3BD88A-9166-4A26-B941-B9BAEE1A11D5}" destId="{10C9E3CF-3A8F-4100-8ACD-91E2373197A2}" srcOrd="1" destOrd="0" presId="urn:microsoft.com/office/officeart/2005/8/layout/hList9"/>
    <dgm:cxn modelId="{0ED245DA-85E8-4CEA-8A7B-1220A3B8571D}" type="presParOf" srcId="{6E53DEF7-499E-42EE-802D-59B2F8915392}" destId="{60887C36-4733-46AC-A452-5444F6BC3B23}" srcOrd="2" destOrd="0" presId="urn:microsoft.com/office/officeart/2005/8/layout/hList9"/>
    <dgm:cxn modelId="{DDED8C8E-E217-4923-88EC-769DFC3AF2F0}" type="presParOf" srcId="{60887C36-4733-46AC-A452-5444F6BC3B23}" destId="{614EBA0E-D12B-447E-B378-B0FA2DEBEA2F}" srcOrd="0" destOrd="0" presId="urn:microsoft.com/office/officeart/2005/8/layout/hList9"/>
    <dgm:cxn modelId="{FA7D53B1-D51A-4F60-B15A-F84AD1E21F71}" type="presParOf" srcId="{60887C36-4733-46AC-A452-5444F6BC3B23}" destId="{B12AEB83-0A64-4B36-BF01-B2F834861BAA}" srcOrd="1" destOrd="0" presId="urn:microsoft.com/office/officeart/2005/8/layout/hList9"/>
    <dgm:cxn modelId="{C4C07CD2-97B6-43B0-8B7B-B40F55BB8D77}" type="presParOf" srcId="{6E53DEF7-499E-42EE-802D-59B2F8915392}" destId="{3055F178-D8CA-413A-99F2-20C8231C0651}" srcOrd="3" destOrd="0" presId="urn:microsoft.com/office/officeart/2005/8/layout/hList9"/>
    <dgm:cxn modelId="{D7FEA875-2602-4A65-AC4C-AE3A233600BC}" type="presParOf" srcId="{3055F178-D8CA-413A-99F2-20C8231C0651}" destId="{68509703-D239-4E1B-8CF0-EF08079E1226}" srcOrd="0" destOrd="0" presId="urn:microsoft.com/office/officeart/2005/8/layout/hList9"/>
    <dgm:cxn modelId="{908B0B98-0EB8-48DB-8A5A-C55E8FA267D8}" type="presParOf" srcId="{3055F178-D8CA-413A-99F2-20C8231C0651}" destId="{E1767793-EDD5-4203-A612-8120A71CA906}" srcOrd="1" destOrd="0" presId="urn:microsoft.com/office/officeart/2005/8/layout/hList9"/>
    <dgm:cxn modelId="{1E6239E6-9AD9-41D6-856C-F5095D657DDA}" type="presParOf" srcId="{0DC7A063-583D-4B0F-88B2-BD54F95D95AF}" destId="{69136330-53DB-4978-A56B-160862279381}" srcOrd="7" destOrd="0" presId="urn:microsoft.com/office/officeart/2005/8/layout/hList9"/>
    <dgm:cxn modelId="{784B75B6-71DA-4B58-A5E3-EA1F58364226}" type="presParOf" srcId="{0DC7A063-583D-4B0F-88B2-BD54F95D95AF}" destId="{FD776C1E-557E-4553-9447-49B69EEC7907}" srcOrd="8" destOrd="0" presId="urn:microsoft.com/office/officeart/2005/8/layout/hList9"/>
    <dgm:cxn modelId="{EC03F54D-2280-4049-A8A4-E95ADB928D8D}" type="presParOf" srcId="{0DC7A063-583D-4B0F-88B2-BD54F95D95AF}" destId="{FC2522F1-14BB-4B37-B60E-2E8A7E8A6C30}" srcOrd="9" destOrd="0" presId="urn:microsoft.com/office/officeart/2005/8/layout/hList9"/>
    <dgm:cxn modelId="{233F0EA0-3452-4394-80B0-F4A081694FF2}" type="presParOf" srcId="{0DC7A063-583D-4B0F-88B2-BD54F95D95AF}" destId="{2C2F6211-85A7-47FE-9239-DE94DF41A263}" srcOrd="10" destOrd="0" presId="urn:microsoft.com/office/officeart/2005/8/layout/hList9"/>
    <dgm:cxn modelId="{24281A7A-C11D-4519-823D-A5EF2687DF7E}" type="presParOf" srcId="{0DC7A063-583D-4B0F-88B2-BD54F95D95AF}" destId="{7B0C2EAE-70CB-4160-863D-210C3C66D5FD}" srcOrd="11" destOrd="0" presId="urn:microsoft.com/office/officeart/2005/8/layout/hList9"/>
    <dgm:cxn modelId="{EE8C2F37-23CF-4479-8757-D4D9BE5FCE47}" type="presParOf" srcId="{7B0C2EAE-70CB-4160-863D-210C3C66D5FD}" destId="{5AF3752E-55A6-443C-AD35-C49DF50A4566}" srcOrd="0" destOrd="0" presId="urn:microsoft.com/office/officeart/2005/8/layout/hList9"/>
    <dgm:cxn modelId="{5167BF9F-67F4-4C0E-A43C-995FFC60C855}" type="presParOf" srcId="{7B0C2EAE-70CB-4160-863D-210C3C66D5FD}" destId="{53567A66-F0E9-4EF8-ADA9-764BA36AA6A9}" srcOrd="1" destOrd="0" presId="urn:microsoft.com/office/officeart/2005/8/layout/hList9"/>
    <dgm:cxn modelId="{FA6FB497-0D5C-4B82-8425-F93B91D921F4}" type="presParOf" srcId="{53567A66-F0E9-4EF8-ADA9-764BA36AA6A9}" destId="{AD2806AC-6A03-4F05-9F4D-F72EA0E56FBF}" srcOrd="0" destOrd="0" presId="urn:microsoft.com/office/officeart/2005/8/layout/hList9"/>
    <dgm:cxn modelId="{3406A25F-2BD8-48D4-942B-A132D3CAA309}" type="presParOf" srcId="{53567A66-F0E9-4EF8-ADA9-764BA36AA6A9}" destId="{F8977219-728E-448F-AE8B-46B14F4F17DE}" srcOrd="1" destOrd="0" presId="urn:microsoft.com/office/officeart/2005/8/layout/hList9"/>
    <dgm:cxn modelId="{EFC52641-BB2C-48A7-945B-EE0BC14F1177}" type="presParOf" srcId="{7B0C2EAE-70CB-4160-863D-210C3C66D5FD}" destId="{46A8623B-DC64-4ED6-B73D-98FEAB030508}" srcOrd="2" destOrd="0" presId="urn:microsoft.com/office/officeart/2005/8/layout/hList9"/>
    <dgm:cxn modelId="{E5276935-7C43-4099-A86D-9921E184A9B5}" type="presParOf" srcId="{46A8623B-DC64-4ED6-B73D-98FEAB030508}" destId="{5314AADB-0AD3-4BAE-9F15-B0FE4F44C802}" srcOrd="0" destOrd="0" presId="urn:microsoft.com/office/officeart/2005/8/layout/hList9"/>
    <dgm:cxn modelId="{74B6630F-64FD-4D5D-AB16-C15511895B62}" type="presParOf" srcId="{46A8623B-DC64-4ED6-B73D-98FEAB030508}" destId="{96624143-7928-48E9-817F-BC4A07250C32}" srcOrd="1" destOrd="0" presId="urn:microsoft.com/office/officeart/2005/8/layout/hList9"/>
    <dgm:cxn modelId="{4066EA10-58A8-4B03-97E9-4211A8C28DD3}" type="presParOf" srcId="{7B0C2EAE-70CB-4160-863D-210C3C66D5FD}" destId="{5FE19DCD-3962-4E56-ABEC-2DEB658A2137}" srcOrd="3" destOrd="0" presId="urn:microsoft.com/office/officeart/2005/8/layout/hList9"/>
    <dgm:cxn modelId="{C723C739-98E2-460B-91DA-9D0476DC7F33}" type="presParOf" srcId="{5FE19DCD-3962-4E56-ABEC-2DEB658A2137}" destId="{61488F80-693D-4405-8DEB-883664220294}" srcOrd="0" destOrd="0" presId="urn:microsoft.com/office/officeart/2005/8/layout/hList9"/>
    <dgm:cxn modelId="{1C6D88CC-B5EB-43ED-B095-42507CDE00C3}" type="presParOf" srcId="{5FE19DCD-3962-4E56-ABEC-2DEB658A2137}" destId="{D9EC64B8-7509-484E-8314-B70CC4ADA68E}" srcOrd="1" destOrd="0" presId="urn:microsoft.com/office/officeart/2005/8/layout/hList9"/>
    <dgm:cxn modelId="{75C323A2-3BD2-4E7F-AC1F-84D4C60DE48A}" type="presParOf" srcId="{0DC7A063-583D-4B0F-88B2-BD54F95D95AF}" destId="{FBCC4E74-37C0-494F-ABC0-7D18132E1437}" srcOrd="12" destOrd="0" presId="urn:microsoft.com/office/officeart/2005/8/layout/hList9"/>
    <dgm:cxn modelId="{E0E3C9F3-0BBC-4DF8-9308-B4859FFC95AE}" type="presParOf" srcId="{0DC7A063-583D-4B0F-88B2-BD54F95D95AF}" destId="{89E6DA6E-7A23-44BD-8A99-378091FF741D}" srcOrd="13" destOrd="0" presId="urn:microsoft.com/office/officeart/2005/8/layout/hList9"/>
    <dgm:cxn modelId="{E5630E5B-94B0-4C7F-B952-C6EFE3A7AA41}" type="presParOf" srcId="{0DC7A063-583D-4B0F-88B2-BD54F95D95AF}" destId="{E966790E-26B5-4EB8-981F-1094BF4B7611}" srcOrd="14" destOrd="0" presId="urn:microsoft.com/office/officeart/2005/8/layout/hList9"/>
    <dgm:cxn modelId="{09B6A926-C9AD-4894-8FDA-BB7A6ABD4EE1}" type="presParOf" srcId="{0DC7A063-583D-4B0F-88B2-BD54F95D95AF}" destId="{229B7655-E1F4-4CF5-84B8-30F0491D32B5}" srcOrd="15" destOrd="0" presId="urn:microsoft.com/office/officeart/2005/8/layout/hList9"/>
    <dgm:cxn modelId="{DB266CF5-9741-494D-8EB6-8BCB2B8AF254}" type="presParOf" srcId="{0DC7A063-583D-4B0F-88B2-BD54F95D95AF}" destId="{F85FFCDF-8E5F-492B-B22D-55A08EACE783}" srcOrd="16" destOrd="0" presId="urn:microsoft.com/office/officeart/2005/8/layout/hList9"/>
    <dgm:cxn modelId="{3616BF45-00D8-44BA-9D3E-00CB5D428CD3}" type="presParOf" srcId="{F85FFCDF-8E5F-492B-B22D-55A08EACE783}" destId="{600B3FB2-1315-4A84-8613-B445666BC7D2}" srcOrd="0" destOrd="0" presId="urn:microsoft.com/office/officeart/2005/8/layout/hList9"/>
    <dgm:cxn modelId="{3ED67877-D75D-4D34-B727-380447BF053E}" type="presParOf" srcId="{F85FFCDF-8E5F-492B-B22D-55A08EACE783}" destId="{E47C73E9-FBEE-4370-9B3F-E04EB7C4023A}" srcOrd="1" destOrd="0" presId="urn:microsoft.com/office/officeart/2005/8/layout/hList9"/>
    <dgm:cxn modelId="{EDE8B5DF-1AAB-4D3E-A60F-BB2E97266DDD}" type="presParOf" srcId="{E47C73E9-FBEE-4370-9B3F-E04EB7C4023A}" destId="{402C2C77-A32C-4D99-9940-12535E1181F2}" srcOrd="0" destOrd="0" presId="urn:microsoft.com/office/officeart/2005/8/layout/hList9"/>
    <dgm:cxn modelId="{7099CDC4-5C12-40E8-AC5A-E0F7B273B6F7}" type="presParOf" srcId="{E47C73E9-FBEE-4370-9B3F-E04EB7C4023A}" destId="{5B88A17E-EFF5-4A04-9CC9-D2131DA9ECCC}" srcOrd="1" destOrd="0" presId="urn:microsoft.com/office/officeart/2005/8/layout/hList9"/>
    <dgm:cxn modelId="{C7119884-3DE2-42C4-8BAF-BFE7E0B88C4F}" type="presParOf" srcId="{F85FFCDF-8E5F-492B-B22D-55A08EACE783}" destId="{F3C2D87B-A5E7-46E2-B3D3-58E6D9562663}" srcOrd="2" destOrd="0" presId="urn:microsoft.com/office/officeart/2005/8/layout/hList9"/>
    <dgm:cxn modelId="{A195C2E2-B95B-4C98-B02A-3FB7C6F71B0F}" type="presParOf" srcId="{F3C2D87B-A5E7-46E2-B3D3-58E6D9562663}" destId="{3086D0BF-AAD1-4310-88ED-4D81A687BD50}" srcOrd="0" destOrd="0" presId="urn:microsoft.com/office/officeart/2005/8/layout/hList9"/>
    <dgm:cxn modelId="{789E00DA-7E41-4687-805D-7C73E3AECFE4}" type="presParOf" srcId="{F3C2D87B-A5E7-46E2-B3D3-58E6D9562663}" destId="{2B18CCD9-D6B1-4225-8D26-4BA691BB1837}" srcOrd="1" destOrd="0" presId="urn:microsoft.com/office/officeart/2005/8/layout/hList9"/>
    <dgm:cxn modelId="{EC89C234-B1D5-48AC-B894-C6E8AB14F422}" type="presParOf" srcId="{F85FFCDF-8E5F-492B-B22D-55A08EACE783}" destId="{3BCBEFDE-FF61-46E1-A286-4FF90AD8399A}" srcOrd="3" destOrd="0" presId="urn:microsoft.com/office/officeart/2005/8/layout/hList9"/>
    <dgm:cxn modelId="{755A310B-0B7D-4095-AA94-CA73AA3A0F1C}" type="presParOf" srcId="{3BCBEFDE-FF61-46E1-A286-4FF90AD8399A}" destId="{E9B6CA7C-A627-4B3E-A2C0-575B733D1600}" srcOrd="0" destOrd="0" presId="urn:microsoft.com/office/officeart/2005/8/layout/hList9"/>
    <dgm:cxn modelId="{19D42FCD-6A0C-4DDA-9254-DA2151C45AF8}" type="presParOf" srcId="{3BCBEFDE-FF61-46E1-A286-4FF90AD8399A}" destId="{C130C2A3-9F7E-4688-9C78-E22E512BE641}" srcOrd="1" destOrd="0" presId="urn:microsoft.com/office/officeart/2005/8/layout/hList9"/>
    <dgm:cxn modelId="{AE9F947E-1AC4-43AF-8556-C583D1C185BD}" type="presParOf" srcId="{0DC7A063-583D-4B0F-88B2-BD54F95D95AF}" destId="{9051EF7D-7D6C-4B43-A6C4-239F9933C94D}" srcOrd="17" destOrd="0" presId="urn:microsoft.com/office/officeart/2005/8/layout/hList9"/>
    <dgm:cxn modelId="{74D6F2B3-7AE0-4C7D-9D62-6E9970290096}"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195490" y="1411327"/>
          <a:ext cx="2083538"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914400">
            <a:lnSpc>
              <a:spcPct val="90000"/>
            </a:lnSpc>
            <a:spcBef>
              <a:spcPct val="0"/>
            </a:spcBef>
            <a:spcAft>
              <a:spcPct val="35000"/>
            </a:spcAft>
            <a:buNone/>
          </a:pPr>
          <a:r>
            <a:rPr lang="fr-FR" sz="1800" kern="1200" noProof="1" smtClean="0"/>
            <a:t>Agent/entité</a:t>
          </a:r>
          <a:endParaRPr lang="fr-FR" sz="1800" kern="1200" noProof="1"/>
        </a:p>
      </dsp:txBody>
      <dsp:txXfrm>
        <a:off x="528856" y="1411327"/>
        <a:ext cx="1750172" cy="913212"/>
      </dsp:txXfrm>
    </dsp:sp>
    <dsp:sp modelId="{59179C9B-8BA4-4AC7-ACB1-A12DE00142E2}">
      <dsp:nvSpPr>
        <dsp:cNvPr id="0" name=""/>
        <dsp:cNvSpPr/>
      </dsp:nvSpPr>
      <dsp:spPr>
        <a:xfrm>
          <a:off x="192373" y="2239638"/>
          <a:ext cx="2054876"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914400">
            <a:lnSpc>
              <a:spcPct val="90000"/>
            </a:lnSpc>
            <a:spcBef>
              <a:spcPct val="0"/>
            </a:spcBef>
            <a:spcAft>
              <a:spcPct val="35000"/>
            </a:spcAft>
            <a:buNone/>
          </a:pPr>
          <a:r>
            <a:rPr lang="fr-FR" sz="2000" kern="1200" noProof="1" smtClean="0"/>
            <a:t>Faute/sans/ faute</a:t>
          </a:r>
          <a:endParaRPr lang="fr-FR" sz="2000" kern="1200" noProof="1"/>
        </a:p>
      </dsp:txBody>
      <dsp:txXfrm>
        <a:off x="521154" y="2239638"/>
        <a:ext cx="1726096" cy="913212"/>
      </dsp:txXfrm>
    </dsp:sp>
    <dsp:sp modelId="{1877502C-A892-4DC0-ADA6-FA065097BB90}">
      <dsp:nvSpPr>
        <dsp:cNvPr id="0" name=""/>
        <dsp:cNvSpPr/>
      </dsp:nvSpPr>
      <dsp:spPr>
        <a:xfrm>
          <a:off x="228230" y="3117481"/>
          <a:ext cx="1983162"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914400">
            <a:lnSpc>
              <a:spcPct val="90000"/>
            </a:lnSpc>
            <a:spcBef>
              <a:spcPct val="0"/>
            </a:spcBef>
            <a:spcAft>
              <a:spcPct val="35000"/>
            </a:spcAft>
            <a:buNone/>
          </a:pPr>
          <a:r>
            <a:rPr lang="fr-FR" sz="2000" kern="1200" noProof="1" smtClean="0"/>
            <a:t>annulation</a:t>
          </a:r>
          <a:endParaRPr lang="fr-FR" sz="2000" kern="1200" noProof="1"/>
        </a:p>
      </dsp:txBody>
      <dsp:txXfrm>
        <a:off x="545536" y="3117481"/>
        <a:ext cx="1665856" cy="913212"/>
      </dsp:txXfrm>
    </dsp:sp>
    <dsp:sp modelId="{51F68A05-A560-4C6F-BC90-521AEF3B0907}">
      <dsp:nvSpPr>
        <dsp:cNvPr id="0" name=""/>
        <dsp:cNvSpPr/>
      </dsp:nvSpPr>
      <dsp:spPr>
        <a:xfrm>
          <a:off x="219270" y="3790135"/>
          <a:ext cx="2001082"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914400">
            <a:lnSpc>
              <a:spcPct val="90000"/>
            </a:lnSpc>
            <a:spcBef>
              <a:spcPct val="0"/>
            </a:spcBef>
            <a:spcAft>
              <a:spcPct val="35000"/>
            </a:spcAft>
            <a:buNone/>
          </a:pPr>
          <a:r>
            <a:rPr lang="fr-FR" sz="2000" kern="1200" noProof="1" smtClean="0"/>
            <a:t>réparation</a:t>
          </a:r>
          <a:endParaRPr lang="fr-FR" sz="2000" kern="1200" noProof="1"/>
        </a:p>
      </dsp:txBody>
      <dsp:txXfrm>
        <a:off x="539444" y="3790135"/>
        <a:ext cx="1680909" cy="913212"/>
      </dsp:txXfrm>
    </dsp:sp>
    <dsp:sp modelId="{FC7ED273-8CFD-43C2-9C05-44FADF3E0637}">
      <dsp:nvSpPr>
        <dsp:cNvPr id="0" name=""/>
        <dsp:cNvSpPr/>
      </dsp:nvSpPr>
      <dsp:spPr>
        <a:xfrm>
          <a:off x="936598" y="380874"/>
          <a:ext cx="1237833" cy="9127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14400">
            <a:lnSpc>
              <a:spcPct val="90000"/>
            </a:lnSpc>
            <a:spcBef>
              <a:spcPct val="0"/>
            </a:spcBef>
            <a:spcAft>
              <a:spcPct val="35000"/>
            </a:spcAft>
            <a:buNone/>
          </a:pPr>
          <a:r>
            <a:rPr lang="fr-FR" sz="1050" kern="1200" noProof="1" smtClean="0"/>
            <a:t>Responsabilité administrative</a:t>
          </a:r>
          <a:endParaRPr lang="fr-FR" sz="1050" kern="1200" noProof="1"/>
        </a:p>
      </dsp:txBody>
      <dsp:txXfrm>
        <a:off x="1117874" y="514544"/>
        <a:ext cx="875281" cy="645415"/>
      </dsp:txXfrm>
    </dsp:sp>
    <dsp:sp modelId="{F660F4B9-35DB-4256-A868-A35C6DCCF6B2}">
      <dsp:nvSpPr>
        <dsp:cNvPr id="0" name=""/>
        <dsp:cNvSpPr/>
      </dsp:nvSpPr>
      <dsp:spPr>
        <a:xfrm>
          <a:off x="3464868" y="1739608"/>
          <a:ext cx="1703637"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914400">
            <a:lnSpc>
              <a:spcPct val="90000"/>
            </a:lnSpc>
            <a:spcBef>
              <a:spcPct val="0"/>
            </a:spcBef>
            <a:spcAft>
              <a:spcPct val="35000"/>
            </a:spcAft>
            <a:buNone/>
          </a:pPr>
          <a:r>
            <a:rPr lang="fr-FR" sz="1800" kern="1200" noProof="1" smtClean="0"/>
            <a:t>Agent/entité</a:t>
          </a:r>
          <a:endParaRPr lang="fr-FR" sz="1800" kern="1200" noProof="1"/>
        </a:p>
      </dsp:txBody>
      <dsp:txXfrm>
        <a:off x="3737450" y="1739608"/>
        <a:ext cx="1431055" cy="913212"/>
      </dsp:txXfrm>
    </dsp:sp>
    <dsp:sp modelId="{614EBA0E-D12B-447E-B378-B0FA2DEBEA2F}">
      <dsp:nvSpPr>
        <dsp:cNvPr id="0" name=""/>
        <dsp:cNvSpPr/>
      </dsp:nvSpPr>
      <dsp:spPr>
        <a:xfrm>
          <a:off x="3473062" y="2637332"/>
          <a:ext cx="1687250"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914400">
            <a:lnSpc>
              <a:spcPct val="90000"/>
            </a:lnSpc>
            <a:spcBef>
              <a:spcPct val="0"/>
            </a:spcBef>
            <a:spcAft>
              <a:spcPct val="35000"/>
            </a:spcAft>
            <a:buNone/>
          </a:pPr>
          <a:r>
            <a:rPr lang="fr-FR" sz="2000" kern="1200" noProof="1" smtClean="0"/>
            <a:t>Infraction pénale</a:t>
          </a:r>
          <a:endParaRPr lang="fr-FR" sz="2000" kern="1200" noProof="1"/>
        </a:p>
      </dsp:txBody>
      <dsp:txXfrm>
        <a:off x="3743022" y="2637332"/>
        <a:ext cx="1417290" cy="913212"/>
      </dsp:txXfrm>
    </dsp:sp>
    <dsp:sp modelId="{68509703-D239-4E1B-8CF0-EF08079E1226}">
      <dsp:nvSpPr>
        <dsp:cNvPr id="0" name=""/>
        <dsp:cNvSpPr/>
      </dsp:nvSpPr>
      <dsp:spPr>
        <a:xfrm>
          <a:off x="3498185" y="3542800"/>
          <a:ext cx="1654261"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914400">
            <a:lnSpc>
              <a:spcPct val="90000"/>
            </a:lnSpc>
            <a:spcBef>
              <a:spcPct val="0"/>
            </a:spcBef>
            <a:spcAft>
              <a:spcPct val="35000"/>
            </a:spcAft>
            <a:buNone/>
          </a:pPr>
          <a:r>
            <a:rPr lang="fr-FR" sz="2000" kern="1200" noProof="1" smtClean="0"/>
            <a:t>Amende-prison</a:t>
          </a:r>
          <a:endParaRPr lang="fr-FR" sz="2000" kern="1200" noProof="1"/>
        </a:p>
      </dsp:txBody>
      <dsp:txXfrm>
        <a:off x="3762867" y="3542800"/>
        <a:ext cx="1389579" cy="913212"/>
      </dsp:txXfrm>
    </dsp:sp>
    <dsp:sp modelId="{FD776C1E-557E-4553-9447-49B69EEC7907}">
      <dsp:nvSpPr>
        <dsp:cNvPr id="0" name=""/>
        <dsp:cNvSpPr/>
      </dsp:nvSpPr>
      <dsp:spPr>
        <a:xfrm>
          <a:off x="3590948" y="711501"/>
          <a:ext cx="1432706" cy="9127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14400">
            <a:lnSpc>
              <a:spcPct val="90000"/>
            </a:lnSpc>
            <a:spcBef>
              <a:spcPct val="0"/>
            </a:spcBef>
            <a:spcAft>
              <a:spcPct val="35000"/>
            </a:spcAft>
            <a:buNone/>
          </a:pPr>
          <a:r>
            <a:rPr lang="fr-FR" sz="1050" kern="1200" noProof="1" smtClean="0"/>
            <a:t>Responsabilité pénale</a:t>
          </a:r>
          <a:endParaRPr lang="fr-FR" sz="1050" kern="1200" noProof="1"/>
        </a:p>
      </dsp:txBody>
      <dsp:txXfrm>
        <a:off x="3800763" y="845171"/>
        <a:ext cx="1013076" cy="645415"/>
      </dsp:txXfrm>
    </dsp:sp>
    <dsp:sp modelId="{AD2806AC-6A03-4F05-9F4D-F72EA0E56FBF}">
      <dsp:nvSpPr>
        <dsp:cNvPr id="0" name=""/>
        <dsp:cNvSpPr/>
      </dsp:nvSpPr>
      <dsp:spPr>
        <a:xfrm>
          <a:off x="6622764" y="2071351"/>
          <a:ext cx="2216211"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914400">
            <a:lnSpc>
              <a:spcPct val="90000"/>
            </a:lnSpc>
            <a:spcBef>
              <a:spcPct val="0"/>
            </a:spcBef>
            <a:spcAft>
              <a:spcPct val="35000"/>
            </a:spcAft>
            <a:buNone/>
          </a:pPr>
          <a:r>
            <a:rPr lang="fr-FR" sz="2000" kern="1200" noProof="1" smtClean="0"/>
            <a:t>Agent/entité</a:t>
          </a:r>
          <a:endParaRPr lang="fr-FR" sz="2000" kern="1200" noProof="1"/>
        </a:p>
      </dsp:txBody>
      <dsp:txXfrm>
        <a:off x="6977358" y="2071351"/>
        <a:ext cx="1861617" cy="913212"/>
      </dsp:txXfrm>
    </dsp:sp>
    <dsp:sp modelId="{5314AADB-0AD3-4BAE-9F15-B0FE4F44C802}">
      <dsp:nvSpPr>
        <dsp:cNvPr id="0" name=""/>
        <dsp:cNvSpPr/>
      </dsp:nvSpPr>
      <dsp:spPr>
        <a:xfrm>
          <a:off x="6615104" y="2951121"/>
          <a:ext cx="2293822"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914400">
            <a:lnSpc>
              <a:spcPct val="90000"/>
            </a:lnSpc>
            <a:spcBef>
              <a:spcPct val="0"/>
            </a:spcBef>
            <a:spcAft>
              <a:spcPct val="35000"/>
            </a:spcAft>
            <a:buNone/>
          </a:pPr>
          <a:r>
            <a:rPr lang="fr-FR" sz="1800" kern="1200" noProof="1" smtClean="0"/>
            <a:t>Conséquence infraction pénale</a:t>
          </a:r>
          <a:endParaRPr lang="fr-FR" sz="1800" kern="1200" noProof="1"/>
        </a:p>
      </dsp:txBody>
      <dsp:txXfrm>
        <a:off x="6982115" y="2951121"/>
        <a:ext cx="1926810" cy="913212"/>
      </dsp:txXfrm>
    </dsp:sp>
    <dsp:sp modelId="{61488F80-693D-4405-8DEB-883664220294}">
      <dsp:nvSpPr>
        <dsp:cNvPr id="0" name=""/>
        <dsp:cNvSpPr/>
      </dsp:nvSpPr>
      <dsp:spPr>
        <a:xfrm>
          <a:off x="6602932" y="3877127"/>
          <a:ext cx="2340038"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fr-FR" sz="2000" kern="1200" dirty="0" smtClean="0"/>
            <a:t>Dommages et intérêts</a:t>
          </a:r>
          <a:endParaRPr lang="fr-FR" sz="2000" kern="1200" dirty="0"/>
        </a:p>
      </dsp:txBody>
      <dsp:txXfrm>
        <a:off x="6977338" y="3877127"/>
        <a:ext cx="1965631" cy="913212"/>
      </dsp:txXfrm>
    </dsp:sp>
    <dsp:sp modelId="{89E6DA6E-7A23-44BD-8A99-378091FF741D}">
      <dsp:nvSpPr>
        <dsp:cNvPr id="0" name=""/>
        <dsp:cNvSpPr/>
      </dsp:nvSpPr>
      <dsp:spPr>
        <a:xfrm>
          <a:off x="6832962" y="720200"/>
          <a:ext cx="1553656" cy="9127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14400">
            <a:lnSpc>
              <a:spcPct val="90000"/>
            </a:lnSpc>
            <a:spcBef>
              <a:spcPct val="0"/>
            </a:spcBef>
            <a:spcAft>
              <a:spcPct val="35000"/>
            </a:spcAft>
            <a:buNone/>
          </a:pPr>
          <a:r>
            <a:rPr lang="fr-FR" sz="1050" kern="1200" noProof="1" smtClean="0"/>
            <a:t>Responsabilité civile</a:t>
          </a:r>
          <a:endParaRPr lang="fr-FR" sz="1050" kern="1200" noProof="1"/>
        </a:p>
      </dsp:txBody>
      <dsp:txXfrm>
        <a:off x="7060490" y="853870"/>
        <a:ext cx="1098600" cy="645415"/>
      </dsp:txXfrm>
    </dsp:sp>
    <dsp:sp modelId="{402C2C77-A32C-4D99-9940-12535E1181F2}">
      <dsp:nvSpPr>
        <dsp:cNvPr id="0" name=""/>
        <dsp:cNvSpPr/>
      </dsp:nvSpPr>
      <dsp:spPr>
        <a:xfrm>
          <a:off x="9433175" y="2068474"/>
          <a:ext cx="1369133"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914400">
            <a:lnSpc>
              <a:spcPct val="90000"/>
            </a:lnSpc>
            <a:spcBef>
              <a:spcPct val="0"/>
            </a:spcBef>
            <a:spcAft>
              <a:spcPct val="35000"/>
            </a:spcAft>
            <a:buNone/>
          </a:pPr>
          <a:r>
            <a:rPr lang="fr-FR" sz="2000" kern="1200" noProof="1" smtClean="0"/>
            <a:t>agent</a:t>
          </a:r>
          <a:endParaRPr lang="fr-FR" sz="2000" kern="1200" noProof="1"/>
        </a:p>
      </dsp:txBody>
      <dsp:txXfrm>
        <a:off x="9652236" y="2068474"/>
        <a:ext cx="1150072" cy="913212"/>
      </dsp:txXfrm>
    </dsp:sp>
    <dsp:sp modelId="{3086D0BF-AAD1-4310-88ED-4D81A687BD50}">
      <dsp:nvSpPr>
        <dsp:cNvPr id="0" name=""/>
        <dsp:cNvSpPr/>
      </dsp:nvSpPr>
      <dsp:spPr>
        <a:xfrm>
          <a:off x="9415773" y="2990389"/>
          <a:ext cx="1369133"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914400">
            <a:lnSpc>
              <a:spcPct val="90000"/>
            </a:lnSpc>
            <a:spcBef>
              <a:spcPct val="0"/>
            </a:spcBef>
            <a:spcAft>
              <a:spcPct val="35000"/>
            </a:spcAft>
            <a:buNone/>
          </a:pPr>
          <a:r>
            <a:rPr lang="fr-FR" sz="2000" kern="1200" noProof="1" smtClean="0"/>
            <a:t>faute</a:t>
          </a:r>
          <a:endParaRPr lang="fr-FR" sz="2000" kern="1200" noProof="1"/>
        </a:p>
      </dsp:txBody>
      <dsp:txXfrm>
        <a:off x="9634834" y="2990389"/>
        <a:ext cx="1150072" cy="913212"/>
      </dsp:txXfrm>
    </dsp:sp>
    <dsp:sp modelId="{E9B6CA7C-A627-4B3E-A2C0-575B733D1600}">
      <dsp:nvSpPr>
        <dsp:cNvPr id="0" name=""/>
        <dsp:cNvSpPr/>
      </dsp:nvSpPr>
      <dsp:spPr>
        <a:xfrm>
          <a:off x="9433175" y="3903601"/>
          <a:ext cx="1369133" cy="91321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fr-FR" sz="2000" kern="1200" dirty="0" smtClean="0"/>
            <a:t>Sanction disciplinaire</a:t>
          </a:r>
          <a:endParaRPr lang="fr-FR" sz="2000" kern="1200" dirty="0"/>
        </a:p>
      </dsp:txBody>
      <dsp:txXfrm>
        <a:off x="9652236" y="3903601"/>
        <a:ext cx="1150072" cy="913212"/>
      </dsp:txXfrm>
    </dsp:sp>
    <dsp:sp modelId="{7453D9C8-CD6E-4AA4-8A19-7F6F667528F0}">
      <dsp:nvSpPr>
        <dsp:cNvPr id="0" name=""/>
        <dsp:cNvSpPr/>
      </dsp:nvSpPr>
      <dsp:spPr>
        <a:xfrm>
          <a:off x="9555621" y="676698"/>
          <a:ext cx="1813563" cy="91275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14400">
            <a:lnSpc>
              <a:spcPct val="90000"/>
            </a:lnSpc>
            <a:spcBef>
              <a:spcPct val="0"/>
            </a:spcBef>
            <a:spcAft>
              <a:spcPct val="35000"/>
            </a:spcAft>
            <a:buNone/>
          </a:pPr>
          <a:r>
            <a:rPr lang="fr-FR" sz="1050" kern="1200" noProof="1" smtClean="0"/>
            <a:t>Responsabilité disciplinaire</a:t>
          </a:r>
          <a:endParaRPr lang="fr-FR" sz="1050" kern="1200" noProof="1"/>
        </a:p>
      </dsp:txBody>
      <dsp:txXfrm>
        <a:off x="9821211" y="810368"/>
        <a:ext cx="1282383" cy="645415"/>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23CEAAF3-9831-450B-8D59-2C09DB96C8FC}" type="datetimeFigureOut">
              <a:rPr lang="fr-FR"/>
              <a:pPr/>
              <a:t>24/08/2016</a:t>
            </a:fld>
            <a:endParaRPr/>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6834459-7356-44BF-850D-8B30C4FB3B6B}" type="slidenum">
              <a:rPr/>
              <a:pPr/>
              <a:t>‹N°›</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2D50CD79-FC16-4410-AB61-17F26E6D3BC8}" type="datetimeFigureOut">
              <a:rPr lang="fr-FR"/>
              <a:pPr/>
              <a:t>24/08/2016</a:t>
            </a:fld>
            <a:endParaRP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0A3C37BE-C303-496D-B5CD-85F2937540FC}" type="slidenum">
              <a:rPr/>
              <a:pPr/>
              <a:t>‹N°›</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fr.jurispedia.org/index.php/Dommages_et_int%C3%A9r%C3%AAts_(fr)" TargetMode="External"/><Relationship Id="rId13" Type="http://schemas.openxmlformats.org/officeDocument/2006/relationships/hyperlink" Target="http://fr.jurispedia.org/index.php/Responsabilit%C3%A9_d%C3%A9lictuelle_(fr)" TargetMode="External"/><Relationship Id="rId3" Type="http://schemas.openxmlformats.org/officeDocument/2006/relationships/hyperlink" Target="http://fr.jurispedia.org/index.php/Responsabilit%C3%A9_(fr)" TargetMode="External"/><Relationship Id="rId7" Type="http://schemas.openxmlformats.org/officeDocument/2006/relationships/hyperlink" Target="http://fr.jurispedia.org/index.php/Droit_civil_(fr)" TargetMode="External"/><Relationship Id="rId12" Type="http://schemas.openxmlformats.org/officeDocument/2006/relationships/hyperlink" Target="http://fr.jurispedia.org/index.php?title=Responsabilit%C3%A9_extra-contractuelle_(fr)&amp;action=edit&amp;redlink=1" TargetMode="External"/><Relationship Id="rId17" Type="http://schemas.openxmlformats.org/officeDocument/2006/relationships/hyperlink" Target="http://fr.jurispedia.org/index.php/Droit_administratif_(fr)" TargetMode="External"/><Relationship Id="rId2" Type="http://schemas.openxmlformats.org/officeDocument/2006/relationships/slide" Target="../slides/slide9.xml"/><Relationship Id="rId16" Type="http://schemas.openxmlformats.org/officeDocument/2006/relationships/hyperlink" Target="http://fr.jurispedia.org/index.php/Loi_(fr)" TargetMode="External"/><Relationship Id="rId1" Type="http://schemas.openxmlformats.org/officeDocument/2006/relationships/notesMaster" Target="../notesMasters/notesMaster1.xml"/><Relationship Id="rId6" Type="http://schemas.openxmlformats.org/officeDocument/2006/relationships/hyperlink" Target="http://fr.jurispedia.org/index.php/Responsabilit%C3%A9_civile_(fr)" TargetMode="External"/><Relationship Id="rId11" Type="http://schemas.openxmlformats.org/officeDocument/2006/relationships/hyperlink" Target="http://www.legifrance.gouv.fr/WAspad/UnArticleDeCode?code=CCIVILL0.rcv&amp;art=1382" TargetMode="External"/><Relationship Id="rId5" Type="http://schemas.openxmlformats.org/officeDocument/2006/relationships/hyperlink" Target="http://fr.jurispedia.org/index.php/Dommage_(fr)" TargetMode="External"/><Relationship Id="rId15" Type="http://schemas.openxmlformats.org/officeDocument/2006/relationships/hyperlink" Target="http://fr.jurispedia.org/index.php/Constitution_(fr)" TargetMode="External"/><Relationship Id="rId10" Type="http://schemas.openxmlformats.org/officeDocument/2006/relationships/hyperlink" Target="http://fr.jurispedia.org/index.php/Code_civil_(fr)" TargetMode="External"/><Relationship Id="rId4" Type="http://schemas.openxmlformats.org/officeDocument/2006/relationships/hyperlink" Target="http://fr.jurispedia.org/index.php/Administration_(fr)" TargetMode="External"/><Relationship Id="rId9" Type="http://schemas.openxmlformats.org/officeDocument/2006/relationships/hyperlink" Target="http://fr.jurispedia.org/index.php/Droit_public_(fr)" TargetMode="External"/><Relationship Id="rId14" Type="http://schemas.openxmlformats.org/officeDocument/2006/relationships/hyperlink" Target="http://fr.jurispedia.org/index.php?title=Responsabilit%C3%A9_quasi-d%C3%A9lictuelle_(fr)&amp;action=edit&amp;redlink=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800" dirty="0" smtClean="0"/>
              <a:t>Faire un brainstorming</a:t>
            </a:r>
            <a:r>
              <a:rPr lang="fr-FR" sz="1800" baseline="0" dirty="0" smtClean="0"/>
              <a:t> au départ en leur demandant quels sont pour eux les risques au sein d’une université avec zoom sur risques juridiques</a:t>
            </a:r>
            <a:endParaRPr lang="fr-FR" sz="1800"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a:t>
            </a:fld>
            <a:endParaRPr lang="fr-FR"/>
          </a:p>
        </p:txBody>
      </p:sp>
    </p:spTree>
    <p:extLst>
      <p:ext uri="{BB962C8B-B14F-4D97-AF65-F5344CB8AC3E}">
        <p14:creationId xmlns:p14="http://schemas.microsoft.com/office/powerpoint/2010/main" val="242774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10</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11</a:t>
            </a:fld>
            <a:endParaRPr lang="fr-FR"/>
          </a:p>
        </p:txBody>
      </p:sp>
    </p:spTree>
    <p:extLst>
      <p:ext uri="{BB962C8B-B14F-4D97-AF65-F5344CB8AC3E}">
        <p14:creationId xmlns:p14="http://schemas.microsoft.com/office/powerpoint/2010/main" val="2071940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12</a:t>
            </a:fld>
            <a:endParaRPr lang="fr-FR"/>
          </a:p>
        </p:txBody>
      </p:sp>
    </p:spTree>
    <p:extLst>
      <p:ext uri="{BB962C8B-B14F-4D97-AF65-F5344CB8AC3E}">
        <p14:creationId xmlns:p14="http://schemas.microsoft.com/office/powerpoint/2010/main" val="222916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13</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14</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15</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16</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17</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18</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22 février 2012, </a:t>
            </a:r>
            <a:r>
              <a:rPr lang="fr-FR" dirty="0" err="1" smtClean="0"/>
              <a:t>req</a:t>
            </a:r>
            <a:r>
              <a:rPr lang="fr-FR" dirty="0" smtClean="0"/>
              <a:t>. n° 333573. Le contentieux des marchés publics concerne principalement les différentes voies de recours devant les juridictions administratives contre la personne publique, soit vis-à-vis d’irrégularités commises lors de la passation, soit sur des litiges relatifs à l’exécution du contrat. </a:t>
            </a:r>
          </a:p>
          <a:p>
            <a:r>
              <a:rPr lang="fr-FR" dirty="0" smtClean="0"/>
              <a:t>Le juge judiciaire est lui également régulièrement saisi sur la mise en œuvre de la responsabilité pénale personnelle des agents publics pour des mises en cause, notamment, pour délit de favoritisme. Mais la condamnation au pénal du représentant du pouvoir adjudicateur peut-elle justifier à son encontre une sanction disciplinaire ? Le Conseil d’Etat vient non seulement de répondre positivement à cette question, mais également affirmer que certaines fonctions administratives nécessitent un comportement exemplaire vis-à-vis du respect du code des marchés publics.</a:t>
            </a:r>
            <a:br>
              <a:rPr lang="fr-FR" dirty="0" smtClean="0"/>
            </a:br>
            <a:r>
              <a:rPr lang="fr-FR" dirty="0" smtClean="0"/>
              <a:t/>
            </a:r>
            <a:br>
              <a:rPr lang="fr-FR" dirty="0" smtClean="0"/>
            </a:br>
            <a:r>
              <a:rPr lang="fr-FR" b="1" dirty="0" smtClean="0"/>
              <a:t>Un président d’université condamné pénalement et sanctionné disciplinairement</a:t>
            </a:r>
            <a:r>
              <a:rPr lang="fr-FR" dirty="0" smtClean="0"/>
              <a:t/>
            </a:r>
            <a:br>
              <a:rPr lang="fr-FR" dirty="0" smtClean="0"/>
            </a:br>
            <a:r>
              <a:rPr lang="fr-FR" dirty="0" smtClean="0"/>
              <a:t/>
            </a:r>
            <a:br>
              <a:rPr lang="fr-FR" dirty="0" smtClean="0"/>
            </a:br>
            <a:r>
              <a:rPr lang="fr-FR" dirty="0" smtClean="0"/>
              <a:t>Le non-respect du principe d’égalité entre les candidats peut être constitutif du délit de favoritisme au titre de l’article 432-14 du code pénal. Ainsi, conclure des marchés sans mise en concurrence et pendant plusieurs années pour des prestations récurrentes de services courants (traiteurs), justifie en correctionnelle la condamnation du président d’une université (Cour de Cassation, 17 décembre 2008). La responsabilité personnelle de l’agent public est d’autant plus importante que l’intéressé a laissé perdurer cette situation pendant plusieurs années.</a:t>
            </a:r>
            <a:br>
              <a:rPr lang="fr-FR" dirty="0" smtClean="0"/>
            </a:br>
            <a:r>
              <a:rPr lang="fr-FR" dirty="0" smtClean="0"/>
              <a:t/>
            </a:r>
            <a:br>
              <a:rPr lang="fr-FR" dirty="0" smtClean="0"/>
            </a:br>
            <a:r>
              <a:rPr lang="fr-FR" b="1" dirty="0" smtClean="0"/>
              <a:t>La prise en compte de l’atteinte à l’image de l’institution</a:t>
            </a:r>
            <a:r>
              <a:rPr lang="fr-FR" dirty="0" smtClean="0"/>
              <a:t/>
            </a:r>
            <a:br>
              <a:rPr lang="fr-FR" dirty="0" smtClean="0"/>
            </a:br>
            <a:r>
              <a:rPr lang="fr-FR" dirty="0" smtClean="0"/>
              <a:t/>
            </a:r>
            <a:br>
              <a:rPr lang="fr-FR" dirty="0" smtClean="0"/>
            </a:br>
            <a:r>
              <a:rPr lang="fr-FR" dirty="0" smtClean="0"/>
              <a:t>Du point de vue disciplinaire, la sanction grave infligée au président est celle de la mise à la retraite d’office. Selon le Conseil d’Etat, la sanction est d’autant plus justifiée que les faits reprochés constituent des manquements à la vigilance et à la probité dont doit faire preuve un président d'université, au surplus professeur des universités en gestion. De plus, ces faits ont porté gravement atteinte à l'image et à la réputation de l'université.</a:t>
            </a:r>
            <a:br>
              <a:rPr lang="fr-FR" dirty="0" smtClean="0"/>
            </a:b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19</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a:t>
            </a:fld>
            <a:endParaRPr lang="fr-FR"/>
          </a:p>
        </p:txBody>
      </p:sp>
    </p:spTree>
    <p:extLst>
      <p:ext uri="{BB962C8B-B14F-4D97-AF65-F5344CB8AC3E}">
        <p14:creationId xmlns:p14="http://schemas.microsoft.com/office/powerpoint/2010/main" val="4187631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22 février 2012, </a:t>
            </a:r>
            <a:r>
              <a:rPr lang="fr-FR" dirty="0" err="1" smtClean="0"/>
              <a:t>req</a:t>
            </a:r>
            <a:r>
              <a:rPr lang="fr-FR" dirty="0" smtClean="0"/>
              <a:t>. n° 333573. Le contentieux des marchés publics concerne principalement les différentes voies de recours devant les juridictions administratives contre la personne publique, soit vis-à-vis d’irrégularités commises lors de la passation, soit sur des litiges relatifs à l’exécution du contrat. </a:t>
            </a:r>
          </a:p>
          <a:p>
            <a:r>
              <a:rPr lang="fr-FR" dirty="0" smtClean="0"/>
              <a:t>Le juge judiciaire est lui également régulièrement saisi sur la mise en œuvre de la responsabilité pénale personnelle des agents publics pour des mises en cause, notamment, pour délit de favoritisme. Mais la condamnation au pénal du représentant du pouvoir adjudicateur peut-elle justifier à son encontre une sanction disciplinaire ? Le Conseil d’Etat vient non seulement de répondre positivement à cette question, mais également affirmer que certaines fonctions administratives nécessitent un comportement exemplaire vis-à-vis du respect du code des marchés publics.</a:t>
            </a:r>
            <a:br>
              <a:rPr lang="fr-FR" dirty="0" smtClean="0"/>
            </a:br>
            <a:r>
              <a:rPr lang="fr-FR" dirty="0" smtClean="0"/>
              <a:t/>
            </a:r>
            <a:br>
              <a:rPr lang="fr-FR" dirty="0" smtClean="0"/>
            </a:br>
            <a:r>
              <a:rPr lang="fr-FR" b="1" dirty="0" smtClean="0"/>
              <a:t>Un président d’université condamné pénalement et sanctionné disciplinairement</a:t>
            </a:r>
            <a:r>
              <a:rPr lang="fr-FR" dirty="0" smtClean="0"/>
              <a:t/>
            </a:r>
            <a:br>
              <a:rPr lang="fr-FR" dirty="0" smtClean="0"/>
            </a:br>
            <a:r>
              <a:rPr lang="fr-FR" dirty="0" smtClean="0"/>
              <a:t/>
            </a:r>
            <a:br>
              <a:rPr lang="fr-FR" dirty="0" smtClean="0"/>
            </a:br>
            <a:r>
              <a:rPr lang="fr-FR" dirty="0" smtClean="0"/>
              <a:t>Le non-respect du principe d’égalité entre les candidats peut être constitutif du délit de favoritisme au titre de l’article 432-14 du code pénal. Ainsi, conclure des marchés sans mise en concurrence et pendant plusieurs années pour des prestations récurrentes de services courants (traiteurs), justifie en correctionnelle la condamnation du président d’une université (Cour de Cassation, 17 décembre 2008). La responsabilité personnelle de l’agent public est d’autant plus importante que l’intéressé a laissé perdurer cette situation pendant plusieurs années.</a:t>
            </a:r>
            <a:br>
              <a:rPr lang="fr-FR" dirty="0" smtClean="0"/>
            </a:br>
            <a:r>
              <a:rPr lang="fr-FR" dirty="0" smtClean="0"/>
              <a:t/>
            </a:r>
            <a:br>
              <a:rPr lang="fr-FR" dirty="0" smtClean="0"/>
            </a:br>
            <a:r>
              <a:rPr lang="fr-FR" b="1" dirty="0" smtClean="0"/>
              <a:t>La prise en compte de l’atteinte à l’image de l’institution</a:t>
            </a:r>
            <a:r>
              <a:rPr lang="fr-FR" dirty="0" smtClean="0"/>
              <a:t/>
            </a:r>
            <a:br>
              <a:rPr lang="fr-FR" dirty="0" smtClean="0"/>
            </a:br>
            <a:r>
              <a:rPr lang="fr-FR" dirty="0" smtClean="0"/>
              <a:t/>
            </a:r>
            <a:br>
              <a:rPr lang="fr-FR" dirty="0" smtClean="0"/>
            </a:br>
            <a:r>
              <a:rPr lang="fr-FR" dirty="0" smtClean="0"/>
              <a:t>Du point de vue disciplinaire, la sanction grave infligée au président est celle de la mise à la retraite d’office. Selon le Conseil d’Etat, la sanction est d’autant plus justifiée que les faits reprochés constituent des manquements à la vigilance et à la probité dont doit faire preuve un président d'université, au surplus professeur des universités en gestion. De plus, ces faits ont porté gravement atteinte à l'image et à la réputation de l'université.</a:t>
            </a:r>
            <a:br>
              <a:rPr lang="fr-FR" dirty="0" smtClean="0"/>
            </a:b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20</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21</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22</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effectLst/>
              </a:rPr>
              <a:t>7 étudiants condamnés pour dégradations à l'université du Mirail</a:t>
            </a:r>
          </a:p>
          <a:p>
            <a:r>
              <a:rPr lang="fr-FR" b="1" dirty="0" smtClean="0">
                <a:effectLst/>
              </a:rPr>
              <a:t>plagiat</a:t>
            </a:r>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23</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24</a:t>
            </a:fld>
            <a:endParaRPr lang="fr-FR"/>
          </a:p>
        </p:txBody>
      </p:sp>
    </p:spTree>
    <p:extLst>
      <p:ext uri="{BB962C8B-B14F-4D97-AF65-F5344CB8AC3E}">
        <p14:creationId xmlns:p14="http://schemas.microsoft.com/office/powerpoint/2010/main" val="271822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25</a:t>
            </a:fld>
            <a:endParaRPr lang="fr-FR"/>
          </a:p>
        </p:txBody>
      </p:sp>
    </p:spTree>
    <p:extLst>
      <p:ext uri="{BB962C8B-B14F-4D97-AF65-F5344CB8AC3E}">
        <p14:creationId xmlns:p14="http://schemas.microsoft.com/office/powerpoint/2010/main" val="2718227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26</a:t>
            </a:fld>
            <a:endParaRPr lang="fr-FR"/>
          </a:p>
        </p:txBody>
      </p:sp>
    </p:spTree>
    <p:extLst>
      <p:ext uri="{BB962C8B-B14F-4D97-AF65-F5344CB8AC3E}">
        <p14:creationId xmlns:p14="http://schemas.microsoft.com/office/powerpoint/2010/main" val="1182672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27</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28</a:t>
            </a:fld>
            <a:endParaRPr lang="fr-FR"/>
          </a:p>
        </p:txBody>
      </p:sp>
    </p:spTree>
    <p:extLst>
      <p:ext uri="{BB962C8B-B14F-4D97-AF65-F5344CB8AC3E}">
        <p14:creationId xmlns:p14="http://schemas.microsoft.com/office/powerpoint/2010/main" val="3724514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29</a:t>
            </a:fld>
            <a:endParaRPr lang="fr-FR"/>
          </a:p>
        </p:txBody>
      </p:sp>
    </p:spTree>
    <p:extLst>
      <p:ext uri="{BB962C8B-B14F-4D97-AF65-F5344CB8AC3E}">
        <p14:creationId xmlns:p14="http://schemas.microsoft.com/office/powerpoint/2010/main" val="8184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a:t>
            </a:fld>
            <a:endParaRPr lang="fr-FR"/>
          </a:p>
        </p:txBody>
      </p:sp>
    </p:spTree>
    <p:extLst>
      <p:ext uri="{BB962C8B-B14F-4D97-AF65-F5344CB8AC3E}">
        <p14:creationId xmlns:p14="http://schemas.microsoft.com/office/powerpoint/2010/main" val="3823980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30</a:t>
            </a:fld>
            <a:endParaRPr lang="fr-FR"/>
          </a:p>
        </p:txBody>
      </p:sp>
    </p:spTree>
    <p:extLst>
      <p:ext uri="{BB962C8B-B14F-4D97-AF65-F5344CB8AC3E}">
        <p14:creationId xmlns:p14="http://schemas.microsoft.com/office/powerpoint/2010/main" val="2554168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31</a:t>
            </a:fld>
            <a:endParaRPr lang="fr-FR"/>
          </a:p>
        </p:txBody>
      </p:sp>
    </p:spTree>
    <p:extLst>
      <p:ext uri="{BB962C8B-B14F-4D97-AF65-F5344CB8AC3E}">
        <p14:creationId xmlns:p14="http://schemas.microsoft.com/office/powerpoint/2010/main" val="179069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32</a:t>
            </a:fld>
            <a:endParaRPr lang="fr-FR"/>
          </a:p>
        </p:txBody>
      </p:sp>
    </p:spTree>
    <p:extLst>
      <p:ext uri="{BB962C8B-B14F-4D97-AF65-F5344CB8AC3E}">
        <p14:creationId xmlns:p14="http://schemas.microsoft.com/office/powerpoint/2010/main" val="1368758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33</a:t>
            </a:fld>
            <a:endParaRPr lang="fr-FR"/>
          </a:p>
        </p:txBody>
      </p:sp>
    </p:spTree>
    <p:extLst>
      <p:ext uri="{BB962C8B-B14F-4D97-AF65-F5344CB8AC3E}">
        <p14:creationId xmlns:p14="http://schemas.microsoft.com/office/powerpoint/2010/main" val="3342409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http://www.recteur.umontreal.ca/fileadmin/new_recteur/templates/pdf/Organigramme_rectorat.pdf</a:t>
            </a:r>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34</a:t>
            </a:fld>
            <a:endParaRPr lang="fr-FR"/>
          </a:p>
        </p:txBody>
      </p:sp>
    </p:spTree>
    <p:extLst>
      <p:ext uri="{BB962C8B-B14F-4D97-AF65-F5344CB8AC3E}">
        <p14:creationId xmlns:p14="http://schemas.microsoft.com/office/powerpoint/2010/main" val="1427296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35</a:t>
            </a:fld>
            <a:endParaRPr lang="fr-FR"/>
          </a:p>
        </p:txBody>
      </p:sp>
    </p:spTree>
    <p:extLst>
      <p:ext uri="{BB962C8B-B14F-4D97-AF65-F5344CB8AC3E}">
        <p14:creationId xmlns:p14="http://schemas.microsoft.com/office/powerpoint/2010/main" val="3055461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http://www.performance-publique.budget.gouv.fr/la-performance-de-laction-publique/le-controle-de-gestion/approfondir/centre-de-ressources/les-fonctions-supports.html</a:t>
            </a:r>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36</a:t>
            </a:fld>
            <a:endParaRPr lang="fr-FR"/>
          </a:p>
        </p:txBody>
      </p:sp>
    </p:spTree>
    <p:extLst>
      <p:ext uri="{BB962C8B-B14F-4D97-AF65-F5344CB8AC3E}">
        <p14:creationId xmlns:p14="http://schemas.microsoft.com/office/powerpoint/2010/main" val="1772176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37</a:t>
            </a:fld>
            <a:endParaRPr lang="fr-FR"/>
          </a:p>
        </p:txBody>
      </p:sp>
    </p:spTree>
    <p:extLst>
      <p:ext uri="{BB962C8B-B14F-4D97-AF65-F5344CB8AC3E}">
        <p14:creationId xmlns:p14="http://schemas.microsoft.com/office/powerpoint/2010/main" val="3211833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38</a:t>
            </a:fld>
            <a:endParaRPr lang="fr-FR"/>
          </a:p>
        </p:txBody>
      </p:sp>
    </p:spTree>
    <p:extLst>
      <p:ext uri="{BB962C8B-B14F-4D97-AF65-F5344CB8AC3E}">
        <p14:creationId xmlns:p14="http://schemas.microsoft.com/office/powerpoint/2010/main" val="1295306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39</a:t>
            </a:fld>
            <a:endParaRPr lang="fr-FR"/>
          </a:p>
        </p:txBody>
      </p:sp>
    </p:spTree>
    <p:extLst>
      <p:ext uri="{BB962C8B-B14F-4D97-AF65-F5344CB8AC3E}">
        <p14:creationId xmlns:p14="http://schemas.microsoft.com/office/powerpoint/2010/main" val="314558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a:t>
            </a:fld>
            <a:endParaRPr lang="fr-FR"/>
          </a:p>
        </p:txBody>
      </p:sp>
    </p:spTree>
    <p:extLst>
      <p:ext uri="{BB962C8B-B14F-4D97-AF65-F5344CB8AC3E}">
        <p14:creationId xmlns:p14="http://schemas.microsoft.com/office/powerpoint/2010/main" val="2535885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40</a:t>
            </a:fld>
            <a:endParaRPr lang="fr-FR"/>
          </a:p>
        </p:txBody>
      </p:sp>
    </p:spTree>
    <p:extLst>
      <p:ext uri="{BB962C8B-B14F-4D97-AF65-F5344CB8AC3E}">
        <p14:creationId xmlns:p14="http://schemas.microsoft.com/office/powerpoint/2010/main" val="2333812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41</a:t>
            </a:fld>
            <a:endParaRPr lang="fr-FR"/>
          </a:p>
        </p:txBody>
      </p:sp>
    </p:spTree>
    <p:extLst>
      <p:ext uri="{BB962C8B-B14F-4D97-AF65-F5344CB8AC3E}">
        <p14:creationId xmlns:p14="http://schemas.microsoft.com/office/powerpoint/2010/main" val="2812539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42</a:t>
            </a:fld>
            <a:endParaRPr lang="fr-FR"/>
          </a:p>
        </p:txBody>
      </p:sp>
    </p:spTree>
    <p:extLst>
      <p:ext uri="{BB962C8B-B14F-4D97-AF65-F5344CB8AC3E}">
        <p14:creationId xmlns:p14="http://schemas.microsoft.com/office/powerpoint/2010/main" val="1070857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43</a:t>
            </a:fld>
            <a:endParaRPr lang="fr-FR"/>
          </a:p>
        </p:txBody>
      </p:sp>
    </p:spTree>
    <p:extLst>
      <p:ext uri="{BB962C8B-B14F-4D97-AF65-F5344CB8AC3E}">
        <p14:creationId xmlns:p14="http://schemas.microsoft.com/office/powerpoint/2010/main" val="1070857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44</a:t>
            </a:fld>
            <a:endParaRPr lang="fr-FR"/>
          </a:p>
        </p:txBody>
      </p:sp>
    </p:spTree>
    <p:extLst>
      <p:ext uri="{BB962C8B-B14F-4D97-AF65-F5344CB8AC3E}">
        <p14:creationId xmlns:p14="http://schemas.microsoft.com/office/powerpoint/2010/main" val="1070857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45</a:t>
            </a:fld>
            <a:endParaRPr lang="fr-FR"/>
          </a:p>
        </p:txBody>
      </p:sp>
    </p:spTree>
    <p:extLst>
      <p:ext uri="{BB962C8B-B14F-4D97-AF65-F5344CB8AC3E}">
        <p14:creationId xmlns:p14="http://schemas.microsoft.com/office/powerpoint/2010/main" val="1070857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46</a:t>
            </a:fld>
            <a:endParaRPr lang="fr-FR"/>
          </a:p>
        </p:txBody>
      </p:sp>
    </p:spTree>
    <p:extLst>
      <p:ext uri="{BB962C8B-B14F-4D97-AF65-F5344CB8AC3E}">
        <p14:creationId xmlns:p14="http://schemas.microsoft.com/office/powerpoint/2010/main" val="1070857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47</a:t>
            </a:fld>
            <a:endParaRPr lang="fr-FR"/>
          </a:p>
        </p:txBody>
      </p:sp>
    </p:spTree>
    <p:extLst>
      <p:ext uri="{BB962C8B-B14F-4D97-AF65-F5344CB8AC3E}">
        <p14:creationId xmlns:p14="http://schemas.microsoft.com/office/powerpoint/2010/main" val="1070857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48</a:t>
            </a:fld>
            <a:endParaRPr lang="fr-FR"/>
          </a:p>
        </p:txBody>
      </p:sp>
    </p:spTree>
    <p:extLst>
      <p:ext uri="{BB962C8B-B14F-4D97-AF65-F5344CB8AC3E}">
        <p14:creationId xmlns:p14="http://schemas.microsoft.com/office/powerpoint/2010/main" val="3266195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49</a:t>
            </a:fld>
            <a:endParaRPr lang="fr-FR"/>
          </a:p>
        </p:txBody>
      </p:sp>
    </p:spTree>
    <p:extLst>
      <p:ext uri="{BB962C8B-B14F-4D97-AF65-F5344CB8AC3E}">
        <p14:creationId xmlns:p14="http://schemas.microsoft.com/office/powerpoint/2010/main" val="383529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a:t>
            </a:fld>
            <a:endParaRPr lang="fr-FR"/>
          </a:p>
        </p:txBody>
      </p:sp>
    </p:spTree>
    <p:extLst>
      <p:ext uri="{BB962C8B-B14F-4D97-AF65-F5344CB8AC3E}">
        <p14:creationId xmlns:p14="http://schemas.microsoft.com/office/powerpoint/2010/main" val="2115417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50</a:t>
            </a:fld>
            <a:endParaRPr lang="fr-FR"/>
          </a:p>
        </p:txBody>
      </p:sp>
    </p:spTree>
    <p:extLst>
      <p:ext uri="{BB962C8B-B14F-4D97-AF65-F5344CB8AC3E}">
        <p14:creationId xmlns:p14="http://schemas.microsoft.com/office/powerpoint/2010/main" val="1719089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51</a:t>
            </a:fld>
            <a:endParaRPr lang="fr-FR"/>
          </a:p>
        </p:txBody>
      </p:sp>
    </p:spTree>
    <p:extLst>
      <p:ext uri="{BB962C8B-B14F-4D97-AF65-F5344CB8AC3E}">
        <p14:creationId xmlns:p14="http://schemas.microsoft.com/office/powerpoint/2010/main" val="771297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52</a:t>
            </a:fld>
            <a:endParaRPr lang="fr-FR"/>
          </a:p>
        </p:txBody>
      </p:sp>
    </p:spTree>
    <p:extLst>
      <p:ext uri="{BB962C8B-B14F-4D97-AF65-F5344CB8AC3E}">
        <p14:creationId xmlns:p14="http://schemas.microsoft.com/office/powerpoint/2010/main" val="39469613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53</a:t>
            </a:fld>
            <a:endParaRPr lang="fr-FR"/>
          </a:p>
        </p:txBody>
      </p:sp>
    </p:spTree>
    <p:extLst>
      <p:ext uri="{BB962C8B-B14F-4D97-AF65-F5344CB8AC3E}">
        <p14:creationId xmlns:p14="http://schemas.microsoft.com/office/powerpoint/2010/main" val="39469613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54</a:t>
            </a:fld>
            <a:endParaRPr lang="fr-FR"/>
          </a:p>
        </p:txBody>
      </p:sp>
    </p:spTree>
    <p:extLst>
      <p:ext uri="{BB962C8B-B14F-4D97-AF65-F5344CB8AC3E}">
        <p14:creationId xmlns:p14="http://schemas.microsoft.com/office/powerpoint/2010/main" val="3946961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55</a:t>
            </a:fld>
            <a:endParaRPr lang="fr-FR"/>
          </a:p>
        </p:txBody>
      </p:sp>
    </p:spTree>
    <p:extLst>
      <p:ext uri="{BB962C8B-B14F-4D97-AF65-F5344CB8AC3E}">
        <p14:creationId xmlns:p14="http://schemas.microsoft.com/office/powerpoint/2010/main" val="39469613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56</a:t>
            </a:fld>
            <a:endParaRPr lang="fr-FR"/>
          </a:p>
        </p:txBody>
      </p:sp>
    </p:spTree>
    <p:extLst>
      <p:ext uri="{BB962C8B-B14F-4D97-AF65-F5344CB8AC3E}">
        <p14:creationId xmlns:p14="http://schemas.microsoft.com/office/powerpoint/2010/main" val="36319429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57</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58</a:t>
            </a:fld>
            <a:endParaRPr lang="fr-FR"/>
          </a:p>
        </p:txBody>
      </p:sp>
    </p:spTree>
    <p:extLst>
      <p:ext uri="{BB962C8B-B14F-4D97-AF65-F5344CB8AC3E}">
        <p14:creationId xmlns:p14="http://schemas.microsoft.com/office/powerpoint/2010/main" val="2522505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59</a:t>
            </a:fld>
            <a:endParaRPr lang="fr-FR"/>
          </a:p>
        </p:txBody>
      </p:sp>
    </p:spTree>
    <p:extLst>
      <p:ext uri="{BB962C8B-B14F-4D97-AF65-F5344CB8AC3E}">
        <p14:creationId xmlns:p14="http://schemas.microsoft.com/office/powerpoint/2010/main" val="941399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a:t>
            </a:fld>
            <a:endParaRPr lang="fr-FR"/>
          </a:p>
        </p:txBody>
      </p:sp>
    </p:spTree>
    <p:extLst>
      <p:ext uri="{BB962C8B-B14F-4D97-AF65-F5344CB8AC3E}">
        <p14:creationId xmlns:p14="http://schemas.microsoft.com/office/powerpoint/2010/main" val="16916593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60</a:t>
            </a:fld>
            <a:endParaRPr lang="fr-FR"/>
          </a:p>
        </p:txBody>
      </p:sp>
    </p:spTree>
    <p:extLst>
      <p:ext uri="{BB962C8B-B14F-4D97-AF65-F5344CB8AC3E}">
        <p14:creationId xmlns:p14="http://schemas.microsoft.com/office/powerpoint/2010/main" val="2441105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http://www.village-justice.com/articles/Directions-juridiques-Comite-Direction,14563.html</a:t>
            </a:r>
          </a:p>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61</a:t>
            </a:fld>
            <a:endParaRPr lang="fr-FR"/>
          </a:p>
        </p:txBody>
      </p:sp>
    </p:spTree>
    <p:extLst>
      <p:ext uri="{BB962C8B-B14F-4D97-AF65-F5344CB8AC3E}">
        <p14:creationId xmlns:p14="http://schemas.microsoft.com/office/powerpoint/2010/main" val="35372697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http://www.village-justice.com/articles/Directions-juridiques-Comite-Direction,14563.html</a:t>
            </a:r>
          </a:p>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62</a:t>
            </a:fld>
            <a:endParaRPr lang="fr-FR"/>
          </a:p>
        </p:txBody>
      </p:sp>
    </p:spTree>
    <p:extLst>
      <p:ext uri="{BB962C8B-B14F-4D97-AF65-F5344CB8AC3E}">
        <p14:creationId xmlns:p14="http://schemas.microsoft.com/office/powerpoint/2010/main" val="40474093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63</a:t>
            </a:fld>
            <a:endParaRPr lang="fr-FR"/>
          </a:p>
        </p:txBody>
      </p:sp>
    </p:spTree>
    <p:extLst>
      <p:ext uri="{BB962C8B-B14F-4D97-AF65-F5344CB8AC3E}">
        <p14:creationId xmlns:p14="http://schemas.microsoft.com/office/powerpoint/2010/main" val="33306378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64</a:t>
            </a:fld>
            <a:endParaRPr lang="fr-FR"/>
          </a:p>
        </p:txBody>
      </p:sp>
    </p:spTree>
    <p:extLst>
      <p:ext uri="{BB962C8B-B14F-4D97-AF65-F5344CB8AC3E}">
        <p14:creationId xmlns:p14="http://schemas.microsoft.com/office/powerpoint/2010/main" val="34158187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65</a:t>
            </a:fld>
            <a:endParaRPr lang="fr-FR"/>
          </a:p>
        </p:txBody>
      </p:sp>
    </p:spTree>
    <p:extLst>
      <p:ext uri="{BB962C8B-B14F-4D97-AF65-F5344CB8AC3E}">
        <p14:creationId xmlns:p14="http://schemas.microsoft.com/office/powerpoint/2010/main" val="20143248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66</a:t>
            </a:fld>
            <a:endParaRPr lang="fr-FR"/>
          </a:p>
        </p:txBody>
      </p:sp>
    </p:spTree>
    <p:extLst>
      <p:ext uri="{BB962C8B-B14F-4D97-AF65-F5344CB8AC3E}">
        <p14:creationId xmlns:p14="http://schemas.microsoft.com/office/powerpoint/2010/main" val="13363450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67</a:t>
            </a:fld>
            <a:endParaRPr lang="fr-FR"/>
          </a:p>
        </p:txBody>
      </p:sp>
    </p:spTree>
    <p:extLst>
      <p:ext uri="{BB962C8B-B14F-4D97-AF65-F5344CB8AC3E}">
        <p14:creationId xmlns:p14="http://schemas.microsoft.com/office/powerpoint/2010/main" val="26611814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68</a:t>
            </a:fld>
            <a:endParaRPr lang="fr-FR"/>
          </a:p>
        </p:txBody>
      </p:sp>
    </p:spTree>
    <p:extLst>
      <p:ext uri="{BB962C8B-B14F-4D97-AF65-F5344CB8AC3E}">
        <p14:creationId xmlns:p14="http://schemas.microsoft.com/office/powerpoint/2010/main" val="271822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7</a:t>
            </a:fld>
            <a:endParaRPr lang="fr-FR"/>
          </a:p>
        </p:txBody>
      </p:sp>
    </p:spTree>
    <p:extLst>
      <p:ext uri="{BB962C8B-B14F-4D97-AF65-F5344CB8AC3E}">
        <p14:creationId xmlns:p14="http://schemas.microsoft.com/office/powerpoint/2010/main" val="121000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8</a:t>
            </a:fld>
            <a:endParaRPr lang="fr-FR"/>
          </a:p>
        </p:txBody>
      </p:sp>
    </p:spTree>
    <p:extLst>
      <p:ext uri="{BB962C8B-B14F-4D97-AF65-F5344CB8AC3E}">
        <p14:creationId xmlns:p14="http://schemas.microsoft.com/office/powerpoint/2010/main" val="1968796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900" dirty="0" smtClean="0"/>
              <a:t>La </a:t>
            </a:r>
            <a:r>
              <a:rPr lang="fr-FR" sz="900" dirty="0" smtClean="0">
                <a:hlinkClick r:id="rId3" action="ppaction://hlinkfile" tooltip="Responsabilité (fr)"/>
              </a:rPr>
              <a:t>responsabilité</a:t>
            </a:r>
            <a:r>
              <a:rPr lang="fr-FR" sz="900" dirty="0" smtClean="0"/>
              <a:t> administrative peut se définir comme l'obligation pour l'</a:t>
            </a:r>
            <a:r>
              <a:rPr lang="fr-FR" sz="900" dirty="0" smtClean="0">
                <a:hlinkClick r:id="rId4" action="ppaction://hlinkfile" tooltip="Administration (fr)"/>
              </a:rPr>
              <a:t>administration</a:t>
            </a:r>
            <a:r>
              <a:rPr lang="fr-FR" sz="900" dirty="0" smtClean="0"/>
              <a:t> de réparer le </a:t>
            </a:r>
            <a:r>
              <a:rPr lang="fr-FR" sz="900" dirty="0" smtClean="0">
                <a:hlinkClick r:id="rId5" action="ppaction://hlinkfile" tooltip="Dommage (fr)"/>
              </a:rPr>
              <a:t>dommage</a:t>
            </a:r>
            <a:r>
              <a:rPr lang="fr-FR" sz="900" dirty="0" smtClean="0"/>
              <a:t> qu'elle cause à autrui. La responsabilité administrative est donc une </a:t>
            </a:r>
            <a:r>
              <a:rPr lang="fr-FR" sz="900" dirty="0" smtClean="0">
                <a:hlinkClick r:id="rId6" action="ppaction://hlinkfile" tooltip="Responsabilité civile (fr)"/>
              </a:rPr>
              <a:t>responsabilité civile</a:t>
            </a:r>
            <a:r>
              <a:rPr lang="fr-FR" sz="900" dirty="0" smtClean="0"/>
              <a:t>, non pas au sens où elle serait une responsabilité de </a:t>
            </a:r>
            <a:r>
              <a:rPr lang="fr-FR" sz="900" dirty="0" smtClean="0">
                <a:hlinkClick r:id="rId7" action="ppaction://hlinkfile" tooltip="Droit civil (fr)"/>
              </a:rPr>
              <a:t>droit civil</a:t>
            </a:r>
            <a:r>
              <a:rPr lang="fr-FR" sz="900" dirty="0" smtClean="0"/>
              <a:t> applicable à l'administration, mais où elle conduit au versement de </a:t>
            </a:r>
            <a:r>
              <a:rPr lang="fr-FR" sz="900" dirty="0" smtClean="0">
                <a:hlinkClick r:id="rId8" action="ppaction://hlinkfile" tooltip="Dommages et intérêts (fr)"/>
              </a:rPr>
              <a:t>dommages et intérêts</a:t>
            </a:r>
            <a:r>
              <a:rPr lang="fr-FR" sz="900" dirty="0" smtClean="0"/>
              <a:t> à la victime (tout comme par conséquent la responsabilité de droit civil applicable aux personnes privées). </a:t>
            </a:r>
          </a:p>
          <a:p>
            <a:pPr rtl="0"/>
            <a:r>
              <a:rPr lang="fr-FR" sz="900" dirty="0" smtClean="0"/>
              <a:t>(</a:t>
            </a:r>
            <a:r>
              <a:rPr lang="fr-FR" sz="900" b="1" dirty="0" smtClean="0"/>
              <a:t>Commentaire</a:t>
            </a:r>
            <a:r>
              <a:rPr lang="fr-FR" sz="900" dirty="0" smtClean="0"/>
              <a:t> : il y a discussion en doctrine sur le point de savoir si la nécessité pour l'administration de réparer est une obligation, au sens du droit civil. L'argument en faveur de cette thèse est ici que le </a:t>
            </a:r>
            <a:r>
              <a:rPr lang="fr-FR" sz="900" dirty="0" smtClean="0">
                <a:hlinkClick r:id="rId9" action="ppaction://hlinkfile" tooltip="Droit public (fr)"/>
              </a:rPr>
              <a:t>droit public</a:t>
            </a:r>
            <a:r>
              <a:rPr lang="fr-FR" sz="900" dirty="0" smtClean="0"/>
              <a:t> appliquerait un principe du droit français qui ne serait que repris par le </a:t>
            </a:r>
            <a:r>
              <a:rPr lang="fr-FR" sz="900" dirty="0" smtClean="0">
                <a:hlinkClick r:id="rId10" action="ppaction://hlinkfile" tooltip="Code civil (fr)"/>
              </a:rPr>
              <a:t>Code civil</a:t>
            </a:r>
            <a:r>
              <a:rPr lang="fr-FR" sz="900" dirty="0" smtClean="0"/>
              <a:t>, par exemple à l'article </a:t>
            </a:r>
            <a:r>
              <a:rPr lang="fr-FR" sz="900" dirty="0" smtClean="0">
                <a:hlinkClick r:id="rId11" tooltip="ccfr:1382"/>
              </a:rPr>
              <a:t>1382</a:t>
            </a:r>
            <a:r>
              <a:rPr lang="fr-FR" sz="900" dirty="0" smtClean="0"/>
              <a:t> pour la </a:t>
            </a:r>
            <a:r>
              <a:rPr lang="fr-FR" sz="900" kern="1200" dirty="0" smtClean="0">
                <a:solidFill>
                  <a:schemeClr val="tx1"/>
                </a:solidFill>
                <a:effectLst/>
                <a:latin typeface="+mn-lt"/>
                <a:ea typeface="+mn-ea"/>
                <a:cs typeface="+mn-cs"/>
                <a:hlinkClick r:id="rId12" action="ppaction://hlinkfile" tooltip="Responsabilité extra-contractuelle (fr) (page inexistante)"/>
              </a:rPr>
              <a:t>responsabilité </a:t>
            </a:r>
            <a:r>
              <a:rPr lang="fr-FR" sz="900" kern="1200" dirty="0" err="1" smtClean="0">
                <a:solidFill>
                  <a:schemeClr val="tx1"/>
                </a:solidFill>
                <a:effectLst/>
                <a:latin typeface="+mn-lt"/>
                <a:ea typeface="+mn-ea"/>
                <a:cs typeface="+mn-cs"/>
                <a:hlinkClick r:id="rId12" action="ppaction://hlinkfile" tooltip="Responsabilité extra-contractuelle (fr) (page inexistante)"/>
              </a:rPr>
              <a:t>extra-contractuelle</a:t>
            </a:r>
            <a:r>
              <a:rPr lang="fr-FR" sz="900" dirty="0" smtClean="0"/>
              <a:t>, </a:t>
            </a:r>
            <a:r>
              <a:rPr lang="fr-FR" sz="900" dirty="0" smtClean="0">
                <a:hlinkClick r:id="rId13" action="ppaction://hlinkfile" tooltip="Responsabilité délictuelle (fr)"/>
              </a:rPr>
              <a:t>délictuelle</a:t>
            </a:r>
            <a:r>
              <a:rPr lang="fr-FR" sz="900" dirty="0" smtClean="0"/>
              <a:t> et </a:t>
            </a:r>
            <a:r>
              <a:rPr lang="fr-FR" sz="900" kern="1200" dirty="0" smtClean="0">
                <a:solidFill>
                  <a:schemeClr val="tx1"/>
                </a:solidFill>
                <a:effectLst/>
                <a:latin typeface="+mn-lt"/>
                <a:ea typeface="+mn-ea"/>
                <a:cs typeface="+mn-cs"/>
                <a:hlinkClick r:id="rId14" action="ppaction://hlinkfile" tooltip="Responsabilité quasi-délictuelle (fr) (page inexistante)"/>
              </a:rPr>
              <a:t>quasi-délictuelle</a:t>
            </a:r>
            <a:r>
              <a:rPr lang="fr-FR" sz="900" dirty="0" smtClean="0"/>
              <a:t> (qui ferait de la responsabilité une obligation en quelque sorte naturelle et qui aurait été implicitement corroborée par la </a:t>
            </a:r>
            <a:r>
              <a:rPr lang="fr-FR" sz="900" dirty="0" smtClean="0">
                <a:hlinkClick r:id="rId15" action="ppaction://hlinkfile" tooltip="Constitution (fr)"/>
              </a:rPr>
              <a:t>Constitution du 4 octobre 1958</a:t>
            </a:r>
            <a:r>
              <a:rPr lang="fr-FR" sz="900" dirty="0" smtClean="0"/>
              <a:t> qui dans son [h[Constitution (</a:t>
            </a:r>
            <a:r>
              <a:rPr lang="fr-FR" sz="900" dirty="0" err="1" smtClean="0"/>
              <a:t>fr</a:t>
            </a:r>
            <a:r>
              <a:rPr lang="fr-FR" sz="900" dirty="0" smtClean="0"/>
              <a:t>)|Constitution du 4 octobre 1958 (</a:t>
            </a:r>
            <a:r>
              <a:rPr lang="fr-FR" sz="900" dirty="0" err="1" smtClean="0"/>
              <a:t>fr</a:t>
            </a:r>
            <a:r>
              <a:rPr lang="fr-FR" sz="900" dirty="0" smtClean="0"/>
              <a:t>)#Article 34]] réserve à la </a:t>
            </a:r>
            <a:r>
              <a:rPr lang="fr-FR" sz="900" dirty="0" smtClean="0">
                <a:hlinkClick r:id="rId16" action="ppaction://hlinkfile" tooltip="Loi (fr)"/>
              </a:rPr>
              <a:t>loi</a:t>
            </a:r>
            <a:r>
              <a:rPr lang="fr-FR" sz="900" dirty="0" smtClean="0"/>
              <a:t> le soin de déterminer les principes fondamentaux du régime des obligations civiles). La responsabilité administrative serait donc très proche sinon identique de la responsabilité de droit civil en vertu d'un </a:t>
            </a:r>
            <a:r>
              <a:rPr lang="fr-FR" sz="900" i="1" dirty="0" smtClean="0"/>
              <a:t>principe d'unité</a:t>
            </a:r>
            <a:r>
              <a:rPr lang="fr-FR" sz="900" dirty="0" smtClean="0"/>
              <a:t>. En sens contraire, la responsabilité administrative serait distincte en ce qu'elle n'existerait que par la volonté du législateur ou du juge, en vertu du </a:t>
            </a:r>
            <a:r>
              <a:rPr lang="fr-FR" sz="900" i="1" dirty="0" smtClean="0"/>
              <a:t>principe d'autonomie</a:t>
            </a:r>
            <a:r>
              <a:rPr lang="fr-FR" sz="900" dirty="0" smtClean="0"/>
              <a:t>, eu égard à la qualité de la personne à l'origine du fait générateur du dommage – une personne publique – ou de la mission remplie par cette personne, du point de vue du but ou de sa forme : la mission de service public, l'utilisation d'une prérogative de puissance publique). Ces deux approches sont également stimulantes pour comprendre le </a:t>
            </a:r>
            <a:r>
              <a:rPr lang="fr-FR" sz="900" dirty="0" smtClean="0">
                <a:hlinkClick r:id="rId17" action="ppaction://hlinkfile" tooltip="Droit administratif (fr)"/>
              </a:rPr>
              <a:t>droit administratif</a:t>
            </a:r>
            <a:r>
              <a:rPr lang="fr-FR" sz="900" dirty="0" smtClean="0"/>
              <a:t>, dans ses points communs comme dans ses différences avec le droit civil. Le droit positif ne répond pas précisément sur ce point (v. ci-dessous). On est donc obligé de conclure que c'est l'existence d'un ordre juridictionnel spécial, l'ordre administratif, qui est à l'origine de la responsabilité administrative, solution consacrée par la décision </a:t>
            </a:r>
            <a:r>
              <a:rPr lang="fr-FR" sz="900" i="1" dirty="0" smtClean="0"/>
              <a:t>Blanco</a:t>
            </a:r>
            <a:r>
              <a:rPr lang="fr-FR" sz="900" dirty="0" smtClean="0"/>
              <a:t> du 8 février 1873</a:t>
            </a:r>
            <a:r>
              <a:rPr lang="fr-FR" sz="900" baseline="30000" dirty="0" smtClean="0">
                <a:hlinkClick r:id="" action="ppaction://hlinkfile"/>
              </a:rPr>
              <a:t>[1]</a:t>
            </a:r>
            <a:r>
              <a:rPr lang="fr-FR" sz="900" dirty="0" smtClean="0"/>
              <a:t> (v. ci-dessous) et jamais remise fondamentalement en cause depuis. Il n'est pas sans conséquence de relever que cette décision a été rendue concomitamment à la naissance de la IIIe République, car cela oblige à s'interroger sur la question de savoir comment le juge lui-même détermine la compétence entre les deux ordres de juridiction, selon le triptyque classique fond-compétence-fond). </a:t>
            </a:r>
            <a:endParaRPr lang="fr-FR" sz="900" dirty="0"/>
          </a:p>
        </p:txBody>
      </p:sp>
      <p:sp>
        <p:nvSpPr>
          <p:cNvPr id="4" name="Espace réservé du numéro de diapositive 3"/>
          <p:cNvSpPr>
            <a:spLocks noGrp="1"/>
          </p:cNvSpPr>
          <p:nvPr>
            <p:ph type="sldNum" sz="quarter" idx="10"/>
          </p:nvPr>
        </p:nvSpPr>
        <p:spPr/>
        <p:txBody>
          <a:bodyPr/>
          <a:lstStyle/>
          <a:p>
            <a:fld id="{0A3C37BE-C303-496D-B5CD-85F2937540FC}" type="slidenum">
              <a:rPr lang="fr-FR" smtClean="0"/>
              <a:pPr/>
              <a:t>9</a:t>
            </a:fld>
            <a:endParaRPr lang="fr-FR"/>
          </a:p>
        </p:txBody>
      </p:sp>
    </p:spTree>
    <p:extLst>
      <p:ext uri="{BB962C8B-B14F-4D97-AF65-F5344CB8AC3E}">
        <p14:creationId xmlns:p14="http://schemas.microsoft.com/office/powerpoint/2010/main" val="9240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endParaRPr lang="fr-FR"/>
          </a:p>
        </p:txBody>
      </p:sp>
      <p:sp>
        <p:nvSpPr>
          <p:cNvPr id="8" name="Slide Number Placeholder 7"/>
          <p:cNvSpPr>
            <a:spLocks noGrp="1"/>
          </p:cNvSpPr>
          <p:nvPr>
            <p:ph type="sldNum" sz="quarter" idx="11"/>
          </p:nvPr>
        </p:nvSpPr>
        <p:spPr/>
        <p:txBody>
          <a:bodyPr/>
          <a:lstStyle/>
          <a:p>
            <a:fld id="{0FF54DE5-C571-48E8-A5BC-B369434E2F44}" type="slidenum">
              <a:rPr lang="fr-FR" smtClean="0"/>
              <a:pPr/>
              <a:t>‹N°›</a:t>
            </a:fld>
            <a:endParaRPr lang="fr-FR"/>
          </a:p>
        </p:txBody>
      </p:sp>
      <p:sp>
        <p:nvSpPr>
          <p:cNvPr id="9" name="Footer Placeholder 8"/>
          <p:cNvSpPr>
            <a:spLocks noGrp="1"/>
          </p:cNvSpPr>
          <p:nvPr>
            <p:ph type="ftr" sz="quarter" idx="12"/>
          </p:nvPr>
        </p:nvSpPr>
        <p:spPr/>
        <p:txBody>
          <a:bodyPr/>
          <a:lstStyle/>
          <a:p>
            <a:r>
              <a:rPr lang="fr-FR" smtClean="0"/>
              <a:t>risques juridiques - GISGUF MONCTON 2016</a:t>
            </a:r>
            <a:endParaRPr lang="fr-FR"/>
          </a:p>
        </p:txBody>
      </p:sp>
    </p:spTree>
  </p:cSld>
  <p:clrMapOvr>
    <a:masterClrMapping/>
  </p:clrMapOvr>
  <p:transition spd="slow">
    <p:cover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risques juridiques - GISGUF MONCTON 2016</a:t>
            </a:r>
            <a:endParaRPr lang="fr-FR"/>
          </a:p>
        </p:txBody>
      </p:sp>
      <p:sp>
        <p:nvSpPr>
          <p:cNvPr id="6" name="Slide Number Placeholder 5"/>
          <p:cNvSpPr>
            <a:spLocks noGrp="1"/>
          </p:cNvSpPr>
          <p:nvPr>
            <p:ph type="sldNum" sz="quarter" idx="12"/>
          </p:nvPr>
        </p:nvSpPr>
        <p:spPr/>
        <p:txBody>
          <a:bodyPr/>
          <a:lstStyle/>
          <a:p>
            <a:fld id="{0FF54DE5-C571-48E8-A5BC-B369434E2F44}" type="slidenum">
              <a:rPr lang="fr-FR" smtClean="0"/>
              <a:pPr/>
              <a:t>‹N°›</a:t>
            </a:fld>
            <a:endParaRPr lang="fr-FR"/>
          </a:p>
        </p:txBody>
      </p:sp>
    </p:spTree>
  </p:cSld>
  <p:clrMapOvr>
    <a:masterClrMapping/>
  </p:clrMapOvr>
  <p:transition spd="slow">
    <p:cover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risques juridiques - GISGUF MONCTON 2016</a:t>
            </a:r>
            <a:endParaRPr lang="fr-FR"/>
          </a:p>
        </p:txBody>
      </p:sp>
      <p:sp>
        <p:nvSpPr>
          <p:cNvPr id="6" name="Slide Number Placeholder 5"/>
          <p:cNvSpPr>
            <a:spLocks noGrp="1"/>
          </p:cNvSpPr>
          <p:nvPr>
            <p:ph type="sldNum" sz="quarter" idx="12"/>
          </p:nvPr>
        </p:nvSpPr>
        <p:spPr/>
        <p:txBody>
          <a:bodyPr/>
          <a:lstStyle/>
          <a:p>
            <a:fld id="{0FF54DE5-C571-48E8-A5BC-B369434E2F44}" type="slidenum">
              <a:rPr lang="fr-FR" smtClean="0"/>
              <a:pPr/>
              <a:t>‹N°›</a:t>
            </a:fld>
            <a:endParaRPr lang="fr-FR"/>
          </a:p>
        </p:txBody>
      </p:sp>
    </p:spTree>
  </p:cSld>
  <p:clrMapOvr>
    <a:masterClrMapping/>
  </p:clrMapOvr>
  <p:transition spd="slow">
    <p:cover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fr-FR" smtClean="0"/>
              <a:t>Cliquez pour modifier le style du titre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a:p>
        </p:txBody>
      </p:sp>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fr-FR" smtClean="0"/>
              <a:t>Cliquez sur l'icône pour ajouter une image</a:t>
            </a:r>
            <a:endParaRPr/>
          </a:p>
        </p:txBody>
      </p:sp>
    </p:spTree>
    <p:extLst>
      <p:ext uri="{BB962C8B-B14F-4D97-AF65-F5344CB8AC3E}">
        <p14:creationId xmlns:p14="http://schemas.microsoft.com/office/powerpoint/2010/main" val="2673943605"/>
      </p:ext>
    </p:extLst>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risques juridiques - GISGUF MONCTON 2016</a:t>
            </a:r>
            <a:endParaRPr lang="fr-FR"/>
          </a:p>
        </p:txBody>
      </p:sp>
      <p:sp>
        <p:nvSpPr>
          <p:cNvPr id="6" name="Slide Number Placeholder 5"/>
          <p:cNvSpPr>
            <a:spLocks noGrp="1"/>
          </p:cNvSpPr>
          <p:nvPr>
            <p:ph type="sldNum" sz="quarter" idx="12"/>
          </p:nvPr>
        </p:nvSpPr>
        <p:spPr/>
        <p:txBody>
          <a:bodyPr/>
          <a:lstStyle/>
          <a:p>
            <a:fld id="{0FF54DE5-C571-48E8-A5BC-B369434E2F44}" type="slidenum">
              <a:rPr lang="fr-FR" smtClean="0"/>
              <a:pPr/>
              <a:t>‹N°›</a:t>
            </a:fld>
            <a:endParaRPr lang="fr-FR"/>
          </a:p>
        </p:txBody>
      </p:sp>
    </p:spTree>
  </p:cSld>
  <p:clrMapOvr>
    <a:masterClrMapping/>
  </p:clrMapOvr>
  <p:transition spd="slow">
    <p:cover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963084" y="4068763"/>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smtClean="0"/>
              <a:t>risques juridiques - GISGUF MONCTON 2016</a:t>
            </a:r>
            <a:endParaRPr lang="fr-FR"/>
          </a:p>
        </p:txBody>
      </p:sp>
      <p:sp>
        <p:nvSpPr>
          <p:cNvPr id="6" name="Slide Number Placeholder 5"/>
          <p:cNvSpPr>
            <a:spLocks noGrp="1"/>
          </p:cNvSpPr>
          <p:nvPr>
            <p:ph type="sldNum" sz="quarter" idx="12"/>
          </p:nvPr>
        </p:nvSpPr>
        <p:spPr/>
        <p:txBody>
          <a:bodyPr/>
          <a:lstStyle/>
          <a:p>
            <a:fld id="{0FF54DE5-C571-48E8-A5BC-B369434E2F44}" type="slidenum">
              <a:rPr lang="fr-FR" smtClean="0"/>
              <a:pPr/>
              <a:t>‹N°›</a:t>
            </a:fld>
            <a:endParaRPr lang="fr-F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risques juridiques - GISGUF MONCTON 2016</a:t>
            </a:r>
            <a:endParaRPr lang="fr-FR"/>
          </a:p>
        </p:txBody>
      </p:sp>
      <p:sp>
        <p:nvSpPr>
          <p:cNvPr id="7" name="Slide Number Placeholder 6"/>
          <p:cNvSpPr>
            <a:spLocks noGrp="1"/>
          </p:cNvSpPr>
          <p:nvPr>
            <p:ph type="sldNum" sz="quarter" idx="12"/>
          </p:nvPr>
        </p:nvSpPr>
        <p:spPr/>
        <p:txBody>
          <a:bodyPr/>
          <a:lstStyle/>
          <a:p>
            <a:fld id="{0FF54DE5-C571-48E8-A5BC-B369434E2F44}" type="slidenum">
              <a:rPr lang="fr-FR" smtClean="0"/>
              <a:pPr/>
              <a:t>‹N°›</a:t>
            </a:fld>
            <a:endParaRPr lang="fr-FR"/>
          </a:p>
        </p:txBody>
      </p:sp>
      <p:sp>
        <p:nvSpPr>
          <p:cNvPr id="9" name="Content Placeholder 8"/>
          <p:cNvSpPr>
            <a:spLocks noGrp="1"/>
          </p:cNvSpPr>
          <p:nvPr>
            <p:ph sz="quarter" idx="13"/>
          </p:nvPr>
        </p:nvSpPr>
        <p:spPr>
          <a:xfrm>
            <a:off x="487680" y="1600200"/>
            <a:ext cx="5388864"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ransition spd="slow">
    <p:cover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fr-FR" smtClean="0"/>
              <a:t>risques juridiques - GISGUF MONCTON 2016</a:t>
            </a:r>
            <a:endParaRPr lang="fr-FR"/>
          </a:p>
        </p:txBody>
      </p:sp>
      <p:sp>
        <p:nvSpPr>
          <p:cNvPr id="9" name="Slide Number Placeholder 8"/>
          <p:cNvSpPr>
            <a:spLocks noGrp="1"/>
          </p:cNvSpPr>
          <p:nvPr>
            <p:ph type="sldNum" sz="quarter" idx="12"/>
          </p:nvPr>
        </p:nvSpPr>
        <p:spPr/>
        <p:txBody>
          <a:bodyPr/>
          <a:lstStyle/>
          <a:p>
            <a:fld id="{0FF54DE5-C571-48E8-A5BC-B369434E2F44}" type="slidenum">
              <a:rPr lang="fr-FR" smtClean="0"/>
              <a:pPr/>
              <a:t>‹N°›</a:t>
            </a:fld>
            <a:endParaRPr lang="fr-FR"/>
          </a:p>
        </p:txBody>
      </p:sp>
      <p:sp>
        <p:nvSpPr>
          <p:cNvPr id="11" name="Content Placeholder 10"/>
          <p:cNvSpPr>
            <a:spLocks noGrp="1"/>
          </p:cNvSpPr>
          <p:nvPr>
            <p:ph sz="quarter" idx="13"/>
          </p:nvPr>
        </p:nvSpPr>
        <p:spPr>
          <a:xfrm>
            <a:off x="609600" y="2212848"/>
            <a:ext cx="5388864"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spd="slow">
    <p:cover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smtClean="0"/>
              <a:t>risques juridiques - GISGUF MONCTON 2016</a:t>
            </a:r>
            <a:endParaRPr lang="fr-FR"/>
          </a:p>
        </p:txBody>
      </p:sp>
      <p:sp>
        <p:nvSpPr>
          <p:cNvPr id="5" name="Slide Number Placeholder 4"/>
          <p:cNvSpPr>
            <a:spLocks noGrp="1"/>
          </p:cNvSpPr>
          <p:nvPr>
            <p:ph type="sldNum" sz="quarter" idx="12"/>
          </p:nvPr>
        </p:nvSpPr>
        <p:spPr/>
        <p:txBody>
          <a:bodyPr/>
          <a:lstStyle/>
          <a:p>
            <a:fld id="{0FF54DE5-C571-48E8-A5BC-B369434E2F44}" type="slidenum">
              <a:rPr lang="fr-FR" smtClean="0"/>
              <a:pPr/>
              <a:t>‹N°›</a:t>
            </a:fld>
            <a:endParaRPr lang="fr-FR"/>
          </a:p>
        </p:txBody>
      </p:sp>
    </p:spTree>
  </p:cSld>
  <p:clrMapOvr>
    <a:masterClrMapping/>
  </p:clrMapOvr>
  <p:transition spd="slow">
    <p:cover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smtClean="0"/>
              <a:t>risques juridiques - GISGUF MONCTON 2016</a:t>
            </a:r>
            <a:endParaRPr lang="fr-FR"/>
          </a:p>
        </p:txBody>
      </p:sp>
      <p:sp>
        <p:nvSpPr>
          <p:cNvPr id="4" name="Slide Number Placeholder 3"/>
          <p:cNvSpPr>
            <a:spLocks noGrp="1"/>
          </p:cNvSpPr>
          <p:nvPr>
            <p:ph type="sldNum" sz="quarter" idx="12"/>
          </p:nvPr>
        </p:nvSpPr>
        <p:spPr/>
        <p:txBody>
          <a:bodyPr/>
          <a:lstStyle/>
          <a:p>
            <a:fld id="{0FF54DE5-C571-48E8-A5BC-B369434E2F44}" type="slidenum">
              <a:rPr lang="fr-FR" smtClean="0"/>
              <a:pPr/>
              <a:t>‹N°›</a:t>
            </a:fld>
            <a:endParaRPr lang="fr-FR"/>
          </a:p>
        </p:txBody>
      </p:sp>
    </p:spTree>
  </p:cSld>
  <p:clrMapOvr>
    <a:masterClrMapping/>
  </p:clrMapOvr>
  <p:transition spd="slow">
    <p:cover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risques juridiques - GISGUF MONCTON 2016</a:t>
            </a:r>
            <a:endParaRPr lang="fr-FR"/>
          </a:p>
        </p:txBody>
      </p:sp>
      <p:sp>
        <p:nvSpPr>
          <p:cNvPr id="7" name="Slide Number Placeholder 6"/>
          <p:cNvSpPr>
            <a:spLocks noGrp="1"/>
          </p:cNvSpPr>
          <p:nvPr>
            <p:ph type="sldNum" sz="quarter" idx="12"/>
          </p:nvPr>
        </p:nvSpPr>
        <p:spPr/>
        <p:txBody>
          <a:bodyPr/>
          <a:lstStyle/>
          <a:p>
            <a:fld id="{0FF54DE5-C571-48E8-A5BC-B369434E2F44}" type="slidenum">
              <a:rPr lang="fr-FR" smtClean="0"/>
              <a:pPr/>
              <a:t>‹N°›</a:t>
            </a:fld>
            <a:endParaRPr lang="fr-FR"/>
          </a:p>
        </p:txBody>
      </p:sp>
    </p:spTree>
  </p:cSld>
  <p:clrMapOvr>
    <a:masterClrMapping/>
  </p:clrMapOvr>
  <p:transition spd="slow">
    <p:cover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smtClean="0"/>
              <a:t>risques juridiques - GISGUF MONCTON 2016</a:t>
            </a:r>
            <a:endParaRPr lang="fr-FR"/>
          </a:p>
        </p:txBody>
      </p:sp>
      <p:sp>
        <p:nvSpPr>
          <p:cNvPr id="7" name="Slide Number Placeholder 6"/>
          <p:cNvSpPr>
            <a:spLocks noGrp="1"/>
          </p:cNvSpPr>
          <p:nvPr>
            <p:ph type="sldNum" sz="quarter" idx="12"/>
          </p:nvPr>
        </p:nvSpPr>
        <p:spPr/>
        <p:txBody>
          <a:bodyPr/>
          <a:lstStyle/>
          <a:p>
            <a:fld id="{0FF54DE5-C571-48E8-A5BC-B369434E2F44}" type="slidenum">
              <a:rPr lang="fr-FR" smtClean="0"/>
              <a:pPr/>
              <a:t>‹N°›</a:t>
            </a:fld>
            <a:endParaRPr lang="fr-FR"/>
          </a:p>
        </p:txBody>
      </p:sp>
    </p:spTree>
  </p:cSld>
  <p:clrMapOvr>
    <a:masterClrMapping/>
  </p:clrMapOvr>
  <p:transition spd="slow">
    <p:cover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fr-F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fr-FR" smtClean="0"/>
              <a:t>risques juridiques - GISGUF MONCTON 2016</a:t>
            </a:r>
            <a:endParaRPr lang="fr-F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FF54DE5-C571-48E8-A5BC-B369434E2F44}" type="slidenum">
              <a:rPr lang="fr-FR" smtClean="0"/>
              <a:pPr/>
              <a:t>‹N°›</a:t>
            </a:fld>
            <a:endParaRPr lang="fr-F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cover dir="d"/>
  </p:transition>
  <p:timing>
    <p:tnLst>
      <p:par>
        <p:cTn id="1" dur="indefinite" restart="never" nodeType="tmRoot"/>
      </p:par>
    </p:tnLst>
  </p:timing>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rsematin.com/article/corse/universite-la-cour-dappel-de-bastia-confirme-la-condamnation-dantoine-orsini-pour-diff.880187.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ache.media.enseignementsup-recherche.gouv.fr/file/Ressources_humaines/88/8/3-reme-management_200888.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fr.security.westcon.com/documents?documentId=39606&amp;filename=ues_juridiques_de_la_perte_de_donn_es_non_prot_g_es_WP_juin2009.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cache.media.enseignementsup-recherche.gouv.fr/file/Ressources_humaines/88/8/3-reme-management_200888.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enseignementsup-recherche.gouv.fr/cid28482/prevention-des-risques-professionnels-dans-les-etablissements.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cache.media.enseignementsup-recherche.gouv.fr/file/Ressources_humaines/88/8/3-reme-management_200888.pdf"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onction-publique.gouv.fr/files/files/carrieres_et_parcours_professionnel/formation/ecole_de_la_grh/pdf/referentiel_assistant_conseiller_de_prevention.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affaires-juridiques.upv.univ-montp3.fr/stages-2/f-a-q-stages/"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hyperlink" Target="http://daji.univ-amu.fr/public_content/mod%C3%A8les-de-conventions-et-contrats"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3" Type="http://schemas.openxmlformats.org/officeDocument/2006/relationships/hyperlink" Target="http://www.fonction-publique.gouv.fr/files/files/publications/coll_ressources_humaines/SST_livret3.pdf"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www.kpmg.com/FR/fr/AuditCommitteeInstitute/Documents/Fiches_Outils_ACI_07.pdf" TargetMode="External"/><Relationship Id="rId4" Type="http://schemas.openxmlformats.org/officeDocument/2006/relationships/hyperlink" Target="http://www.dr18.cnrs.fr/index.php?id=20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fr.jurispedia.org/index.php/Responsabilit%C3%A9_(f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fr.jurispedia.org/index.php/Dommage_(fr)" TargetMode="External"/><Relationship Id="rId4" Type="http://schemas.openxmlformats.org/officeDocument/2006/relationships/hyperlink" Target="http://fr.jurispedia.org/index.php/Administration_(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536575" y="1328554"/>
            <a:ext cx="7445375" cy="2219691"/>
          </a:xfrm>
        </p:spPr>
        <p:txBody>
          <a:bodyPr anchor="ctr">
            <a:noAutofit/>
          </a:bodyPr>
          <a:lstStyle/>
          <a:p>
            <a:r>
              <a:rPr lang="fr-FR" sz="3600" b="1" dirty="0" smtClean="0"/>
              <a:t>Prévenir, calculer et maîtriser le risque JURIDIQUE dans l’enseignement </a:t>
            </a:r>
            <a:r>
              <a:rPr lang="fr-FR" sz="3600" b="1" dirty="0" err="1" smtClean="0"/>
              <a:t>superieur</a:t>
            </a:r>
            <a:r>
              <a:rPr lang="fr-FR" sz="3600" b="1" dirty="0" smtClean="0"/>
              <a:t> </a:t>
            </a:r>
            <a:r>
              <a:rPr lang="fr-FR" sz="3600" b="1" i="1" dirty="0" smtClean="0"/>
              <a:t/>
            </a:r>
            <a:br>
              <a:rPr lang="fr-FR" sz="3600" b="1" i="1" dirty="0" smtClean="0"/>
            </a:br>
            <a:endParaRPr lang="fr-FR" sz="3600" i="1" noProof="1"/>
          </a:p>
        </p:txBody>
      </p:sp>
      <p:sp>
        <p:nvSpPr>
          <p:cNvPr id="13316" name="AutoShape 4" descr="data:image/jpeg;base64,/9j/4AAQSkZJRgABAQAAAQABAAD/2wCEAAkGBhQSEBQUEhQUFRUWFxcXFxgUGB4YGBgXFxcYFxcYGBcXHSYfGBwjHBQUHy8gIycpLCwtGB4xNTAqNSYrLCkBCQoKDgwOGQ8PGikcHBwsKSkpKSkpKSkpKSwpKSkpKSkpLCkpKSkpKSkpLCwpLCkpKSwsLCksKSkpKSwpLCksKf/AABEIALcBEwMBIgACEQEDEQH/xAAcAAABBAMBAAAAAAAAAAAAAAAFAAMEBgECBwj/xABDEAACAQIDBAYHBgQEBwEBAAABAgMAEQQSIQUxQVEGEyJhcZEHMoGhscHRFCNCUpLwYnLh8RWCorIzQ1NUY5PSgyT/xAAaAQADAQEBAQAAAAAAAAAAAAAAAQIDBAUG/8QAJREAAgIBAwQDAQEBAAAAAAAAAAECESEDEjEEE0FRFCJhcVJC/9oADAMBAAIRAxEAPwDoZ6CwtuMqeDX9z3qFJ6Pjrlm3fmUH4Wq7mIGsFbcT7a07jJ2nFenOxZdnBJmySqzZOzcG9idbjTcedRNn44TKuICEAnqyMwN2UqOB09cb7XrpPpV2Z12zJtNUyyD/ACmx9zGqt6MNiRzYCRbdolw382ZCnhooraM/rbJcc0PYrDyqtjh2j7xG1/1a0Nxu3ZIu0CCRbslVAPcRa9dgwj3jU8SBfxtr76EdKcKrRjMoOXM2o5KfrWa1G3Q3FIpGB2kJHSaQZCAR2FDDW4461YocQrjsyZvDKPcBeqrDFaNR/CPfrTEgINwSDzGhpOQJFrXZ6q7OM2ZhYnM2tvb3Vk4Zfyr5X+NVQ9KJoiAQJF48GA9m+jGE6RROLsxX2X+FLcOgkFA1AA8B++VYJqOdrQ/nc+Cf1rWLasLf9UkGxsANT4+Ip0FkgmsGoOL25GjKBDOcx39nKO5j+G/PuqR/iC62hJ8XPypbWFjrXAvwpmPFKWIG+191aZFxOZSiplANsxN73G/u0ofgpGw2ZAqPqLF7m24EXPDcbVMsFILlrUs1D5cdKZMmRAxGawJAt5Wv3VpE8zF7BOy1rgkjcDv9tTY6CBY0s9DWafMw+7AA45r6+6k6zWY3QWF9ATfjoDvpiCBNYAPI+VBo8VMChZ1UupKjIQ1wQLdx1qb1s53zEfD40rHRMZW5HyrRYmO5WPgCflQtJ52d165tDbUC27U39u6nyrhf+K3sNvICmBOODk/6b/pP0po4d8wXI1yDYW1Nt9CJsS2n3kpv3n6U0EY73f8AVr/Sq7bJ3Bo7PlG9G+Hxpk4Z+XvH1qv48XuvWTDvRiPfTKITvd/a5v8AGl2w3B8IxJAtpvuQNfaaRgbmv6h9ar+IVQp7TE9zn61AjiJtmZgeWYkAWsBfjpbXnUvTaHZa3w5/Mn6hUeNb72UfzH+lBUw8Y3kH/MfrUaaVMxAW/fw+NLtj3FkMK8ZY/NvpTLiIb5k8jVdMaHflFNYkRBdMpJ0HOhaSqwsMviUubMCKVEtl9FYzChcdoi5051muT5GiabJHVhsthunm9pU/Fa2GCkH/AD29qKflU0NWb12GVAja2zZJMNNGXDZ42UXW28HkaqfosVkwyotrt1jm4OlpMgGh/hroRqm9Hh1GNEA9XqZD7evZgfJq0i/q0S+Q/g5pbsoCaMd5PE8LA6VF6RzSDDy5kW3VsAVa9i1gLgqOdEbZZCeZF/Ai3xUVH6SG8BH5mQf6gflULkZQ3j4ctKjSwUbfC61q2EokwKljYG4W38f6VEaBrEi1+7S/nVmxuBoVJFUWMewcx/Eu/fx+dSIIrMxy2BIINybmwvftd1DOtZd2vjT8O1RfXyOl6vusW1BTEMzLYKtxa1zTkdxusPb/AEqKu1U/IP1N9adj2qo3xofEt/8AVHcYbUZ6hs5YWFxw3353t41P2bspplZQ6h7g3I4eyh0mPDG4AXuW/wAya3hxpUgqSCNxFTJtlJD+0o5IiddB4/WhS4wgsS28346e+jsu0BOpDWD29h8PpVR2vCcwtca8K590k6N0kwnJjLiwcD9/zVt9q/iHl/WgccB5nzqTFhjzPnWibJpBBpLn1h5f1rBl7x5CopwxHE+daGE8z51WfYqJav339gpWB0uP0ioDRMOJ86bgJEikk7xTFSCjYId36RWhwg7v0in2kpRYzKT2Ub+dc3lfdRbE0Q2wA7v0j6U22CH8P6R9KIvtT/xw/oH1qP8A4jrfJHytl08r0ZEQmwI7v0L9K0bDAcR+lfpU87VH/Sh/T/WoeIxub8KL/ILX8daVMY0cP3j9I+lMLCF5HxA+lN4vaIQa314Chs221/i/ftqbXDZVE3E4kKLkDyqPsi80tyOyD+9KDzYsyHXdVr2HhuriU8WN6y1dWoOhqGVZaI5rAbvhWKHfae/3ilXhHXgtyTYoafaT7I1rcTYj/uX/AEr9Key1sFr6mzzRoSz/APcSeS/SoOzp5ZHeSTMj3sMthoNN/sFE8tK1G4KImOaVo36uSTPbs3Y2vwBrbDo7hWlaTNvKlrqGty9tSbVuq1NgNtHTLR1MtTTrSAgTwXFDzs25o7krDRVIys47ZWmlVrFQ766DPHpVR2xhrMaRSKs+KdXIDG1PLjZPzUzjRaQ+ArKmtksEkuPGSE+salxTSfmqNh4iT7KM4KECx31LdFJDuz8K5ILObX7gahGRmmIdyQL2uBztwFH8ONL0Ggj++c87+81hN5NooLYeTBhRnYK1tRmb5IakxzYD/qD9bfOOhjbOjcnMt7X4msrsGH8p/UfrVpoTTCpfAn/mr/7PqlIRYLhMv/tH/wA0Mbo9FwDfqpo9Hor/AIvP+lO0TTCGNgwoUssoYgaASKfluoACCTl56a1MbYSLuLe7jpyrEezlDgDXUfGixq/JtiYHXcQfZQ55nHKrDiRQnFwX7qqLE0DXxjchTMmMbkKeljIOtR5BWqSZkxp9oHkKakx5turDio2JbsmhpJWCIckpc3O/9/Wo7i5AqUqaVthIbtevInPLZ3KODXCYO7qOZFXOaykKPwgD3XoZsbCAyr3XJ9n96lu92J5k1jqSuH9F/wBEjOf3b60q1C/uw+lKuQo6HWRTYNbhq+kPPNqzWAazSAVbrWgre9FgbVowrN61JpDMWrDVnNTcjVLAjTGq/tqK4o7M1VfbOCmkc/flI9LKijNu1u5777qEMqu0ls48PhURMbGDqdRpqDw8BRHa0GTINTYEXOpNuZ41Wpj9438x9+vzreOUJltjxahbkgC1793OpWF2vDb/AIiX0t2gOOt6rrTXw1tPUHyqDETrrepjHdyNujouCxqsOyytzykG3jao+GPbb98aAdGJ7PJw7KfF/rRTCT9tv3xrHUVM2g7LHsiBXkysNLX08P6UfGxYuR8zVZ2LOEmDOQq5d5NhfUfSrTFtKNt0iHwYfWhIGanYsf8AF502dhJzbz/pU5JwdxB8CDWQ3KnQrK3tjACLLYk3PHuqBEvaXzoh0pns0Y/f70odnW4ym+mvceNJ4GOYqShszm17aXtfW17XtfnahG3tvyJOUTJYKpOYE6tm5EcAKGN0mmtYrGRe9rsNffWii2RKSsNyuTeh87WoVL0pIIBjHa5N9RTbbf8A/GefrCtEmibQQkfuNRMS2gHM0zi+k/WMXkVyx1Ym2vke6t+szMp4WB+dRqy2wdjgrkZYaVLwUW6o7JRLBpXgTkd4VwC5VkbkoUeJ1PutTKDWpKECBf42ZvfYe4Uyoo1XVL0ZR8sfQabx7bUqwu7f+/ZWawLLLtLbscQIMiLIVJQOdCQDa9twvxqDF0q6rDRyYizO99IBcEXIBAJvroL8zVZwPQ2ARgbQxn2WYsMocABgtiQSbeG/jRTbuFwzNGsWOw5/MsIZnZd5y9Xe2h3Xr6io1g5tHSjK1J0yR0Q2tjSb4uOQxSktHIwUAG2bIAuuUi1vDvqx7bjxJwzNhQM+liQGsu9iFJ1Nqo3SbpBh2RI8IxwjJZbMCcy8LspOUjTQ+Yqq7V29iXlTrZmyrbMYSdLb2UDcN3t3VO2+CJ6bg/sqOtYHpLGZxhSxadYwz2UhdwvY8Dre3fUnG7ejjHFzcLlTVjzIF9QLG9q5L0l6fdaGjREAJHbUESafxX48dONWzoBtiDCi6kyB4rgyut0a18qr+G5OoHLeaTSXJmiybL6S9dIyiKRVF8sn4WANuQytv7OtZ2x0lXDsnWKwR79v8IPADTUmgsW2+uaNpIsQixv1jXjtAXDaZZNLi26199u+g+2+mbYmHEJO5JzDqQFXsHXeBbgeNyKNt8AH+lPSmSBUEKMWbtkhc1o1Iz2FrXIO+9hUIekvDkSsScqWyD8bg6EhT30L6EdNTDhTh8s0zkux6kFmUEoAAOF9bHdeiuN2NiJSnVbMhw7sQVkkjiZso1ZpNLIeO6pcaGTNn9KocTJ1cLZiVDi1tRa5AtrcceVP4pdL/E2+NVfa0smDxYkkwgdltlmGaKIHvaLRwdLqSeVHuh3SzF7QllUGC0a5mtEcxBzAWux424Xo1NOS4BOytdI89wBDK1idVQsLW33WqlO4LFtQL27QI1yi414113pHgHwyGdFZuw4liA60F3AVZMpBZQoF7brkd9+e7PhbJIMRHIoePPGziy+vlbMN4Jyk237u6r07SyXtTXI7LDCNnowkJkIyFSBYNYkAcdQLjfeouythzYh8kMZka1+zwF7Ek7gL6a1najpGglSWNormPIt+tzBLnhYAXFmvrettodGp8PkZ5o0uqi0bsrKrDN2lKjMe0Nbm+lXFMWqoRf1dhjZHR2eLEvE8REnVq2QEFsuYi9gd26sDDzwyPmw+JNydRGSO7dwtapeGjlw+ITPnHXgZZXlIOUL+cntRt2eydNO8mm4Om8xkyR4iREytlzWe7A6dkg2WwOtc8t0mXFpIwu3cpAMc1zYaowN+W7wqwybKnMQYIFJFyGDEgcuypFz7qBJtbaT4g4mKRWijXIZJiqxBWIY3XshmB4gE7udEYuneN+xicrh5byGPIitpvIYsG3WG+hylSSQYsHx49IiyTGPOGNwvay9xPE8amQbTit2Tb+UkfAVBl6VpYSYnA4MdkFozEQwYnVjJYmwXXQHfTcnSDZpkyPs9QSwW8Extci+lsvCqU6w0S8+QkcaCbBma9zdmzZbbvAa1jDa3NQguAErpJhcZFuKGOQtmQi9+0w1vyuKf2JtfCwTYhVLGMRh0+06tmUEuLcNSoHgdaFJSdD4Kvtg3xMx5FR5KPrUCTxp6DECbNIzBS7MxGUi1zpbusBWzYYEaOnnY11xSoxfIElH3qjkpNOZOVOJhS0zkWOUAb+dZlgPKngkiMl9OennpR5EOa2ns/fjQ3AwXmQW43/SCfjajKr2v3++NcHWyqFHT06tmwUXohENNP3fdTEMFxep+ykvNGDuDZj4KM3yFeJH7SSO2WFYR2lo4UbkVV8hr76iilNNmZm5kmtaz1J3JkRWBwNSrQUqzsqib0CMONvFtCCRnhVnDzl8hXcc4awDLcWPLwq2J0d2aA6YHqIp2VkEkY6woNM1u1obHga4v0l6dY3HMRI7ZV3IlwltbXA0J7zS6P7OxUdp1Burq6xtezkMNbGwr6Vz2o42909yVFs2n6D8WWzRYmF+PaDIfgw99VXbLJhGOHZBJKl0cgbyCePIaWHjvq8dMumcsXVjDyypI6BpGLaa7gItUU772rmWPxJeQySOzuTcsTrfnfnRbidPa1NWO6TwaTbJkZwxjEYsG4WtyHDNodKdaWRXDdlbG4ubkcu6nn248ypHfMRoult9h2ju5URHQqZvXNiN6pZiNbW9YAnwNHcSX2NVo6MIXJ2w9t/FPJgosQjxzSZ3SaaEFTl9YZoyo6vKBy1AvwrTYGycPicDPLFhJ5pldlHV5jcsLoScyr2QdbC+7nVO2xs8wi8MkhjIAa90a9jcMoOvHzqfgOjm0cPFDiE6yBHYGPLJlYlrdoRg31HEjdbnVxbeYs8ydWNYIT4DEK6CWDEbgNcwDaWKtvzeFuNdV9H/SjFY6LFo7p16Mqhmso1Uj1VFiQVPnXJts7WmlxRmlYGQMpvYWulgNN3AGj2x8XLBgOsT7KUd2EhZVknV2NktmGgAQ2sTvpTk2xIL9LdtYExjD4jE4iWaJyjjDBQpkGjNZ1AJv2dDzpvoPhMNDjUbD42WKVmy2xESlJENrx3V9GPA2Go86fHjkBJZQWve5Aza3vqONdJwPoiw8+HhxMM0r3VHKkL2jvNr2K68DyqXJtUOjouzME65vtEkczFyysECFRwHsqLidlJDfqIIwGuzs4zqOZCM4FzzuKISYabLZZVzDi0d9OWUEAePdXOPSVFjwidbLE8bPYLEvV2axy5y5103XO8Gsoy/SmENr+jdcViElhKRxADMqahzvJXKbLqbb7DL31A6Q7EnxsQXF4Z8OIj93IjKxKKMuWQgG3AjThQroZ06/w/CYxZTeYMDDFbMC2Ugm66W0W+tLYfTbaeIxsSRyh2cEmJwqxBQLtcqLrYHeONq6o/6M36BPS8hmhEdikMMcIGcG4UHXLvGt9e/huquzbZZWChLAgLZRc3Ggynjz9tXPpL6P8ZJLLM6IxkcnLEwYgHdvC6Ch+xejhbHR4do/sjISyPNGxeW53F7gE6jdusaUpXjwXeCFtPr2DQ9sQHLe2gLIt+dixsfKrt0Y2VGmyQ0cUuIIZrxl7FWaQArky20XW43+3QJ02w8uEliTETRyMwLp1a5FVF7O63aO860B2V6TZsMDGjfdlr3F7gWtcX9/OwrCO+8DltoMbZwv23HjCQQtFJ2swkfQKgDENa9ha47PMVPn9E+KwZLYJ1n6xGR0kCrkVraAs3aPeAN1YPT+XDymZ8OmdlUGQoV7F7+tuGa41Gmo5US6SemdBh1GFU9e4IdZAQYezz3MwJFraaa0OUov+iwwDjulOJwaxYfFRdTJAqtABaQMozIc1ybaX8SOFAcHjTKJGOZs/E7zpqT33JoJs7ESYmd3lcu7HMzMRcknXU2HsFXGHCdkC1x4fS9WlWRWV8REbqtvQ/YuDmw8zYsnOjaWkyllyFsqj8R7LUObAA93Ph8bVD2dgpJ8S+FiKASJ94zgFVVSCpJBOW7ELcG/atRK2qTBBPoNsjCYqaW6FHUZkR3VkcG4ykSDVhpuPw1rG0sZG7SFVVFuyAR6KCNA4NyTr7KuuG6HwBOrE5MwYiZo7brANGAdw0Niddaqm38D9knyYds6ABu2FewPBlIym2vDlRTT5HGnyP7F2ekoH3cxfQoYpSpZbHNo4IJ03DffdRnDYHDyuYRJiY5BYnOo0APaXUA5tRvUW5Gou3J4fs0f2XFSM4sxDIYyDYeplHZtrxqnYzbk+is73BuDc5v1bzWbW6SvJrLTnpxumky/bSw0WFVuqd3C9ohu0wB0NiOHiNKZ2NtZJczJa+TLrpYsT8lHnVXl24rDrQJCxAz3JUXOjZivA++s7L2zI6HDIURGZW0UXB10DDtC9raX3CsZdOrckqYdzFF4WA91bphid1MpE8cU2cdXJEoIhmZeskAHbZMzXNre3hQUdMQ4kVEIYIxQqC2Y2sLqBob+yvM+JqN8G/diHjH3UqoYXaLa2xGviPdelW/wX7M+9+BHE46NPVRbnU6W8gNK12X0ueK6rbKTfJbT+lV/F4y5Na7GCNMFkZlDAgFeDnRd+lr16rimsnMm7LzsbokMYOtkxDG7kFIku4JuwXM5CjTcNd1VrpB0OxcDP/8AzYnqgey7R7xzOQsB50TxUWK2ZKMxADbmRg0bDirW3EcVOvxrqfRb0hjEYEu6WkR1iFjoxIuDc7uN6Vs270qo4z0F2cJJmuSpjBIGW9yb6m50y7xpyq9S4N4+0dyAvrvvay+Wa/tHKrGm0TiZsx3Lu0HDjzPHfWs+zopWVpMxubMVaxva6juF64dXUcnwPLOYR4F8XP2GyqrLqQTre19O4X9ldrDLLEquA11F/HmLeF6pGL6PRQq5hcxhzlBbUAkb+duFxerBs7ZuJTDRquSRkUAmNr35etY7rcK7dDUjVNmGon4K5tD0X4YEiN5bncCRvv4fu1Vvb2DjwyiCMscrEl2tc8SLjfY6D210B5JY1d5EZcqk3YEDxvXIsbKWYtfU6kseJ1PvNdMuMGceckLG5Qe/Td5munejT0mQwxrhJXK6/dsxGUX/AAEndrrXKmw7G+bd3EfOm3jQNe27h9RULT9luS8HpHH+kHBwn73EKrgN2VObW2gbKD7L158xW1HlkMkzlyzZjmJN9b1EzNIeyCT3a1Fz8+FUlQgpNjgWuPbyq9+h/EKcVKWazCPLErMLnMQXyjjogrmAancNjmjkV0OV1YMpHAjUGjbgLPUscx50pMRcWIDdx1oD0a28MZhopV9aQMCt9c6AdYAL8L38CKZ29ipYkLhmVVGYkqWFhqb6ai3I8rVzMse2t6P8DjLGcyhlFgeuaygm9hnuAL8Kr+0/Qdg0jaX7VMiIrMxkCsoAB1JXIdN++tsB6QYXBs0R11NzY6flYbrcKpWyJVlxE+RmEUkkiooJyhXvbsbra6acBU/ZcMKQMHSOd9mHCB7wxzqQT6xVr5U1OihlzZe+hsGBzaDUm+g30R2bh1lSeNF1Rc17kg5GHAgW3HzovsjZjDWRGtwI7Py1q0m3bB44FsbZ6xLoVBO++dT7eB8qNRxDkD4FD8QDW6EAWDv4EXHx+VPKg4mMn+IZT8B8a1IEuFPJh4Kw96tb3UN2VjI8OMbKzAzgdYFNzaONlWPNcbizXt4VZ8HBGRqAD/C1/ma5v0vxX3r/AHciXbL95pmUW4jQgnW1+ApqN4FZccFt7CtNDNh8NO0zdt3Ehji6wf8AEuCGUi53d/tqk9LukJnxTtfW2QlbdoDgcoAbfa9tbVeei2OGJDYYSDDxiBzlyjLm3Z72uFAGtvbXJJkvIQpznMQCNc2uhXnf51EVUnHmivFhWNjpmNri57hajvRDas0eIzQqkhytZH3EfhYaHtA2It4cab6Pej7FygmSN4xlJVnAUZhuDK2uvhRTb2y/8MEbRACaSxLjfGV9coPw3LAX5aVm0tx0d6e2rwWDE7XL5mxjQyXW5jRAqKN5Ft7H2kUJ2L0ww0Uq5IEgUE2ZMp9bfnuLgHuNVF8SWZi8pZmubvckkjXWlsGHDlx9pMvVsbExlVKm9tSQdNRrWkpGCQe9I+ER26+NSZHN5Dcm9lABHIWA3UOPRbFRIs8Ldmwa6tZguhuVBvbzFT+kHR3FxlpMoaBRZHV1PYHq6A3vaqpLj+13jjqDfxFWoqSwxXRaht9zrkfXkpIPeDSqr4razSNmYkmyjRyBZVCjQHkBSrn7DHvI2H2ZLI5VUYEetmGULbfmJ3U9h+issyZ0K2O65tu47q6BtKV5C5nLZPxNIdZLd53IN3fblvrW0OlqLdMOuc/mIsg8Bxrt2KKyZW2C16N4mJSxaNV453BU+IYWNG+iW35ZAuGtEFDgr1aBSWOhuR627fVSxmKeU3lYueA4DwHCjXQ3CypjcPJlKxO1s4UhBYEWzWsDcDzrDUSawaxb8nZMPgjE6LbQoc3sI18bn3UM2vEUDOl7sSco1BsQQe7caIu5LX63W1tWuDx5VExmKkAsyhuWW/8AYV58oo1szDgYsSiFgGFw3z9m+r3snCxRQhYkVU32HM6m995vXHtl9KlixLwvZbsSg4C/4b+N7VbsT05igiLM27hWumtr4JbtG3pP6aPhIFWM2eUlVt+EAC7d5FxYVw15/wBmiPSfpc2PxBfcijKgPAXuT4nf5UIrv01SMWOFiabeIEaj31kNSMmtWSR+oZTdDrbUdx3g09itlzCITGCRITYK+Rsh/wA50JOvGsPigo5mrX0E9IM2EkSH14JXUNGdwLELmS+inXXgePOolhWil6KJnojsd4LTLObFo7RNYnK4YEHTwse4mvRPSHYezxE8uLw2HyqCS2QK2n8S2N683bYmhfESNAhjhLHIpJJVeGp/etYQ1e5wW40W70W7fdMZHAXyxSMSb/hYI1mUk9kkXBPEHwro+C2/hMXI8MLgJC+URgGz6WL/AMVzcDw768/Na9E+jm3pMJMJI2Kkgo1vyn5g2I8KctO3YJ0WpvR/klkHWgZWYL2bi1yBc3vurbBbIfDiHMDnY5nt+Fdy39oHnUGXbski3JI5a6k/mY05JtiRurXgqhTYauBYXJN9dKSjILHIcHhzPLmEiZmOsTEXub6ggi2u7dVn2bs0ogCuL8e0Rr3X+FQNn7GQnOS6km+oDb/Aj4UYTBHhIh8br/uArVEDvUS23Zh7G+tMSyW9eNR7CPgRTxwso3C/epB+FI4yRdDcdxv8KAGTOv5WHgwPxFV/pNAjoO02nBh/W1WY7QB9ZVPio+VBtuTIUIyb+INvcb0wKdtrFTRIlzlDoxDJdcyte6ltx7x311jB9DcDhFhxkMbh8gcXcsBmQXazce0bVxfGYtiDG/aRGzC/DS1h3a7q6x0VillwWHgMpZ5EuGa7CNWF1Ww4AWFZakapopMsMPSBJUzK1weeh8qpHT1JpZQBFKwyLZgjEC5PECuj9HuiKYZF60rLIBwFkH8qn51ZkxBtvqNnkLPNGJwRU5JAVcC+oIPjY61DxGAaFXzHTQ2I110NxwtpevSm0diwYhkaaJZGT1S3D6ju3VtidjYeRCjxIym5II1ud5B3g+B4Cinf4VZwHZ+OxD9Vh5nkClk7DXXQkcPDWujT+ibZr9qBnDbwrydk8gwZc1vCrJj+jUWUldwGgNiVA/K1rjwNScFsLD9giBVYW9QlRu3kAgHyO+m2oul5Fl8lNX0W4c6lUQ/lVrgeBKk67/bSroa7Mj5HzNZrXtsNx5d2ntWbEHNO5IFgqj1QBuAFNYLBPM4jhRmY7lUXNWbov6N58UQ8l4ouZHaYfwj5n312Ho90UgwqZYVC82OrN4n5bq5NXqksLLHGBSOiXokVbSYztNvES+qP5j+LwGnjXUsHglRAqgBRoABpblbdTiJanVt4VxOUpu2aUkD5ujsDm5iUHmnZPuqDL0SX8MjeD/UfSrDSJ51VsDivpI9HM+cTwRvLoFdYhm7IGjWGu/kK5djGlBySGQEfhe4I9h1r10RyNRdo7JixC5Z4o5V5SKG8idR7K6YdTSpolwPKOCFl9tPF67ttX0N4GX/hCTDn/wAZzL+l7+4iqbtb0I4pLnDyRTLwBvG/kbqT/mFdUepg/Jm4M56WpmXE28azjoWido3XK6kqyneCN9QW7633eiTZSWOtPBddOG7xqOhsaeVqALF0o6dT4uKKGQ2SJFB5uw0zt32oTBgwYzk7TMPmNKHzvc+6pGzdoGJrgAjiDurOtqe0tZeSPisOyNZgQQNx91YJrE05dmZjck3NKMH+1Uv0T/A2ozMNTbQacudvOrPszZMbsMkwPc6lT367vfVUwGLAsWOaxsRbUcvZv8quGAdB2k3EcN1FCLdhtn2UZRe3LX4XpGE7uNCExtiL1Oh2q35jbkdR5GgQ62EIrJlk3Bj4E39xpyPaY4qvw/22rYYlDwYcrEH4j50WBEeUneqN4rY+akUNx8SMp7JH8rfI/WjhdN4bzBH+3NQfbyuY26vKdOYJPhr8aTdAjmm0Xyk3PGr76HukkUYlSV261rCME27AvcLfjc7t9gK5ttJHViHVlO/UEfGmzL2FFvVvrx1N6oZ6MfpA4kWwbITY5jcjvuBVlw+JvXlFMdIvqyOPBiPnXpHozjy+Dgka92iQm4tc5Rff33qXgCzB60eShgxtJ8XzNZgSsRiQF146VCwuxIHF4zLEQbHqpXWx8Lldd+6gsu1M05XeE3crnjWZek0WDcPI2klxl4krbX3j3VnKVNOrLjksC7Ek4Y3FW7+rPvMdKh0fpHwhAOZv9P8A9Uq2+gsnNuj3pnYADEx5huzLvrpGxOm2ExIHVyqDyY2NeZCljyB1qVs/EEOLcd/yrk1OjjzHBa1PZ6zRuI1HdTgfnXn/AGF0zxMD5UlJFr2bUV0TZfpMGW+IjsBvdDcDvI4VyuEocl4fBfgORra9C9m7dgnF4pFb22PkaI5jU2FM20NZtyNa5hS9tAjJbmK5x6SPScuFUw4chpSLEjULUb0kelARA4fDNdzozDhXJ22+XXLNFDKLEZmS0gvx6xLE2vxvW2lo7svgHgE4nGM7szEksbknUkmmwRWJVykjlWpN69RcGAl1NPiLvpqJNf3urZntVIBuW2bStjvqTDgRI9gwW/PnW8+zmibJIBfeCDcEcxUsCKMOeFFdjho3zLa501AYeRFSsXs/K7DKEUHLocyg7vW+tFtm7FKk51II5jdSTFaJkDROLTYeNu9SUPvzD3CiOBwmFVcqmSLU6OCw1/iBPwpgYa3C1J4+6nQWFItkZtUljfuDAHyax91ay7PkjPbVgO8EeV6FtEP71OwWKkjFo3dRxAY28t1IDLAjXtWt+99ITW50Qj2tfR1Ru/LY+aWpqXGQE2Mbr3owYeTWP+qgCH9sPPzqBtJ8yEf2ojLhYG9ScA8pAU+RX/VUXHbAmIulnHNTm/2Ej30wKViYu1QrHS3ckCw3ADuo7tbDSR5i6kW4/wBqrLtc0foy8ejDotFiZutxAzQxn1fzPa4B7gNbca7tsWRWhABuFLKDwsDp7rVwrZG3f8Pw5MQu0wVhn1CnLZjbS/DTuroXoh6RviY5lla7h817AaEcgK4uo+0dy8GkVTpl7kwiHeo+HwqPNspSNMw8Df41ONaN4eVcXckvJdIq2J6LSZ2KSrYkEKwItYAbxflVB6b9Cto4h1IiV40BCiN1J1tckGxubDTurshatD7KuPUzQtqPNr9DsYDY4bEaf+Nj7wLVivSQ9tKr+W/SHsPJhJtapGG7Opp/7ODqKbmhbjevUdmFkpcUMwINWzo9jVKsrbiNb7rWsaoQiIp8TvbfrWUoWUmEpMU8ErdTIwseyQd44VbNh+l/FQaS/eKDbXfaudCUhje+tO4iW66US0YyWRqbR6C2J6XMJOO2erbiDVc6e+lMMDDhG36M9cbMN1LDhv7hWqSkd9YrpIp2PuXwT50Y3JNzzPzqMGqXFLmW9MyIPaTw5V0yRCY3iEuoPEaHw4UsHgWc6UQwmHjJGZgCfzbvOrFgtiZ1IQ20sWWxy33W8a53qtPauTXYuWVDFgKcim9t57/oKj2vT+LwvVsVuDqRoeR48qbRK6VhGLdmgj5Gi0WAZgozKz21UuAwvuAvpxvv41BRNe4WolgsMrP2u0Cb2GnmTu9l6TAmSGRfvGLRuzW7fE21IG7lv51aeja2is97kk3tobm+/wCdTdkbEdrfeBF0HZv6o3LkJKWsbag1Z12FEB2FAP8AAch80091EbQsANsNfcKYkw194tVhfZxvYOf/ANFuP1x2PmtR32U/5M3fGQ/mujDyq7ABTYO/fTIwtjRh4dbXF+Rup8msaYmwpHcaABpjPDfTEgLG26inV30IIPPgajthNKVCBci2OtaupWzDTvFT2gvpUWSJhp/aihkHaeOkdCjuzLyY5vItcj2VT54ADuqzY/dVXxUlyfLypgaTTlrBjcKMo8Bwot0V6WTYGUyQ21FmB3Ggg18K1eXgKUopraxpvk6/gPTqP+fB7Vqy4H0rYKS13ZD/ABCvPsCXPdUmdwBXLLpIvjBops9L4TpFBKOxNG3tt8amZgf6V5TjxDL6rEeBorgemOLhPYmce2uaXRvwylNHpcMO+lXBY/S9jQALg99v6Uqy+HqfhW9FMikIqbDj+BFKlXsnOSFwofdpTbYW1KlSA1aEEbqgyw20pUqYEnZeJ6twxFwN4O4rxFGdrdG0UJNGT1E3qnijb8pB3jTfWaVV4JfICwWrFR3nyp949QfZ7r/KlSqCiPDjfvFZgGAO48R/arEu3rX6hioItk3Cw5EaqaVKspxVpjBmLxUUkQIW0hbXwA4876VCC8aVKqiqQiTGlE9nQdoc9DSpVYFtwO22TQjyo/gekR5A0qVUILQ7Tvv3nurcTAndrSpUgJZjzLY2buYBh/qvb2VEk2alrgFP5GIH6HuPhSpUgIn+FFzlRlY8mBRvNbrUHHJ1JtKpjb2MD7VN/dWaVCYmNvhLgEbjyqHiMKNTSpVYFW6Up1cRYW1IHnf6VSd+p3UqVAzR3v4U2KVKkMlYdbC/OtMQ9zblSpUAM0rUqVDAyKVKlR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318" name="AutoShape 6" descr="data:image/jpeg;base64,/9j/4AAQSkZJRgABAQAAAQABAAD/2wCEAAkGBhQSEBQUEhQUFRUWFxcXFxgUGB4YGBgXFxcYFxcYGBcXHSYfGBwjHBQUHy8gIycpLCwtGB4xNTAqNSYrLCkBCQoKDgwOGQ8PGikcHBwsKSkpKSkpKSkpKSwpKSkpKSkpLCkpKSkpKSkpLCwpLCkpKSwsLCksKSkpKSwpLCksKf/AABEIALcBEwMBIgACEQEDEQH/xAAcAAABBAMBAAAAAAAAAAAAAAAFAAMEBgECBwj/xABDEAACAQIDBAYHBgQEBwEBAAABAgMAEQQSIQUxQVEGEyJhcZEHMoGhscHRFCNCUpLwYnLh8RWCorIzQ1NUY5PSgyT/xAAaAQADAQEBAQAAAAAAAAAAAAAAAQIDBAUG/8QAJREAAgIBAwQDAQEBAAAAAAAAAAECESEDEjEEE0FRFCJhcVJC/9oADAMBAAIRAxEAPwDoZ6CwtuMqeDX9z3qFJ6Pjrlm3fmUH4Wq7mIGsFbcT7a07jJ2nFenOxZdnBJmySqzZOzcG9idbjTcedRNn44TKuICEAnqyMwN2UqOB09cb7XrpPpV2Z12zJtNUyyD/ACmx9zGqt6MNiRzYCRbdolw382ZCnhooraM/rbJcc0PYrDyqtjh2j7xG1/1a0Nxu3ZIu0CCRbslVAPcRa9dgwj3jU8SBfxtr76EdKcKrRjMoOXM2o5KfrWa1G3Q3FIpGB2kJHSaQZCAR2FDDW4461YocQrjsyZvDKPcBeqrDFaNR/CPfrTEgINwSDzGhpOQJFrXZ6q7OM2ZhYnM2tvb3Vk4Zfyr5X+NVQ9KJoiAQJF48GA9m+jGE6RROLsxX2X+FLcOgkFA1AA8B++VYJqOdrQ/nc+Cf1rWLasLf9UkGxsANT4+Ip0FkgmsGoOL25GjKBDOcx39nKO5j+G/PuqR/iC62hJ8XPypbWFjrXAvwpmPFKWIG+191aZFxOZSiplANsxN73G/u0ofgpGw2ZAqPqLF7m24EXPDcbVMsFILlrUs1D5cdKZMmRAxGawJAt5Wv3VpE8zF7BOy1rgkjcDv9tTY6CBY0s9DWafMw+7AA45r6+6k6zWY3QWF9ATfjoDvpiCBNYAPI+VBo8VMChZ1UupKjIQ1wQLdx1qb1s53zEfD40rHRMZW5HyrRYmO5WPgCflQtJ52d165tDbUC27U39u6nyrhf+K3sNvICmBOODk/6b/pP0po4d8wXI1yDYW1Nt9CJsS2n3kpv3n6U0EY73f8AVr/Sq7bJ3Bo7PlG9G+Hxpk4Z+XvH1qv48XuvWTDvRiPfTKITvd/a5v8AGl2w3B8IxJAtpvuQNfaaRgbmv6h9ar+IVQp7TE9zn61AjiJtmZgeWYkAWsBfjpbXnUvTaHZa3w5/Mn6hUeNb72UfzH+lBUw8Y3kH/MfrUaaVMxAW/fw+NLtj3FkMK8ZY/NvpTLiIb5k8jVdMaHflFNYkRBdMpJ0HOhaSqwsMviUubMCKVEtl9FYzChcdoi5051muT5GiabJHVhsthunm9pU/Fa2GCkH/AD29qKflU0NWb12GVAja2zZJMNNGXDZ42UXW28HkaqfosVkwyotrt1jm4OlpMgGh/hroRqm9Hh1GNEA9XqZD7evZgfJq0i/q0S+Q/g5pbsoCaMd5PE8LA6VF6RzSDDy5kW3VsAVa9i1gLgqOdEbZZCeZF/Ai3xUVH6SG8BH5mQf6gflULkZQ3j4ctKjSwUbfC61q2EokwKljYG4W38f6VEaBrEi1+7S/nVmxuBoVJFUWMewcx/Eu/fx+dSIIrMxy2BIINybmwvftd1DOtZd2vjT8O1RfXyOl6vusW1BTEMzLYKtxa1zTkdxusPb/AEqKu1U/IP1N9adj2qo3xofEt/8AVHcYbUZ6hs5YWFxw3353t41P2bspplZQ6h7g3I4eyh0mPDG4AXuW/wAya3hxpUgqSCNxFTJtlJD+0o5IiddB4/WhS4wgsS28346e+jsu0BOpDWD29h8PpVR2vCcwtca8K590k6N0kwnJjLiwcD9/zVt9q/iHl/WgccB5nzqTFhjzPnWibJpBBpLn1h5f1rBl7x5CopwxHE+daGE8z51WfYqJav339gpWB0uP0ioDRMOJ86bgJEikk7xTFSCjYId36RWhwg7v0in2kpRYzKT2Ub+dc3lfdRbE0Q2wA7v0j6U22CH8P6R9KIvtT/xw/oH1qP8A4jrfJHytl08r0ZEQmwI7v0L9K0bDAcR+lfpU87VH/Sh/T/WoeIxub8KL/ILX8daVMY0cP3j9I+lMLCF5HxA+lN4vaIQa314Chs221/i/ftqbXDZVE3E4kKLkDyqPsi80tyOyD+9KDzYsyHXdVr2HhuriU8WN6y1dWoOhqGVZaI5rAbvhWKHfae/3ilXhHXgtyTYoafaT7I1rcTYj/uX/AEr9Key1sFr6mzzRoSz/APcSeS/SoOzp5ZHeSTMj3sMthoNN/sFE8tK1G4KImOaVo36uSTPbs3Y2vwBrbDo7hWlaTNvKlrqGty9tSbVuq1NgNtHTLR1MtTTrSAgTwXFDzs25o7krDRVIys47ZWmlVrFQ766DPHpVR2xhrMaRSKs+KdXIDG1PLjZPzUzjRaQ+ArKmtksEkuPGSE+salxTSfmqNh4iT7KM4KECx31LdFJDuz8K5ILObX7gahGRmmIdyQL2uBztwFH8ONL0Ggj++c87+81hN5NooLYeTBhRnYK1tRmb5IakxzYD/qD9bfOOhjbOjcnMt7X4msrsGH8p/UfrVpoTTCpfAn/mr/7PqlIRYLhMv/tH/wA0Mbo9FwDfqpo9Hor/AIvP+lO0TTCGNgwoUssoYgaASKfluoACCTl56a1MbYSLuLe7jpyrEezlDgDXUfGixq/JtiYHXcQfZQ55nHKrDiRQnFwX7qqLE0DXxjchTMmMbkKeljIOtR5BWqSZkxp9oHkKakx5turDio2JbsmhpJWCIckpc3O/9/Wo7i5AqUqaVthIbtevInPLZ3KODXCYO7qOZFXOaykKPwgD3XoZsbCAyr3XJ9n96lu92J5k1jqSuH9F/wBEjOf3b60q1C/uw+lKuQo6HWRTYNbhq+kPPNqzWAazSAVbrWgre9FgbVowrN61JpDMWrDVnNTcjVLAjTGq/tqK4o7M1VfbOCmkc/flI9LKijNu1u5777qEMqu0ls48PhURMbGDqdRpqDw8BRHa0GTINTYEXOpNuZ41Wpj9438x9+vzreOUJltjxahbkgC1793OpWF2vDb/AIiX0t2gOOt6rrTXw1tPUHyqDETrrepjHdyNujouCxqsOyytzykG3jao+GPbb98aAdGJ7PJw7KfF/rRTCT9tv3xrHUVM2g7LHsiBXkysNLX08P6UfGxYuR8zVZ2LOEmDOQq5d5NhfUfSrTFtKNt0iHwYfWhIGanYsf8AF502dhJzbz/pU5JwdxB8CDWQ3KnQrK3tjACLLYk3PHuqBEvaXzoh0pns0Y/f70odnW4ym+mvceNJ4GOYqShszm17aXtfW17XtfnahG3tvyJOUTJYKpOYE6tm5EcAKGN0mmtYrGRe9rsNffWii2RKSsNyuTeh87WoVL0pIIBjHa5N9RTbbf8A/GefrCtEmibQQkfuNRMS2gHM0zi+k/WMXkVyx1Ym2vke6t+szMp4WB+dRqy2wdjgrkZYaVLwUW6o7JRLBpXgTkd4VwC5VkbkoUeJ1PutTKDWpKECBf42ZvfYe4Uyoo1XVL0ZR8sfQabx7bUqwu7f+/ZWawLLLtLbscQIMiLIVJQOdCQDa9twvxqDF0q6rDRyYizO99IBcEXIBAJvroL8zVZwPQ2ARgbQxn2WYsMocABgtiQSbeG/jRTbuFwzNGsWOw5/MsIZnZd5y9Xe2h3Xr6io1g5tHSjK1J0yR0Q2tjSb4uOQxSktHIwUAG2bIAuuUi1vDvqx7bjxJwzNhQM+liQGsu9iFJ1Nqo3SbpBh2RI8IxwjJZbMCcy8LspOUjTQ+Yqq7V29iXlTrZmyrbMYSdLb2UDcN3t3VO2+CJ6bg/sqOtYHpLGZxhSxadYwz2UhdwvY8Dre3fUnG7ejjHFzcLlTVjzIF9QLG9q5L0l6fdaGjREAJHbUESafxX48dONWzoBtiDCi6kyB4rgyut0a18qr+G5OoHLeaTSXJmiybL6S9dIyiKRVF8sn4WANuQytv7OtZ2x0lXDsnWKwR79v8IPADTUmgsW2+uaNpIsQixv1jXjtAXDaZZNLi26199u+g+2+mbYmHEJO5JzDqQFXsHXeBbgeNyKNt8AH+lPSmSBUEKMWbtkhc1o1Iz2FrXIO+9hUIekvDkSsScqWyD8bg6EhT30L6EdNTDhTh8s0zkux6kFmUEoAAOF9bHdeiuN2NiJSnVbMhw7sQVkkjiZso1ZpNLIeO6pcaGTNn9KocTJ1cLZiVDi1tRa5AtrcceVP4pdL/E2+NVfa0smDxYkkwgdltlmGaKIHvaLRwdLqSeVHuh3SzF7QllUGC0a5mtEcxBzAWux424Xo1NOS4BOytdI89wBDK1idVQsLW33WqlO4LFtQL27QI1yi414113pHgHwyGdFZuw4liA60F3AVZMpBZQoF7brkd9+e7PhbJIMRHIoePPGziy+vlbMN4Jyk237u6r07SyXtTXI7LDCNnowkJkIyFSBYNYkAcdQLjfeouythzYh8kMZka1+zwF7Ek7gL6a1najpGglSWNormPIt+tzBLnhYAXFmvrettodGp8PkZ5o0uqi0bsrKrDN2lKjMe0Nbm+lXFMWqoRf1dhjZHR2eLEvE8REnVq2QEFsuYi9gd26sDDzwyPmw+JNydRGSO7dwtapeGjlw+ITPnHXgZZXlIOUL+cntRt2eydNO8mm4Om8xkyR4iREytlzWe7A6dkg2WwOtc8t0mXFpIwu3cpAMc1zYaowN+W7wqwybKnMQYIFJFyGDEgcuypFz7qBJtbaT4g4mKRWijXIZJiqxBWIY3XshmB4gE7udEYuneN+xicrh5byGPIitpvIYsG3WG+hylSSQYsHx49IiyTGPOGNwvay9xPE8amQbTit2Tb+UkfAVBl6VpYSYnA4MdkFozEQwYnVjJYmwXXQHfTcnSDZpkyPs9QSwW8Extci+lsvCqU6w0S8+QkcaCbBma9zdmzZbbvAa1jDa3NQguAErpJhcZFuKGOQtmQi9+0w1vyuKf2JtfCwTYhVLGMRh0+06tmUEuLcNSoHgdaFJSdD4Kvtg3xMx5FR5KPrUCTxp6DECbNIzBS7MxGUi1zpbusBWzYYEaOnnY11xSoxfIElH3qjkpNOZOVOJhS0zkWOUAb+dZlgPKngkiMl9OennpR5EOa2ns/fjQ3AwXmQW43/SCfjajKr2v3++NcHWyqFHT06tmwUXohENNP3fdTEMFxep+ykvNGDuDZj4KM3yFeJH7SSO2WFYR2lo4UbkVV8hr76iilNNmZm5kmtaz1J3JkRWBwNSrQUqzsqib0CMONvFtCCRnhVnDzl8hXcc4awDLcWPLwq2J0d2aA6YHqIp2VkEkY6woNM1u1obHga4v0l6dY3HMRI7ZV3IlwltbXA0J7zS6P7OxUdp1Burq6xtezkMNbGwr6Vz2o42909yVFs2n6D8WWzRYmF+PaDIfgw99VXbLJhGOHZBJKl0cgbyCePIaWHjvq8dMumcsXVjDyypI6BpGLaa7gItUU772rmWPxJeQySOzuTcsTrfnfnRbidPa1NWO6TwaTbJkZwxjEYsG4WtyHDNodKdaWRXDdlbG4ubkcu6nn248ypHfMRoult9h2ju5URHQqZvXNiN6pZiNbW9YAnwNHcSX2NVo6MIXJ2w9t/FPJgosQjxzSZ3SaaEFTl9YZoyo6vKBy1AvwrTYGycPicDPLFhJ5pldlHV5jcsLoScyr2QdbC+7nVO2xs8wi8MkhjIAa90a9jcMoOvHzqfgOjm0cPFDiE6yBHYGPLJlYlrdoRg31HEjdbnVxbeYs8ydWNYIT4DEK6CWDEbgNcwDaWKtvzeFuNdV9H/SjFY6LFo7p16Mqhmso1Uj1VFiQVPnXJts7WmlxRmlYGQMpvYWulgNN3AGj2x8XLBgOsT7KUd2EhZVknV2NktmGgAQ2sTvpTk2xIL9LdtYExjD4jE4iWaJyjjDBQpkGjNZ1AJv2dDzpvoPhMNDjUbD42WKVmy2xESlJENrx3V9GPA2Go86fHjkBJZQWve5Aza3vqONdJwPoiw8+HhxMM0r3VHKkL2jvNr2K68DyqXJtUOjouzME65vtEkczFyysECFRwHsqLidlJDfqIIwGuzs4zqOZCM4FzzuKISYabLZZVzDi0d9OWUEAePdXOPSVFjwidbLE8bPYLEvV2axy5y5103XO8Gsoy/SmENr+jdcViElhKRxADMqahzvJXKbLqbb7DL31A6Q7EnxsQXF4Z8OIj93IjKxKKMuWQgG3AjThQroZ06/w/CYxZTeYMDDFbMC2Ugm66W0W+tLYfTbaeIxsSRyh2cEmJwqxBQLtcqLrYHeONq6o/6M36BPS8hmhEdikMMcIGcG4UHXLvGt9e/huquzbZZWChLAgLZRc3Ggynjz9tXPpL6P8ZJLLM6IxkcnLEwYgHdvC6Ch+xejhbHR4do/sjISyPNGxeW53F7gE6jdusaUpXjwXeCFtPr2DQ9sQHLe2gLIt+dixsfKrt0Y2VGmyQ0cUuIIZrxl7FWaQArky20XW43+3QJ02w8uEliTETRyMwLp1a5FVF7O63aO860B2V6TZsMDGjfdlr3F7gWtcX9/OwrCO+8DltoMbZwv23HjCQQtFJ2swkfQKgDENa9ha47PMVPn9E+KwZLYJ1n6xGR0kCrkVraAs3aPeAN1YPT+XDymZ8OmdlUGQoV7F7+tuGa41Gmo5US6SemdBh1GFU9e4IdZAQYezz3MwJFraaa0OUov+iwwDjulOJwaxYfFRdTJAqtABaQMozIc1ybaX8SOFAcHjTKJGOZs/E7zpqT33JoJs7ESYmd3lcu7HMzMRcknXU2HsFXGHCdkC1x4fS9WlWRWV8REbqtvQ/YuDmw8zYsnOjaWkyllyFsqj8R7LUObAA93Ph8bVD2dgpJ8S+FiKASJ94zgFVVSCpJBOW7ELcG/atRK2qTBBPoNsjCYqaW6FHUZkR3VkcG4ykSDVhpuPw1rG0sZG7SFVVFuyAR6KCNA4NyTr7KuuG6HwBOrE5MwYiZo7brANGAdw0Niddaqm38D9knyYds6ABu2FewPBlIym2vDlRTT5HGnyP7F2ekoH3cxfQoYpSpZbHNo4IJ03DffdRnDYHDyuYRJiY5BYnOo0APaXUA5tRvUW5Gou3J4fs0f2XFSM4sxDIYyDYeplHZtrxqnYzbk+is73BuDc5v1bzWbW6SvJrLTnpxumky/bSw0WFVuqd3C9ohu0wB0NiOHiNKZ2NtZJczJa+TLrpYsT8lHnVXl24rDrQJCxAz3JUXOjZivA++s7L2zI6HDIURGZW0UXB10DDtC9raX3CsZdOrckqYdzFF4WA91bphid1MpE8cU2cdXJEoIhmZeskAHbZMzXNre3hQUdMQ4kVEIYIxQqC2Y2sLqBob+yvM+JqN8G/diHjH3UqoYXaLa2xGviPdelW/wX7M+9+BHE46NPVRbnU6W8gNK12X0ueK6rbKTfJbT+lV/F4y5Na7GCNMFkZlDAgFeDnRd+lr16rimsnMm7LzsbokMYOtkxDG7kFIku4JuwXM5CjTcNd1VrpB0OxcDP/8AzYnqgey7R7xzOQsB50TxUWK2ZKMxADbmRg0bDirW3EcVOvxrqfRb0hjEYEu6WkR1iFjoxIuDc7uN6Vs270qo4z0F2cJJmuSpjBIGW9yb6m50y7xpyq9S4N4+0dyAvrvvay+Wa/tHKrGm0TiZsx3Lu0HDjzPHfWs+zopWVpMxubMVaxva6juF64dXUcnwPLOYR4F8XP2GyqrLqQTre19O4X9ldrDLLEquA11F/HmLeF6pGL6PRQq5hcxhzlBbUAkb+duFxerBs7ZuJTDRquSRkUAmNr35etY7rcK7dDUjVNmGon4K5tD0X4YEiN5bncCRvv4fu1Vvb2DjwyiCMscrEl2tc8SLjfY6D210B5JY1d5EZcqk3YEDxvXIsbKWYtfU6kseJ1PvNdMuMGceckLG5Qe/Td5munejT0mQwxrhJXK6/dsxGUX/AAEndrrXKmw7G+bd3EfOm3jQNe27h9RULT9luS8HpHH+kHBwn73EKrgN2VObW2gbKD7L158xW1HlkMkzlyzZjmJN9b1EzNIeyCT3a1Fz8+FUlQgpNjgWuPbyq9+h/EKcVKWazCPLErMLnMQXyjjogrmAancNjmjkV0OV1YMpHAjUGjbgLPUscx50pMRcWIDdx1oD0a28MZhopV9aQMCt9c6AdYAL8L38CKZ29ipYkLhmVVGYkqWFhqb6ai3I8rVzMse2t6P8DjLGcyhlFgeuaygm9hnuAL8Kr+0/Qdg0jaX7VMiIrMxkCsoAB1JXIdN++tsB6QYXBs0R11NzY6flYbrcKpWyJVlxE+RmEUkkiooJyhXvbsbra6acBU/ZcMKQMHSOd9mHCB7wxzqQT6xVr5U1OihlzZe+hsGBzaDUm+g30R2bh1lSeNF1Rc17kg5GHAgW3HzovsjZjDWRGtwI7Py1q0m3bB44FsbZ6xLoVBO++dT7eB8qNRxDkD4FD8QDW6EAWDv4EXHx+VPKg4mMn+IZT8B8a1IEuFPJh4Kw96tb3UN2VjI8OMbKzAzgdYFNzaONlWPNcbizXt4VZ8HBGRqAD/C1/ma5v0vxX3r/AHciXbL95pmUW4jQgnW1+ApqN4FZccFt7CtNDNh8NO0zdt3Ehji6wf8AEuCGUi53d/tqk9LukJnxTtfW2QlbdoDgcoAbfa9tbVeei2OGJDYYSDDxiBzlyjLm3Z72uFAGtvbXJJkvIQpznMQCNc2uhXnf51EVUnHmivFhWNjpmNri57hajvRDas0eIzQqkhytZH3EfhYaHtA2It4cab6Pej7FygmSN4xlJVnAUZhuDK2uvhRTb2y/8MEbRACaSxLjfGV9coPw3LAX5aVm0tx0d6e2rwWDE7XL5mxjQyXW5jRAqKN5Ft7H2kUJ2L0ww0Uq5IEgUE2ZMp9bfnuLgHuNVF8SWZi8pZmubvckkjXWlsGHDlx9pMvVsbExlVKm9tSQdNRrWkpGCQe9I+ER26+NSZHN5Dcm9lABHIWA3UOPRbFRIs8Ldmwa6tZguhuVBvbzFT+kHR3FxlpMoaBRZHV1PYHq6A3vaqpLj+13jjqDfxFWoqSwxXRaht9zrkfXkpIPeDSqr4razSNmYkmyjRyBZVCjQHkBSrn7DHvI2H2ZLI5VUYEetmGULbfmJ3U9h+issyZ0K2O65tu47q6BtKV5C5nLZPxNIdZLd53IN3fblvrW0OlqLdMOuc/mIsg8Bxrt2KKyZW2C16N4mJSxaNV453BU+IYWNG+iW35ZAuGtEFDgr1aBSWOhuR627fVSxmKeU3lYueA4DwHCjXQ3CypjcPJlKxO1s4UhBYEWzWsDcDzrDUSawaxb8nZMPgjE6LbQoc3sI18bn3UM2vEUDOl7sSco1BsQQe7caIu5LX63W1tWuDx5VExmKkAsyhuWW/8AYV58oo1szDgYsSiFgGFw3z9m+r3snCxRQhYkVU32HM6m995vXHtl9KlixLwvZbsSg4C/4b+N7VbsT05igiLM27hWumtr4JbtG3pP6aPhIFWM2eUlVt+EAC7d5FxYVw15/wBmiPSfpc2PxBfcijKgPAXuT4nf5UIrv01SMWOFiabeIEaj31kNSMmtWSR+oZTdDrbUdx3g09itlzCITGCRITYK+Rsh/wA50JOvGsPigo5mrX0E9IM2EkSH14JXUNGdwLELmS+inXXgePOolhWil6KJnojsd4LTLObFo7RNYnK4YEHTwse4mvRPSHYezxE8uLw2HyqCS2QK2n8S2N683bYmhfESNAhjhLHIpJJVeGp/etYQ1e5wW40W70W7fdMZHAXyxSMSb/hYI1mUk9kkXBPEHwro+C2/hMXI8MLgJC+URgGz6WL/AMVzcDw768/Na9E+jm3pMJMJI2Kkgo1vyn5g2I8KctO3YJ0WpvR/klkHWgZWYL2bi1yBc3vurbBbIfDiHMDnY5nt+Fdy39oHnUGXbski3JI5a6k/mY05JtiRurXgqhTYauBYXJN9dKSjILHIcHhzPLmEiZmOsTEXub6ggi2u7dVn2bs0ogCuL8e0Rr3X+FQNn7GQnOS6km+oDb/Aj4UYTBHhIh8br/uArVEDvUS23Zh7G+tMSyW9eNR7CPgRTxwso3C/epB+FI4yRdDcdxv8KAGTOv5WHgwPxFV/pNAjoO02nBh/W1WY7QB9ZVPio+VBtuTIUIyb+INvcb0wKdtrFTRIlzlDoxDJdcyte6ltx7x311jB9DcDhFhxkMbh8gcXcsBmQXazce0bVxfGYtiDG/aRGzC/DS1h3a7q6x0VillwWHgMpZ5EuGa7CNWF1Ww4AWFZakapopMsMPSBJUzK1weeh8qpHT1JpZQBFKwyLZgjEC5PECuj9HuiKYZF60rLIBwFkH8qn51ZkxBtvqNnkLPNGJwRU5JAVcC+oIPjY61DxGAaFXzHTQ2I110NxwtpevSm0diwYhkaaJZGT1S3D6ju3VtidjYeRCjxIym5II1ud5B3g+B4Cinf4VZwHZ+OxD9Vh5nkClk7DXXQkcPDWujT+ibZr9qBnDbwrydk8gwZc1vCrJj+jUWUldwGgNiVA/K1rjwNScFsLD9giBVYW9QlRu3kAgHyO+m2oul5Fl8lNX0W4c6lUQ/lVrgeBKk67/bSroa7Mj5HzNZrXtsNx5d2ntWbEHNO5IFgqj1QBuAFNYLBPM4jhRmY7lUXNWbov6N58UQ8l4ouZHaYfwj5n312Ho90UgwqZYVC82OrN4n5bq5NXqksLLHGBSOiXokVbSYztNvES+qP5j+LwGnjXUsHglRAqgBRoABpblbdTiJanVt4VxOUpu2aUkD5ujsDm5iUHmnZPuqDL0SX8MjeD/UfSrDSJ51VsDivpI9HM+cTwRvLoFdYhm7IGjWGu/kK5djGlBySGQEfhe4I9h1r10RyNRdo7JixC5Z4o5V5SKG8idR7K6YdTSpolwPKOCFl9tPF67ttX0N4GX/hCTDn/wAZzL+l7+4iqbtb0I4pLnDyRTLwBvG/kbqT/mFdUepg/Jm4M56WpmXE28azjoWido3XK6kqyneCN9QW7633eiTZSWOtPBddOG7xqOhsaeVqALF0o6dT4uKKGQ2SJFB5uw0zt32oTBgwYzk7TMPmNKHzvc+6pGzdoGJrgAjiDurOtqe0tZeSPisOyNZgQQNx91YJrE05dmZjck3NKMH+1Uv0T/A2ozMNTbQacudvOrPszZMbsMkwPc6lT367vfVUwGLAsWOaxsRbUcvZv8quGAdB2k3EcN1FCLdhtn2UZRe3LX4XpGE7uNCExtiL1Oh2q35jbkdR5GgQ62EIrJlk3Bj4E39xpyPaY4qvw/22rYYlDwYcrEH4j50WBEeUneqN4rY+akUNx8SMp7JH8rfI/WjhdN4bzBH+3NQfbyuY26vKdOYJPhr8aTdAjmm0Xyk3PGr76HukkUYlSV261rCME27AvcLfjc7t9gK5ttJHViHVlO/UEfGmzL2FFvVvrx1N6oZ6MfpA4kWwbITY5jcjvuBVlw+JvXlFMdIvqyOPBiPnXpHozjy+Dgka92iQm4tc5Rff33qXgCzB60eShgxtJ8XzNZgSsRiQF146VCwuxIHF4zLEQbHqpXWx8Lldd+6gsu1M05XeE3crnjWZek0WDcPI2klxl4krbX3j3VnKVNOrLjksC7Ek4Y3FW7+rPvMdKh0fpHwhAOZv9P8A9Uq2+gsnNuj3pnYADEx5huzLvrpGxOm2ExIHVyqDyY2NeZCljyB1qVs/EEOLcd/yrk1OjjzHBa1PZ6zRuI1HdTgfnXn/AGF0zxMD5UlJFr2bUV0TZfpMGW+IjsBvdDcDvI4VyuEocl4fBfgORra9C9m7dgnF4pFb22PkaI5jU2FM20NZtyNa5hS9tAjJbmK5x6SPScuFUw4chpSLEjULUb0kelARA4fDNdzozDhXJ22+XXLNFDKLEZmS0gvx6xLE2vxvW2lo7svgHgE4nGM7szEksbknUkmmwRWJVykjlWpN69RcGAl1NPiLvpqJNf3urZntVIBuW2bStjvqTDgRI9gwW/PnW8+zmibJIBfeCDcEcxUsCKMOeFFdjho3zLa501AYeRFSsXs/K7DKEUHLocyg7vW+tFtm7FKk51II5jdSTFaJkDROLTYeNu9SUPvzD3CiOBwmFVcqmSLU6OCw1/iBPwpgYa3C1J4+6nQWFItkZtUljfuDAHyax91ay7PkjPbVgO8EeV6FtEP71OwWKkjFo3dRxAY28t1IDLAjXtWt+99ITW50Qj2tfR1Ru/LY+aWpqXGQE2Mbr3owYeTWP+qgCH9sPPzqBtJ8yEf2ojLhYG9ScA8pAU+RX/VUXHbAmIulnHNTm/2Ej30wKViYu1QrHS3ckCw3ADuo7tbDSR5i6kW4/wBqrLtc0foy8ejDotFiZutxAzQxn1fzPa4B7gNbca7tsWRWhABuFLKDwsDp7rVwrZG3f8Pw5MQu0wVhn1CnLZjbS/DTuroXoh6RviY5lla7h817AaEcgK4uo+0dy8GkVTpl7kwiHeo+HwqPNspSNMw8Df41ONaN4eVcXckvJdIq2J6LSZ2KSrYkEKwItYAbxflVB6b9Cto4h1IiV40BCiN1J1tckGxubDTurshatD7KuPUzQtqPNr9DsYDY4bEaf+Nj7wLVivSQ9tKr+W/SHsPJhJtapGG7Opp/7ODqKbmhbjevUdmFkpcUMwINWzo9jVKsrbiNb7rWsaoQiIp8TvbfrWUoWUmEpMU8ErdTIwseyQd44VbNh+l/FQaS/eKDbXfaudCUhje+tO4iW66US0YyWRqbR6C2J6XMJOO2erbiDVc6e+lMMDDhG36M9cbMN1LDhv7hWqSkd9YrpIp2PuXwT50Y3JNzzPzqMGqXFLmW9MyIPaTw5V0yRCY3iEuoPEaHw4UsHgWc6UQwmHjJGZgCfzbvOrFgtiZ1IQ20sWWxy33W8a53qtPauTXYuWVDFgKcim9t57/oKj2vT+LwvVsVuDqRoeR48qbRK6VhGLdmgj5Gi0WAZgozKz21UuAwvuAvpxvv41BRNe4WolgsMrP2u0Cb2GnmTu9l6TAmSGRfvGLRuzW7fE21IG7lv51aeja2is97kk3tobm+/wCdTdkbEdrfeBF0HZv6o3LkJKWsbag1Z12FEB2FAP8AAch80091EbQsANsNfcKYkw194tVhfZxvYOf/ANFuP1x2PmtR32U/5M3fGQ/mujDyq7ABTYO/fTIwtjRh4dbXF+Rup8msaYmwpHcaABpjPDfTEgLG26inV30IIPPgajthNKVCBci2OtaupWzDTvFT2gvpUWSJhp/aihkHaeOkdCjuzLyY5vItcj2VT54ADuqzY/dVXxUlyfLypgaTTlrBjcKMo8Bwot0V6WTYGUyQ21FmB3Ggg18K1eXgKUopraxpvk6/gPTqP+fB7Vqy4H0rYKS13ZD/ABCvPsCXPdUmdwBXLLpIvjBops9L4TpFBKOxNG3tt8amZgf6V5TjxDL6rEeBorgemOLhPYmce2uaXRvwylNHpcMO+lXBY/S9jQALg99v6Uqy+HqfhW9FMikIqbDj+BFKlXsnOSFwofdpTbYW1KlSA1aEEbqgyw20pUqYEnZeJ6twxFwN4O4rxFGdrdG0UJNGT1E3qnijb8pB3jTfWaVV4JfICwWrFR3nyp949QfZ7r/KlSqCiPDjfvFZgGAO48R/arEu3rX6hioItk3Cw5EaqaVKspxVpjBmLxUUkQIW0hbXwA4876VCC8aVKqiqQiTGlE9nQdoc9DSpVYFtwO22TQjyo/gekR5A0qVUILQ7Tvv3nurcTAndrSpUgJZjzLY2buYBh/qvb2VEk2alrgFP5GIH6HuPhSpUgIn+FFzlRlY8mBRvNbrUHHJ1JtKpjb2MD7VN/dWaVCYmNvhLgEbjyqHiMKNTSpVYFW6Up1cRYW1IHnf6VSd+p3UqVAzR3v4U2KVKkMlYdbC/OtMQ9zblSpUAM0rUqVDAyKVKlR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 name="Sous-titre 1"/>
          <p:cNvSpPr>
            <a:spLocks noGrp="1"/>
          </p:cNvSpPr>
          <p:nvPr>
            <p:ph type="subTitle" idx="1"/>
          </p:nvPr>
        </p:nvSpPr>
        <p:spPr>
          <a:xfrm>
            <a:off x="85725" y="6464812"/>
            <a:ext cx="5734050" cy="955565"/>
          </a:xfrm>
        </p:spPr>
        <p:txBody>
          <a:bodyPr/>
          <a:lstStyle/>
          <a:p>
            <a:r>
              <a:rPr lang="fr-FR" dirty="0" smtClean="0"/>
              <a:t>Moncton – Colloque GIS GUF 2016</a:t>
            </a:r>
            <a:endParaRPr lang="fr-FR" dirty="0"/>
          </a:p>
        </p:txBody>
      </p:sp>
      <p:sp>
        <p:nvSpPr>
          <p:cNvPr id="3" name="ZoneTexte 2"/>
          <p:cNvSpPr txBox="1"/>
          <p:nvPr/>
        </p:nvSpPr>
        <p:spPr>
          <a:xfrm>
            <a:off x="8901953" y="5844988"/>
            <a:ext cx="2985246" cy="461665"/>
          </a:xfrm>
          <a:prstGeom prst="rect">
            <a:avLst/>
          </a:prstGeom>
          <a:noFill/>
        </p:spPr>
        <p:txBody>
          <a:bodyPr wrap="square" rtlCol="0">
            <a:spAutoFit/>
          </a:bodyPr>
          <a:lstStyle/>
          <a:p>
            <a:r>
              <a:rPr lang="fr-FR" sz="800" dirty="0"/>
              <a:t>Source : http://lentreprise.lexpress.fr/international-export/mieux-maitriser-son-risque-client-a-l-international_1516488.html</a:t>
            </a:r>
          </a:p>
        </p:txBody>
      </p:sp>
      <p:pic>
        <p:nvPicPr>
          <p:cNvPr id="30722" name="Picture 2" descr="Résultat de recherche d'images pour &quot;RISQUE JURIDIQU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950" y="2228848"/>
            <a:ext cx="3278672" cy="220980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p:nvPr/>
        </p:nvPicPr>
        <p:blipFill rotWithShape="1">
          <a:blip r:embed="rId5"/>
          <a:srcRect l="15344" t="8230" r="52513" b="77425"/>
          <a:stretch/>
        </p:blipFill>
        <p:spPr bwMode="auto">
          <a:xfrm>
            <a:off x="7981950" y="547305"/>
            <a:ext cx="3562350" cy="1233870"/>
          </a:xfrm>
          <a:prstGeom prst="rect">
            <a:avLst/>
          </a:prstGeom>
          <a:ln>
            <a:noFill/>
          </a:ln>
          <a:extLst>
            <a:ext uri="{53640926-AAD7-44D8-BBD7-CCE9431645EC}">
              <a14:shadowObscured xmlns:a14="http://schemas.microsoft.com/office/drawing/2010/main"/>
            </a:ext>
          </a:extLst>
        </p:spPr>
      </p:pic>
      <p:sp>
        <p:nvSpPr>
          <p:cNvPr id="9" name="Sous-titre 6"/>
          <p:cNvSpPr txBox="1">
            <a:spLocks/>
          </p:cNvSpPr>
          <p:nvPr/>
        </p:nvSpPr>
        <p:spPr>
          <a:xfrm>
            <a:off x="2971800" y="3790950"/>
            <a:ext cx="5010150" cy="733216"/>
          </a:xfrm>
          <a:prstGeom prst="rect">
            <a:avLst/>
          </a:prstGeom>
        </p:spPr>
        <p:txBody>
          <a:bodyPr vert="horz" lIns="91440" tIns="45720" rIns="91440" bIns="45720" rtlCol="0">
            <a:noAutofit/>
          </a:bodyPr>
          <a:lstStyle>
            <a:lvl1pPr marL="0" indent="0" algn="l" defTabSz="914400" rtl="0" eaLnBrk="1" latinLnBrk="0" hangingPunct="1">
              <a:spcBef>
                <a:spcPts val="0"/>
              </a:spcBef>
              <a:buFont typeface="Arial" pitchFamily="34" charset="0"/>
              <a:buNone/>
              <a:defRPr sz="1800" kern="1200">
                <a:solidFill>
                  <a:schemeClr val="tx1">
                    <a:lumMod val="50000"/>
                    <a:lumOff val="50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2000" kern="1200">
                <a:solidFill>
                  <a:schemeClr val="tx1">
                    <a:lumMod val="50000"/>
                    <a:lumOff val="50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lumMod val="50000"/>
                    <a:lumOff val="50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lumMod val="50000"/>
                    <a:lumOff val="50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lumMod val="50000"/>
                    <a:lumOff val="50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lumMod val="50000"/>
                    <a:lumOff val="50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lumMod val="50000"/>
                    <a:lumOff val="50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lumMod val="50000"/>
                    <a:lumOff val="50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lumMod val="50000"/>
                    <a:lumOff val="50000"/>
                  </a:schemeClr>
                </a:solidFill>
                <a:latin typeface="+mj-lt"/>
                <a:ea typeface="+mn-ea"/>
                <a:cs typeface="+mn-cs"/>
              </a:defRPr>
            </a:lvl9pPr>
          </a:lstStyle>
          <a:p>
            <a:r>
              <a:rPr lang="fr-FR" sz="1400" b="1" noProof="1" smtClean="0">
                <a:solidFill>
                  <a:schemeClr val="tx1"/>
                </a:solidFill>
              </a:rPr>
              <a:t>Stéphanie Devèze-Delaunay</a:t>
            </a:r>
          </a:p>
          <a:p>
            <a:endParaRPr lang="fr-FR" sz="1400" b="1" noProof="1" smtClean="0">
              <a:solidFill>
                <a:schemeClr val="tx1"/>
              </a:solidFill>
            </a:endParaRPr>
          </a:p>
          <a:p>
            <a:r>
              <a:rPr lang="fr-FR" sz="1400" b="1" noProof="1" smtClean="0">
                <a:solidFill>
                  <a:schemeClr val="tx1"/>
                </a:solidFill>
              </a:rPr>
              <a:t>Directrice juridique – Université Paul-Valéry Montpellier III</a:t>
            </a:r>
          </a:p>
          <a:p>
            <a:r>
              <a:rPr lang="fr-FR" sz="1400" b="1" noProof="1" smtClean="0">
                <a:solidFill>
                  <a:schemeClr val="tx1"/>
                </a:solidFill>
              </a:rPr>
              <a:t> </a:t>
            </a:r>
          </a:p>
          <a:p>
            <a:r>
              <a:rPr lang="fr-FR" sz="1400" b="1" noProof="1" smtClean="0">
                <a:solidFill>
                  <a:schemeClr val="tx1"/>
                </a:solidFill>
              </a:rPr>
              <a:t>Présidente d’honneur- fondatrice du réseau Jurisup (réseau français des affaires juridiques de l’enseignement supérieur)</a:t>
            </a:r>
            <a:endParaRPr lang="fr-FR" sz="1400" b="1" noProof="1">
              <a:solidFill>
                <a:schemeClr val="tx1"/>
              </a:solidFill>
            </a:endParaRPr>
          </a:p>
        </p:txBody>
      </p:sp>
      <p:pic>
        <p:nvPicPr>
          <p:cNvPr id="10" name="Image 9" descr="Université Paul-Valéry MONTPELLIER 3"/>
          <p:cNvPicPr/>
          <p:nvPr/>
        </p:nvPicPr>
        <p:blipFill>
          <a:blip r:embed="rId6"/>
          <a:srcRect r="81589"/>
          <a:stretch>
            <a:fillRect/>
          </a:stretch>
        </p:blipFill>
        <p:spPr bwMode="auto">
          <a:xfrm>
            <a:off x="1603658" y="3698645"/>
            <a:ext cx="1058579" cy="950487"/>
          </a:xfrm>
          <a:prstGeom prst="rect">
            <a:avLst/>
          </a:prstGeom>
          <a:noFill/>
          <a:ln w="9525">
            <a:noFill/>
            <a:miter lim="800000"/>
            <a:headEnd/>
            <a:tailEnd/>
          </a:ln>
        </p:spPr>
      </p:pic>
      <p:graphicFrame>
        <p:nvGraphicFramePr>
          <p:cNvPr id="11" name="Object 6"/>
          <p:cNvGraphicFramePr>
            <a:graphicFrameLocks noChangeAspect="1"/>
          </p:cNvGraphicFramePr>
          <p:nvPr>
            <p:extLst>
              <p:ext uri="{D42A27DB-BD31-4B8C-83A1-F6EECF244321}">
                <p14:modId xmlns:p14="http://schemas.microsoft.com/office/powerpoint/2010/main" val="642228924"/>
              </p:ext>
            </p:extLst>
          </p:nvPr>
        </p:nvGraphicFramePr>
        <p:xfrm>
          <a:off x="536575" y="4799532"/>
          <a:ext cx="2387600" cy="1020308"/>
        </p:xfrm>
        <a:graphic>
          <a:graphicData uri="http://schemas.openxmlformats.org/presentationml/2006/ole">
            <mc:AlternateContent xmlns:mc="http://schemas.openxmlformats.org/markup-compatibility/2006">
              <mc:Choice xmlns:v="urn:schemas-microsoft-com:vml" Requires="v">
                <p:oleObj spid="_x0000_s30771" r:id="rId7" imgW="6095238" imgH="3591426" progId="">
                  <p:embed/>
                </p:oleObj>
              </mc:Choice>
              <mc:Fallback>
                <p:oleObj r:id="rId7" imgW="6095238" imgH="3591426" progId="">
                  <p:embed/>
                  <p:pic>
                    <p:nvPicPr>
                      <p:cNvPr id="2969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575" y="4799532"/>
                        <a:ext cx="2387600" cy="1020308"/>
                      </a:xfrm>
                      <a:prstGeom prst="rect">
                        <a:avLst/>
                      </a:prstGeom>
                      <a:noFill/>
                      <a:extLst/>
                    </p:spPr>
                  </p:pic>
                </p:oleObj>
              </mc:Fallback>
            </mc:AlternateContent>
          </a:graphicData>
        </a:graphic>
      </p:graphicFrame>
    </p:spTree>
    <p:extLst>
      <p:ext uri="{BB962C8B-B14F-4D97-AF65-F5344CB8AC3E}">
        <p14:creationId xmlns:p14="http://schemas.microsoft.com/office/powerpoint/2010/main" val="1652133998"/>
      </p:ext>
    </p:extLst>
  </p:cSld>
  <p:clrMapOvr>
    <a:masterClrMapping/>
  </p:clrMapOvr>
  <p:transition spd="slow">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administrative </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3" name="Espace réservé du contenu 2"/>
          <p:cNvSpPr>
            <a:spLocks noGrp="1"/>
          </p:cNvSpPr>
          <p:nvPr>
            <p:ph idx="1"/>
          </p:nvPr>
        </p:nvSpPr>
        <p:spPr/>
        <p:txBody>
          <a:bodyPr/>
          <a:lstStyle/>
          <a:p>
            <a:endParaRPr lang="fr-FR"/>
          </a:p>
        </p:txBody>
      </p:sp>
      <p:sp>
        <p:nvSpPr>
          <p:cNvPr id="7" name="Espace réservé du contenu 2"/>
          <p:cNvSpPr txBox="1">
            <a:spLocks/>
          </p:cNvSpPr>
          <p:nvPr/>
        </p:nvSpPr>
        <p:spPr>
          <a:xfrm>
            <a:off x="525260" y="1331985"/>
            <a:ext cx="10972800" cy="48328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r-FR" sz="3200" dirty="0" smtClean="0"/>
              <a:t>En université </a:t>
            </a:r>
            <a:r>
              <a:rPr lang="fr-FR" sz="3200" dirty="0" smtClean="0"/>
              <a:t>française : </a:t>
            </a:r>
            <a:r>
              <a:rPr lang="fr-FR" sz="3200" dirty="0" smtClean="0"/>
              <a:t>l’université est mise en cause mais c’est le président qui est condamné.</a:t>
            </a:r>
          </a:p>
          <a:p>
            <a:r>
              <a:rPr lang="fr-FR" sz="3200" dirty="0" smtClean="0"/>
              <a:t>Exemple : embauche par un professeur d’un contractuel, sans contrat : responsabilité de l’université mise en cause, via son président.</a:t>
            </a:r>
          </a:p>
          <a:p>
            <a:r>
              <a:rPr lang="fr-FR" sz="3200" dirty="0" smtClean="0"/>
              <a:t>Conséquence : obligation de payer les sommes dues et de réparer le préjudice</a:t>
            </a:r>
            <a:endParaRPr lang="fr-FR" sz="3200" dirty="0"/>
          </a:p>
          <a:p>
            <a:pPr algn="just"/>
            <a:endParaRPr lang="fr-FR" sz="3200" dirty="0" smtClean="0"/>
          </a:p>
          <a:p>
            <a:pPr algn="just"/>
            <a:endParaRPr lang="fr-FR" sz="3200" dirty="0"/>
          </a:p>
          <a:p>
            <a:pPr algn="just">
              <a:buFont typeface="Arial" pitchFamily="34" charset="0"/>
              <a:buNone/>
            </a:pPr>
            <a:endParaRPr lang="fr-FR" sz="3200" dirty="0"/>
          </a:p>
        </p:txBody>
      </p:sp>
    </p:spTree>
    <p:extLst>
      <p:ext uri="{BB962C8B-B14F-4D97-AF65-F5344CB8AC3E}">
        <p14:creationId xmlns:p14="http://schemas.microsoft.com/office/powerpoint/2010/main" val="2540419460"/>
      </p:ext>
    </p:extLst>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administrative </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7" name="Espace réservé du contenu 2"/>
          <p:cNvSpPr txBox="1">
            <a:spLocks/>
          </p:cNvSpPr>
          <p:nvPr/>
        </p:nvSpPr>
        <p:spPr>
          <a:xfrm>
            <a:off x="972935" y="2398785"/>
            <a:ext cx="10972800" cy="48328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r-FR" sz="3200" dirty="0" smtClean="0"/>
              <a:t>Le secrétaire général est garant des procédures</a:t>
            </a:r>
            <a:endParaRPr lang="fr-FR" sz="3200" dirty="0" smtClean="0"/>
          </a:p>
          <a:p>
            <a:pPr algn="just"/>
            <a:endParaRPr lang="fr-FR" sz="3200" dirty="0"/>
          </a:p>
          <a:p>
            <a:pPr algn="just">
              <a:buFont typeface="Arial" pitchFamily="34" charset="0"/>
              <a:buNone/>
            </a:pPr>
            <a:endParaRPr lang="fr-FR" sz="3200" dirty="0"/>
          </a:p>
        </p:txBody>
      </p:sp>
    </p:spTree>
    <p:extLst>
      <p:ext uri="{BB962C8B-B14F-4D97-AF65-F5344CB8AC3E}">
        <p14:creationId xmlns:p14="http://schemas.microsoft.com/office/powerpoint/2010/main" val="2232995495"/>
      </p:ext>
    </p:extLst>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administrative </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3" name="Espace réservé du contenu 2"/>
          <p:cNvSpPr>
            <a:spLocks noGrp="1"/>
          </p:cNvSpPr>
          <p:nvPr>
            <p:ph idx="1"/>
          </p:nvPr>
        </p:nvSpPr>
        <p:spPr/>
        <p:txBody>
          <a:bodyPr/>
          <a:lstStyle/>
          <a:p>
            <a:endParaRPr lang="fr-FR"/>
          </a:p>
        </p:txBody>
      </p:sp>
      <p:sp>
        <p:nvSpPr>
          <p:cNvPr id="7" name="Espace réservé du contenu 2"/>
          <p:cNvSpPr txBox="1">
            <a:spLocks/>
          </p:cNvSpPr>
          <p:nvPr/>
        </p:nvSpPr>
        <p:spPr>
          <a:xfrm>
            <a:off x="525260" y="1331985"/>
            <a:ext cx="10972800" cy="48328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r-FR" sz="3200" dirty="0" smtClean="0"/>
              <a:t>En université , dans le cadre francophone : </a:t>
            </a:r>
          </a:p>
          <a:p>
            <a:r>
              <a:rPr lang="fr-FR" sz="3200" dirty="0" smtClean="0"/>
              <a:t>Partenariats internationaux : diplomations, </a:t>
            </a:r>
            <a:r>
              <a:rPr lang="fr-FR" sz="3200" dirty="0" err="1" smtClean="0"/>
              <a:t>codiplomations</a:t>
            </a:r>
            <a:endParaRPr lang="fr-FR" sz="3200" dirty="0"/>
          </a:p>
          <a:p>
            <a:r>
              <a:rPr lang="fr-FR" sz="3200" dirty="0" smtClean="0"/>
              <a:t>Cotutelles de thèse</a:t>
            </a:r>
          </a:p>
          <a:p>
            <a:r>
              <a:rPr lang="fr-FR" sz="3200" dirty="0" smtClean="0"/>
              <a:t>Propriété intellectuelle</a:t>
            </a:r>
          </a:p>
          <a:p>
            <a:r>
              <a:rPr lang="fr-FR" sz="3200" dirty="0" smtClean="0"/>
              <a:t>Plagiat</a:t>
            </a:r>
          </a:p>
          <a:p>
            <a:r>
              <a:rPr lang="fr-FR" sz="3200" dirty="0" smtClean="0"/>
              <a:t>Enseignement numérique à distance</a:t>
            </a:r>
          </a:p>
          <a:p>
            <a:endParaRPr lang="fr-FR" sz="3200" dirty="0" smtClean="0"/>
          </a:p>
          <a:p>
            <a:endParaRPr lang="fr-FR" sz="3200" dirty="0"/>
          </a:p>
          <a:p>
            <a:pPr algn="just"/>
            <a:endParaRPr lang="fr-FR" sz="3200" dirty="0" smtClean="0"/>
          </a:p>
          <a:p>
            <a:pPr algn="just"/>
            <a:endParaRPr lang="fr-FR" sz="3200" dirty="0"/>
          </a:p>
          <a:p>
            <a:pPr algn="just">
              <a:buFont typeface="Arial" pitchFamily="34" charset="0"/>
              <a:buNone/>
            </a:pPr>
            <a:endParaRPr lang="fr-FR" sz="3200" dirty="0"/>
          </a:p>
        </p:txBody>
      </p:sp>
    </p:spTree>
    <p:extLst>
      <p:ext uri="{BB962C8B-B14F-4D97-AF65-F5344CB8AC3E}">
        <p14:creationId xmlns:p14="http://schemas.microsoft.com/office/powerpoint/2010/main" val="2802664219"/>
      </p:ext>
    </p:extLst>
  </p:cSld>
  <p:clrMapOvr>
    <a:masterClrMapping/>
  </p:clrMapOvr>
  <p:transition spd="slow">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12019935" cy="1600200"/>
          </a:xfrm>
        </p:spPr>
        <p:txBody>
          <a:bodyPr>
            <a:normAutofit/>
          </a:bodyPr>
          <a:lstStyle/>
          <a:p>
            <a:r>
              <a:rPr lang="fr-FR" sz="4400" dirty="0" smtClean="0"/>
              <a:t>Responsabilité administrative – conséquences</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16" name="Espace réservé du contenu 2"/>
          <p:cNvSpPr>
            <a:spLocks noGrp="1"/>
          </p:cNvSpPr>
          <p:nvPr>
            <p:ph idx="1"/>
          </p:nvPr>
        </p:nvSpPr>
        <p:spPr>
          <a:xfrm>
            <a:off x="490847" y="2241469"/>
            <a:ext cx="10972800" cy="4525963"/>
          </a:xfrm>
        </p:spPr>
        <p:txBody>
          <a:bodyPr>
            <a:normAutofit/>
          </a:bodyPr>
          <a:lstStyle/>
          <a:p>
            <a:pPr algn="just"/>
            <a:endParaRPr lang="fr-FR" sz="3200" dirty="0" smtClean="0"/>
          </a:p>
          <a:p>
            <a:pPr algn="just"/>
            <a:endParaRPr lang="fr-FR" sz="3200" dirty="0"/>
          </a:p>
          <a:p>
            <a:pPr algn="just"/>
            <a:endParaRPr lang="fr-FR" sz="3200" dirty="0" smtClean="0"/>
          </a:p>
          <a:p>
            <a:pPr algn="just">
              <a:buNone/>
            </a:pPr>
            <a:endParaRPr lang="fr-FR" sz="3200" dirty="0"/>
          </a:p>
        </p:txBody>
      </p:sp>
      <p:sp>
        <p:nvSpPr>
          <p:cNvPr id="17" name="Espace réservé du contenu 2"/>
          <p:cNvSpPr txBox="1">
            <a:spLocks/>
          </p:cNvSpPr>
          <p:nvPr/>
        </p:nvSpPr>
        <p:spPr>
          <a:xfrm>
            <a:off x="525260" y="1331985"/>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a:p>
          <a:p>
            <a:pPr algn="just"/>
            <a:endParaRPr lang="fr-FR" sz="3200" dirty="0" smtClean="0"/>
          </a:p>
          <a:p>
            <a:pPr algn="just"/>
            <a:endParaRPr lang="fr-FR" sz="3200" dirty="0" smtClean="0"/>
          </a:p>
          <a:p>
            <a:pPr algn="ctr"/>
            <a:endParaRPr lang="fr-FR" sz="3200" dirty="0" smtClean="0"/>
          </a:p>
          <a:p>
            <a:pPr algn="just"/>
            <a:endParaRPr lang="fr-FR" sz="3200" dirty="0" smtClean="0"/>
          </a:p>
          <a:p>
            <a:pPr algn="just"/>
            <a:endParaRPr lang="fr-FR" sz="3200" dirty="0" smtClean="0"/>
          </a:p>
          <a:p>
            <a:pPr algn="just">
              <a:buFont typeface="Arial" pitchFamily="34" charset="0"/>
              <a:buNone/>
            </a:pPr>
            <a:endParaRPr lang="fr-FR" sz="3200" dirty="0"/>
          </a:p>
        </p:txBody>
      </p:sp>
      <p:sp>
        <p:nvSpPr>
          <p:cNvPr id="6" name="Espace réservé du contenu 2"/>
          <p:cNvSpPr txBox="1">
            <a:spLocks/>
          </p:cNvSpPr>
          <p:nvPr/>
        </p:nvSpPr>
        <p:spPr>
          <a:xfrm>
            <a:off x="677660" y="2332037"/>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r-FR" sz="3200" b="1" dirty="0" smtClean="0"/>
              <a:t>Annulation : </a:t>
            </a:r>
            <a:r>
              <a:rPr lang="fr-FR" sz="3200" dirty="0" smtClean="0"/>
              <a:t>recours pour excès de pouvoir</a:t>
            </a:r>
          </a:p>
          <a:p>
            <a:r>
              <a:rPr lang="fr-FR" sz="3200" dirty="0" smtClean="0"/>
              <a:t>Exemple : annulation d’une nomination de professeur</a:t>
            </a:r>
          </a:p>
          <a:p>
            <a:r>
              <a:rPr lang="fr-FR" sz="3200" b="1" dirty="0" smtClean="0"/>
              <a:t>Réparation</a:t>
            </a:r>
            <a:r>
              <a:rPr lang="fr-FR" sz="3200" dirty="0" smtClean="0"/>
              <a:t> : recours de plein contentieux</a:t>
            </a:r>
          </a:p>
          <a:p>
            <a:r>
              <a:rPr lang="fr-FR" sz="3200" dirty="0" smtClean="0"/>
              <a:t>Exemple : indemnités pour mauvaise gestion des ressources humaines</a:t>
            </a:r>
            <a:endParaRPr lang="fr-FR" sz="3200" dirty="0"/>
          </a:p>
          <a:p>
            <a:pPr algn="just"/>
            <a:endParaRPr lang="fr-FR" sz="3200" dirty="0"/>
          </a:p>
          <a:p>
            <a:pPr algn="just"/>
            <a:endParaRPr lang="fr-FR" sz="3200" dirty="0" smtClean="0"/>
          </a:p>
          <a:p>
            <a:pPr algn="just"/>
            <a:endParaRPr lang="fr-FR" sz="3200" dirty="0" smtClean="0"/>
          </a:p>
          <a:p>
            <a:pPr algn="ctr"/>
            <a:endParaRPr lang="fr-FR" sz="3200" dirty="0" smtClean="0"/>
          </a:p>
          <a:p>
            <a:pPr algn="just"/>
            <a:endParaRPr lang="fr-FR" sz="3200" dirty="0" smtClean="0"/>
          </a:p>
          <a:p>
            <a:pPr algn="just"/>
            <a:endParaRPr lang="fr-FR" sz="3200" dirty="0" smtClean="0"/>
          </a:p>
          <a:p>
            <a:pPr algn="just">
              <a:buFont typeface="Arial" pitchFamily="34" charset="0"/>
              <a:buNone/>
            </a:pPr>
            <a:endParaRPr lang="fr-FR" sz="3200" dirty="0"/>
          </a:p>
        </p:txBody>
      </p:sp>
    </p:spTree>
    <p:extLst>
      <p:ext uri="{BB962C8B-B14F-4D97-AF65-F5344CB8AC3E}">
        <p14:creationId xmlns:p14="http://schemas.microsoft.com/office/powerpoint/2010/main" val="3997637415"/>
      </p:ext>
    </p:extLst>
  </p:cSld>
  <p:clrMapOvr>
    <a:masterClrMapping/>
  </p:clrMapOvr>
  <p:transition spd="slow">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pénale-civile</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16" name="Espace réservé du contenu 2"/>
          <p:cNvSpPr>
            <a:spLocks noGrp="1"/>
          </p:cNvSpPr>
          <p:nvPr>
            <p:ph idx="1"/>
          </p:nvPr>
        </p:nvSpPr>
        <p:spPr>
          <a:xfrm>
            <a:off x="490847" y="2241469"/>
            <a:ext cx="10972800" cy="4525963"/>
          </a:xfrm>
        </p:spPr>
        <p:txBody>
          <a:bodyPr>
            <a:normAutofit/>
          </a:bodyPr>
          <a:lstStyle/>
          <a:p>
            <a:pPr algn="just"/>
            <a:endParaRPr lang="fr-FR" sz="3200" dirty="0" smtClean="0"/>
          </a:p>
          <a:p>
            <a:pPr algn="just"/>
            <a:endParaRPr lang="fr-FR" sz="3200" dirty="0"/>
          </a:p>
          <a:p>
            <a:pPr algn="just"/>
            <a:endParaRPr lang="fr-FR" sz="3200" dirty="0" smtClean="0"/>
          </a:p>
          <a:p>
            <a:pPr algn="just">
              <a:buNone/>
            </a:pPr>
            <a:endParaRPr lang="fr-FR" sz="3200" dirty="0"/>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endParaRPr lang="fr-FR" sz="3200" dirty="0"/>
          </a:p>
        </p:txBody>
      </p:sp>
      <p:sp>
        <p:nvSpPr>
          <p:cNvPr id="7" name="Sous-titre 2"/>
          <p:cNvSpPr txBox="1">
            <a:spLocks/>
          </p:cNvSpPr>
          <p:nvPr/>
        </p:nvSpPr>
        <p:spPr>
          <a:xfrm>
            <a:off x="1735016" y="1228535"/>
            <a:ext cx="9144000" cy="4752528"/>
          </a:xfrm>
          <a:prstGeom prst="rect">
            <a:avLst/>
          </a:prstGeom>
          <a:ln>
            <a:miter lim="800000"/>
            <a:headEnd/>
            <a:tailEnd/>
          </a:ln>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marR="36576" indent="0">
              <a:spcBef>
                <a:spcPts val="0"/>
              </a:spcBef>
              <a:buFont typeface="Wingdings 2" pitchFamily="18" charset="2"/>
              <a:buNone/>
              <a:defRPr/>
            </a:pPr>
            <a:r>
              <a:rPr lang="fr-FR" sz="3200" dirty="0" smtClean="0">
                <a:solidFill>
                  <a:schemeClr val="tx1"/>
                </a:solidFill>
              </a:rPr>
              <a:t> </a:t>
            </a:r>
            <a:r>
              <a:rPr lang="fr-FR" sz="4000" dirty="0" smtClean="0">
                <a:solidFill>
                  <a:schemeClr val="tx1"/>
                </a:solidFill>
              </a:rPr>
              <a:t/>
            </a:r>
            <a:br>
              <a:rPr lang="fr-FR" sz="4000" dirty="0" smtClean="0">
                <a:solidFill>
                  <a:schemeClr val="tx1"/>
                </a:solidFill>
              </a:rPr>
            </a:br>
            <a:r>
              <a:rPr lang="fr-FR" sz="3200" u="sng" dirty="0" smtClean="0">
                <a:solidFill>
                  <a:schemeClr val="tx1"/>
                </a:solidFill>
              </a:rPr>
              <a:t>La responsabilité civile </a:t>
            </a:r>
            <a:r>
              <a:rPr lang="fr-FR" sz="3200" u="sng" dirty="0" smtClean="0">
                <a:solidFill>
                  <a:schemeClr val="tx1"/>
                </a:solidFill>
              </a:rPr>
              <a:t>(France)</a:t>
            </a:r>
          </a:p>
          <a:p>
            <a:pPr marL="0" marR="36576" indent="0">
              <a:spcBef>
                <a:spcPts val="0"/>
              </a:spcBef>
              <a:buFont typeface="Wingdings 2" pitchFamily="18" charset="2"/>
              <a:buNone/>
              <a:defRPr/>
            </a:pPr>
            <a:r>
              <a:rPr lang="fr-FR" sz="3200" dirty="0" smtClean="0">
                <a:solidFill>
                  <a:schemeClr val="tx1"/>
                </a:solidFill>
              </a:rPr>
              <a:t>Une </a:t>
            </a:r>
            <a:r>
              <a:rPr lang="fr-FR" sz="3200" dirty="0" smtClean="0">
                <a:solidFill>
                  <a:schemeClr val="tx1"/>
                </a:solidFill>
              </a:rPr>
              <a:t>personne physique ou morale voit sa </a:t>
            </a:r>
            <a:r>
              <a:rPr lang="fr-FR" sz="3200" i="1" dirty="0" smtClean="0">
                <a:solidFill>
                  <a:schemeClr val="tx1"/>
                </a:solidFill>
              </a:rPr>
              <a:t>responsabilité civile</a:t>
            </a:r>
            <a:r>
              <a:rPr lang="fr-FR" sz="3200" dirty="0" smtClean="0">
                <a:solidFill>
                  <a:schemeClr val="tx1"/>
                </a:solidFill>
              </a:rPr>
              <a:t> engagée dès lors qu’elle a causé un dommage à autrui par sa faute ou par la </a:t>
            </a:r>
            <a:r>
              <a:rPr lang="fr-FR" sz="3200" i="1" dirty="0" smtClean="0">
                <a:solidFill>
                  <a:schemeClr val="tx1"/>
                </a:solidFill>
              </a:rPr>
              <a:t>faute</a:t>
            </a:r>
            <a:r>
              <a:rPr lang="fr-FR" sz="3200" dirty="0" smtClean="0">
                <a:solidFill>
                  <a:schemeClr val="tx1"/>
                </a:solidFill>
              </a:rPr>
              <a:t> des personnes dont elle répond.</a:t>
            </a:r>
            <a:br>
              <a:rPr lang="fr-FR" sz="3200" dirty="0" smtClean="0">
                <a:solidFill>
                  <a:schemeClr val="tx1"/>
                </a:solidFill>
              </a:rPr>
            </a:br>
            <a:r>
              <a:rPr lang="fr-FR" sz="4400" dirty="0" smtClean="0">
                <a:solidFill>
                  <a:schemeClr val="tx1"/>
                </a:solidFill>
              </a:rPr>
              <a:t/>
            </a:r>
            <a:br>
              <a:rPr lang="fr-FR" sz="4400" dirty="0" smtClean="0">
                <a:solidFill>
                  <a:schemeClr val="tx1"/>
                </a:solidFill>
              </a:rPr>
            </a:br>
            <a:endParaRPr lang="fr-FR" dirty="0">
              <a:ln>
                <a:solidFill>
                  <a:schemeClr val="bg2"/>
                </a:solidFill>
              </a:ln>
              <a:solidFill>
                <a:schemeClr val="tx1"/>
              </a:solidFill>
            </a:endParaRPr>
          </a:p>
        </p:txBody>
      </p:sp>
    </p:spTree>
    <p:extLst>
      <p:ext uri="{BB962C8B-B14F-4D97-AF65-F5344CB8AC3E}">
        <p14:creationId xmlns:p14="http://schemas.microsoft.com/office/powerpoint/2010/main" val="132131547"/>
      </p:ext>
    </p:extLst>
  </p:cSld>
  <p:clrMapOvr>
    <a:masterClrMapping/>
  </p:clrMapOvr>
  <p:transition spd="slow">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pénale-civile</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16" name="Espace réservé du contenu 2"/>
          <p:cNvSpPr>
            <a:spLocks noGrp="1"/>
          </p:cNvSpPr>
          <p:nvPr>
            <p:ph idx="1"/>
          </p:nvPr>
        </p:nvSpPr>
        <p:spPr>
          <a:xfrm>
            <a:off x="490847" y="2241469"/>
            <a:ext cx="10972800" cy="4525963"/>
          </a:xfrm>
        </p:spPr>
        <p:txBody>
          <a:bodyPr>
            <a:normAutofit/>
          </a:bodyPr>
          <a:lstStyle/>
          <a:p>
            <a:pPr algn="just"/>
            <a:endParaRPr lang="fr-FR" sz="3200" dirty="0" smtClean="0"/>
          </a:p>
          <a:p>
            <a:pPr algn="just"/>
            <a:endParaRPr lang="fr-FR" sz="3200" dirty="0"/>
          </a:p>
          <a:p>
            <a:pPr algn="just"/>
            <a:endParaRPr lang="fr-FR" sz="3200" dirty="0" smtClean="0"/>
          </a:p>
          <a:p>
            <a:pPr algn="just">
              <a:buNone/>
            </a:pPr>
            <a:endParaRPr lang="fr-FR" sz="3200" dirty="0"/>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endParaRPr lang="fr-FR" sz="3200" dirty="0"/>
          </a:p>
        </p:txBody>
      </p:sp>
      <p:sp>
        <p:nvSpPr>
          <p:cNvPr id="8" name="Sous-titre 2"/>
          <p:cNvSpPr txBox="1">
            <a:spLocks/>
          </p:cNvSpPr>
          <p:nvPr/>
        </p:nvSpPr>
        <p:spPr>
          <a:xfrm>
            <a:off x="476098" y="1341818"/>
            <a:ext cx="11340764" cy="4752528"/>
          </a:xfrm>
          <a:prstGeom prst="rect">
            <a:avLst/>
          </a:prstGeom>
          <a:ln>
            <a:miter lim="800000"/>
            <a:headEnd/>
            <a:tailEnd/>
          </a:ln>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marR="36576" indent="0">
              <a:spcBef>
                <a:spcPts val="0"/>
              </a:spcBef>
              <a:buFont typeface="Wingdings 2" pitchFamily="18" charset="2"/>
              <a:buNone/>
              <a:defRPr/>
            </a:pPr>
            <a:r>
              <a:rPr lang="fr-FR" sz="2300" dirty="0" smtClean="0">
                <a:solidFill>
                  <a:schemeClr val="tx1"/>
                </a:solidFill>
              </a:rPr>
              <a:t> </a:t>
            </a:r>
            <a:r>
              <a:rPr lang="fr-FR" sz="2300" u="sng" dirty="0" smtClean="0">
                <a:solidFill>
                  <a:schemeClr val="tx1"/>
                </a:solidFill>
              </a:rPr>
              <a:t>La responsabilité pénale </a:t>
            </a:r>
            <a:r>
              <a:rPr lang="fr-FR" sz="2300" dirty="0" smtClean="0">
                <a:solidFill>
                  <a:schemeClr val="tx1"/>
                </a:solidFill>
              </a:rPr>
              <a:t>est l’obligation légale faite à une personne, reconnue coupable par un tribunal, de supporter la peine prévue par la loi correspondant à une infraction. La responsabilité pénale est désormais applicable aux personnes morales, par l’intermédiaire des mandataires sociaux, qui les représentent. </a:t>
            </a:r>
          </a:p>
          <a:p>
            <a:pPr>
              <a:lnSpc>
                <a:spcPct val="90000"/>
              </a:lnSpc>
              <a:buClr>
                <a:srgbClr val="660066"/>
              </a:buClr>
              <a:buFont typeface="Wingdings 2" pitchFamily="18" charset="2"/>
              <a:buNone/>
              <a:defRPr/>
            </a:pPr>
            <a:r>
              <a:rPr lang="fr-FR" sz="2300" dirty="0" smtClean="0">
                <a:solidFill>
                  <a:schemeClr val="tx1"/>
                </a:solidFill>
              </a:rPr>
              <a:t>Elle comprend : </a:t>
            </a:r>
            <a:br>
              <a:rPr lang="fr-FR" sz="2300" dirty="0" smtClean="0">
                <a:solidFill>
                  <a:schemeClr val="tx1"/>
                </a:solidFill>
              </a:rPr>
            </a:br>
            <a:r>
              <a:rPr lang="fr-FR" sz="2300" dirty="0" smtClean="0">
                <a:solidFill>
                  <a:schemeClr val="tx1"/>
                </a:solidFill>
                <a:cs typeface="Times New Roman" pitchFamily="18" charset="0"/>
              </a:rPr>
              <a:t> un </a:t>
            </a:r>
            <a:r>
              <a:rPr lang="fr-FR" sz="2300" b="1" dirty="0" smtClean="0">
                <a:solidFill>
                  <a:schemeClr val="tx1"/>
                </a:solidFill>
                <a:cs typeface="Times New Roman" pitchFamily="18" charset="0"/>
              </a:rPr>
              <a:t>élément légal</a:t>
            </a:r>
            <a:r>
              <a:rPr lang="fr-FR" sz="2300" dirty="0" smtClean="0">
                <a:solidFill>
                  <a:schemeClr val="tx1"/>
                </a:solidFill>
                <a:cs typeface="Times New Roman" pitchFamily="18" charset="0"/>
              </a:rPr>
              <a:t> (un acte interdit) : l’infraction doit être prévue par un texte de loi. En l’absence de texte, le juge ne peut prononcer de sanction. La loi évolue et crée de nouveaux délits et de nouvelles sanctions (ex. piratage et fraude informatique)</a:t>
            </a:r>
          </a:p>
          <a:p>
            <a:pPr>
              <a:lnSpc>
                <a:spcPct val="90000"/>
              </a:lnSpc>
              <a:buClr>
                <a:srgbClr val="660066"/>
              </a:buClr>
              <a:buFont typeface="Wingdings 2" pitchFamily="18" charset="2"/>
              <a:buNone/>
              <a:defRPr/>
            </a:pPr>
            <a:r>
              <a:rPr lang="fr-FR" sz="2300" dirty="0" smtClean="0">
                <a:solidFill>
                  <a:schemeClr val="tx1"/>
                </a:solidFill>
                <a:cs typeface="Times New Roman" pitchFamily="18" charset="0"/>
              </a:rPr>
              <a:t>     un </a:t>
            </a:r>
            <a:r>
              <a:rPr lang="fr-FR" sz="2300" b="1" dirty="0" smtClean="0">
                <a:solidFill>
                  <a:schemeClr val="tx1"/>
                </a:solidFill>
                <a:cs typeface="Times New Roman" pitchFamily="18" charset="0"/>
              </a:rPr>
              <a:t>élément matériel</a:t>
            </a:r>
            <a:r>
              <a:rPr lang="fr-FR" sz="2300" dirty="0" smtClean="0">
                <a:solidFill>
                  <a:schemeClr val="tx1"/>
                </a:solidFill>
                <a:cs typeface="Times New Roman" pitchFamily="18" charset="0"/>
              </a:rPr>
              <a:t> (une action ou une omission) : réalisation de l’infraction </a:t>
            </a:r>
          </a:p>
          <a:p>
            <a:pPr>
              <a:lnSpc>
                <a:spcPct val="90000"/>
              </a:lnSpc>
              <a:buClr>
                <a:srgbClr val="660066"/>
              </a:buClr>
              <a:buFont typeface="Wingdings 2" pitchFamily="18" charset="2"/>
              <a:buNone/>
              <a:defRPr/>
            </a:pPr>
            <a:r>
              <a:rPr lang="fr-FR" sz="2300" dirty="0" smtClean="0">
                <a:solidFill>
                  <a:schemeClr val="tx1"/>
                </a:solidFill>
                <a:cs typeface="Times New Roman" pitchFamily="18" charset="0"/>
              </a:rPr>
              <a:t>     un </a:t>
            </a:r>
            <a:r>
              <a:rPr lang="fr-FR" sz="2300" b="1" dirty="0" smtClean="0">
                <a:solidFill>
                  <a:schemeClr val="tx1"/>
                </a:solidFill>
                <a:cs typeface="Times New Roman" pitchFamily="18" charset="0"/>
              </a:rPr>
              <a:t>élément moral</a:t>
            </a:r>
            <a:r>
              <a:rPr lang="fr-FR" sz="2300" dirty="0" smtClean="0">
                <a:solidFill>
                  <a:schemeClr val="tx1"/>
                </a:solidFill>
                <a:cs typeface="Times New Roman" pitchFamily="18" charset="0"/>
              </a:rPr>
              <a:t>: volonté de nuire à autrui ou à la société ou conscience de ses actes </a:t>
            </a:r>
            <a:r>
              <a:rPr lang="fr-FR" sz="2300" dirty="0" smtClean="0">
                <a:solidFill>
                  <a:schemeClr val="tx1"/>
                </a:solidFill>
              </a:rPr>
              <a:t/>
            </a:r>
            <a:br>
              <a:rPr lang="fr-FR" sz="2300" dirty="0" smtClean="0">
                <a:solidFill>
                  <a:schemeClr val="tx1"/>
                </a:solidFill>
              </a:rPr>
            </a:br>
            <a:endParaRPr lang="fr-FR" sz="2300" dirty="0">
              <a:ln>
                <a:solidFill>
                  <a:schemeClr val="bg2"/>
                </a:solidFill>
              </a:ln>
              <a:solidFill>
                <a:schemeClr val="tx1"/>
              </a:solidFill>
            </a:endParaRPr>
          </a:p>
        </p:txBody>
      </p:sp>
    </p:spTree>
    <p:extLst>
      <p:ext uri="{BB962C8B-B14F-4D97-AF65-F5344CB8AC3E}">
        <p14:creationId xmlns:p14="http://schemas.microsoft.com/office/powerpoint/2010/main" val="1950315402"/>
      </p:ext>
    </p:extLst>
  </p:cSld>
  <p:clrMapOvr>
    <a:masterClrMapping/>
  </p:clrMapOvr>
  <p:transition spd="slow">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pénale - université</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endParaRPr lang="fr-FR" sz="3200" dirty="0"/>
          </a:p>
        </p:txBody>
      </p:sp>
      <p:sp>
        <p:nvSpPr>
          <p:cNvPr id="7" name="Sous-titre 2"/>
          <p:cNvSpPr txBox="1">
            <a:spLocks/>
          </p:cNvSpPr>
          <p:nvPr/>
        </p:nvSpPr>
        <p:spPr>
          <a:xfrm>
            <a:off x="0" y="1412776"/>
            <a:ext cx="11934092" cy="4752528"/>
          </a:xfrm>
          <a:prstGeom prst="rect">
            <a:avLst/>
          </a:prstGeom>
          <a:ln>
            <a:miter lim="800000"/>
            <a:headEnd/>
            <a:tailEnd/>
          </a:ln>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marR="36576" indent="0">
              <a:spcBef>
                <a:spcPts val="0"/>
              </a:spcBef>
              <a:buFont typeface="Wingdings 2" pitchFamily="18" charset="2"/>
              <a:buNone/>
              <a:defRPr/>
            </a:pPr>
            <a:r>
              <a:rPr lang="fr-FR" sz="2800" b="1" dirty="0" smtClean="0">
                <a:ln>
                  <a:solidFill>
                    <a:schemeClr val="bg2"/>
                  </a:solidFill>
                </a:ln>
                <a:solidFill>
                  <a:schemeClr val="tx1"/>
                </a:solidFill>
              </a:rPr>
              <a:t>Domaines de responsabilité pénale (exemples) :</a:t>
            </a:r>
          </a:p>
          <a:p>
            <a:pPr marL="0" marR="36576" indent="0">
              <a:spcBef>
                <a:spcPts val="0"/>
              </a:spcBef>
              <a:buFont typeface="Wingdings 2" pitchFamily="18" charset="2"/>
              <a:buNone/>
              <a:defRPr/>
            </a:pPr>
            <a:endParaRPr lang="fr-FR" sz="2800" b="1" dirty="0" smtClean="0">
              <a:ln>
                <a:solidFill>
                  <a:schemeClr val="bg2"/>
                </a:solidFill>
              </a:ln>
              <a:solidFill>
                <a:schemeClr val="tx1"/>
              </a:solidFill>
            </a:endParaRPr>
          </a:p>
          <a:p>
            <a:pPr marR="36576">
              <a:spcBef>
                <a:spcPts val="0"/>
              </a:spcBef>
              <a:buFontTx/>
              <a:buChar char="-"/>
              <a:defRPr/>
            </a:pPr>
            <a:r>
              <a:rPr lang="fr-FR" sz="2800" b="1" dirty="0" smtClean="0">
                <a:ln>
                  <a:solidFill>
                    <a:schemeClr val="bg2"/>
                  </a:solidFill>
                </a:ln>
                <a:solidFill>
                  <a:schemeClr val="tx1"/>
                </a:solidFill>
              </a:rPr>
              <a:t>Mise en danger de la vie d’autrui (installations mal entretenues)</a:t>
            </a:r>
          </a:p>
          <a:p>
            <a:pPr marR="36576">
              <a:spcBef>
                <a:spcPts val="0"/>
              </a:spcBef>
              <a:buFontTx/>
              <a:buChar char="-"/>
              <a:defRPr/>
            </a:pPr>
            <a:r>
              <a:rPr lang="fr-FR" sz="2800" b="1" dirty="0" smtClean="0">
                <a:ln>
                  <a:solidFill>
                    <a:schemeClr val="bg2"/>
                  </a:solidFill>
                </a:ln>
                <a:solidFill>
                  <a:schemeClr val="tx1"/>
                </a:solidFill>
              </a:rPr>
              <a:t>Non assistance à personne en danger (ex. : harcèlement sexuel)</a:t>
            </a:r>
          </a:p>
          <a:p>
            <a:pPr marR="36576">
              <a:spcBef>
                <a:spcPts val="0"/>
              </a:spcBef>
              <a:buFontTx/>
              <a:buChar char="-"/>
              <a:defRPr/>
            </a:pPr>
            <a:r>
              <a:rPr lang="fr-FR" sz="2800" b="1" dirty="0" smtClean="0">
                <a:ln>
                  <a:solidFill>
                    <a:schemeClr val="bg2"/>
                  </a:solidFill>
                </a:ln>
                <a:solidFill>
                  <a:schemeClr val="tx1"/>
                </a:solidFill>
              </a:rPr>
              <a:t>Informatique et libertés (vidéosurveillance non déclarée)</a:t>
            </a:r>
          </a:p>
          <a:p>
            <a:pPr marR="36576">
              <a:spcBef>
                <a:spcPts val="0"/>
              </a:spcBef>
              <a:buFontTx/>
              <a:buChar char="-"/>
              <a:defRPr/>
            </a:pPr>
            <a:r>
              <a:rPr lang="fr-FR" sz="2800" b="1" dirty="0" smtClean="0">
                <a:ln>
                  <a:solidFill>
                    <a:schemeClr val="bg2"/>
                  </a:solidFill>
                </a:ln>
                <a:solidFill>
                  <a:schemeClr val="tx1"/>
                </a:solidFill>
              </a:rPr>
              <a:t>Propriété intellectuelle (thèse)</a:t>
            </a:r>
          </a:p>
        </p:txBody>
      </p:sp>
    </p:spTree>
    <p:extLst>
      <p:ext uri="{BB962C8B-B14F-4D97-AF65-F5344CB8AC3E}">
        <p14:creationId xmlns:p14="http://schemas.microsoft.com/office/powerpoint/2010/main" val="2520745127"/>
      </p:ext>
    </p:extLst>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pénale - agents</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endParaRPr lang="fr-FR" sz="3200" dirty="0"/>
          </a:p>
        </p:txBody>
      </p:sp>
      <p:sp>
        <p:nvSpPr>
          <p:cNvPr id="7" name="Sous-titre 2"/>
          <p:cNvSpPr txBox="1">
            <a:spLocks/>
          </p:cNvSpPr>
          <p:nvPr/>
        </p:nvSpPr>
        <p:spPr>
          <a:xfrm>
            <a:off x="0" y="1412776"/>
            <a:ext cx="11934092" cy="4752528"/>
          </a:xfrm>
          <a:prstGeom prst="rect">
            <a:avLst/>
          </a:prstGeom>
          <a:ln>
            <a:miter lim="800000"/>
            <a:headEnd/>
            <a:tailEnd/>
          </a:ln>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r-FR" sz="2800" b="1" dirty="0">
                <a:solidFill>
                  <a:schemeClr val="tx1"/>
                </a:solidFill>
              </a:rPr>
              <a:t>Cas de mise en </a:t>
            </a:r>
            <a:r>
              <a:rPr lang="fr-FR" sz="2800" b="1" dirty="0" err="1">
                <a:solidFill>
                  <a:schemeClr val="tx1"/>
                </a:solidFill>
              </a:rPr>
              <a:t>oeuvre</a:t>
            </a:r>
            <a:r>
              <a:rPr lang="fr-FR" sz="2800" b="1" dirty="0">
                <a:solidFill>
                  <a:schemeClr val="tx1"/>
                </a:solidFill>
              </a:rPr>
              <a:t> :</a:t>
            </a:r>
          </a:p>
          <a:p>
            <a:r>
              <a:rPr lang="fr-FR" sz="2800" b="1" dirty="0" smtClean="0">
                <a:solidFill>
                  <a:schemeClr val="tx1"/>
                </a:solidFill>
              </a:rPr>
              <a:t> </a:t>
            </a:r>
            <a:r>
              <a:rPr lang="fr-FR" sz="2800" b="1" dirty="0">
                <a:solidFill>
                  <a:schemeClr val="tx1"/>
                </a:solidFill>
              </a:rPr>
              <a:t>Un enseignant qui organise une sortie sans avoir pris les précautions d’usage (mise en danger de la vie d’autrui)</a:t>
            </a:r>
          </a:p>
          <a:p>
            <a:pPr lvl="0"/>
            <a:r>
              <a:rPr lang="fr-FR" sz="2800" b="1" dirty="0">
                <a:solidFill>
                  <a:schemeClr val="tx1"/>
                </a:solidFill>
              </a:rPr>
              <a:t>Un personnel qui commet un acte de harcèlement moral ou sexuel</a:t>
            </a:r>
          </a:p>
          <a:p>
            <a:pPr lvl="0"/>
            <a:r>
              <a:rPr lang="fr-FR" sz="2800" b="1" dirty="0">
                <a:solidFill>
                  <a:schemeClr val="tx1"/>
                </a:solidFill>
              </a:rPr>
              <a:t>Un président d’université: divulgation de données à caractère personnel (atteinte à la considération de l’intéressé ou à l’intimité de sa vie privée : 5 ans emprisonnement, 300000 euros d’amende)</a:t>
            </a:r>
          </a:p>
          <a:p>
            <a:r>
              <a:rPr lang="fr-FR" sz="2800" b="1" dirty="0">
                <a:solidFill>
                  <a:schemeClr val="tx1"/>
                </a:solidFill>
              </a:rPr>
              <a:t>Un personnel qui injure un étudiant ou un autre personnel</a:t>
            </a:r>
          </a:p>
        </p:txBody>
      </p:sp>
    </p:spTree>
    <p:extLst>
      <p:ext uri="{BB962C8B-B14F-4D97-AF65-F5344CB8AC3E}">
        <p14:creationId xmlns:p14="http://schemas.microsoft.com/office/powerpoint/2010/main" val="194572698"/>
      </p:ext>
    </p:extLst>
  </p:cSld>
  <p:clrMapOvr>
    <a:masterClrMapping/>
  </p:clrMapOvr>
  <p:transition spd="slow">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pénale - agents</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endParaRPr lang="fr-FR" sz="3200" dirty="0"/>
          </a:p>
        </p:txBody>
      </p:sp>
      <p:sp>
        <p:nvSpPr>
          <p:cNvPr id="7" name="Sous-titre 2"/>
          <p:cNvSpPr txBox="1">
            <a:spLocks/>
          </p:cNvSpPr>
          <p:nvPr/>
        </p:nvSpPr>
        <p:spPr>
          <a:xfrm>
            <a:off x="0" y="1412776"/>
            <a:ext cx="11934092" cy="4752528"/>
          </a:xfrm>
          <a:prstGeom prst="rect">
            <a:avLst/>
          </a:prstGeom>
          <a:ln>
            <a:miter lim="800000"/>
            <a:headEnd/>
            <a:tailEnd/>
          </a:ln>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r-FR" sz="2800" b="1" dirty="0" smtClean="0">
                <a:solidFill>
                  <a:schemeClr val="tx1"/>
                </a:solidFill>
              </a:rPr>
              <a:t>Infraction de droit commun</a:t>
            </a:r>
          </a:p>
          <a:p>
            <a:pPr lvl="1"/>
            <a:r>
              <a:rPr lang="fr-FR" sz="2800" b="1" dirty="0">
                <a:solidFill>
                  <a:schemeClr val="tx1"/>
                </a:solidFill>
              </a:rPr>
              <a:t>Harcèlement sexuel et moral</a:t>
            </a:r>
          </a:p>
          <a:p>
            <a:pPr lvl="1"/>
            <a:r>
              <a:rPr lang="fr-FR" sz="2800" b="1" dirty="0" smtClean="0">
                <a:solidFill>
                  <a:schemeClr val="tx1"/>
                </a:solidFill>
              </a:rPr>
              <a:t>Discrimination (voir exemples ci-après)</a:t>
            </a:r>
            <a:endParaRPr lang="fr-FR" sz="2800" b="1" dirty="0">
              <a:solidFill>
                <a:schemeClr val="tx1"/>
              </a:solidFill>
            </a:endParaRPr>
          </a:p>
          <a:p>
            <a:pPr lvl="1"/>
            <a:r>
              <a:rPr lang="fr-FR" sz="2800" b="1" dirty="0">
                <a:solidFill>
                  <a:schemeClr val="tx1"/>
                </a:solidFill>
              </a:rPr>
              <a:t>Atteinte à la vie privée</a:t>
            </a:r>
          </a:p>
          <a:p>
            <a:pPr lvl="1"/>
            <a:r>
              <a:rPr lang="fr-FR" sz="2800" b="1" dirty="0">
                <a:solidFill>
                  <a:schemeClr val="tx1"/>
                </a:solidFill>
              </a:rPr>
              <a:t>Corruption passive</a:t>
            </a:r>
          </a:p>
          <a:p>
            <a:pPr lvl="1"/>
            <a:r>
              <a:rPr lang="fr-FR" sz="2800" b="1" dirty="0">
                <a:solidFill>
                  <a:schemeClr val="tx1"/>
                </a:solidFill>
              </a:rPr>
              <a:t>Prise illégale d’intérêt</a:t>
            </a:r>
          </a:p>
          <a:p>
            <a:pPr lvl="1"/>
            <a:r>
              <a:rPr lang="fr-FR" sz="2800" b="1" dirty="0">
                <a:solidFill>
                  <a:schemeClr val="tx1"/>
                </a:solidFill>
              </a:rPr>
              <a:t>Délits en matière de marchés</a:t>
            </a:r>
          </a:p>
          <a:p>
            <a:pPr lvl="1"/>
            <a:r>
              <a:rPr lang="fr-FR" sz="2800" b="1" dirty="0">
                <a:solidFill>
                  <a:schemeClr val="tx1"/>
                </a:solidFill>
              </a:rPr>
              <a:t>Faux – contrefaçon ….</a:t>
            </a:r>
          </a:p>
          <a:p>
            <a:endParaRPr lang="fr-FR" sz="2800" b="1" dirty="0">
              <a:solidFill>
                <a:schemeClr val="tx1"/>
              </a:solidFill>
            </a:endParaRPr>
          </a:p>
        </p:txBody>
      </p:sp>
    </p:spTree>
    <p:extLst>
      <p:ext uri="{BB962C8B-B14F-4D97-AF65-F5344CB8AC3E}">
        <p14:creationId xmlns:p14="http://schemas.microsoft.com/office/powerpoint/2010/main" val="2934939406"/>
      </p:ext>
    </p:extLst>
  </p:cSld>
  <p:clrMapOvr>
    <a:masterClrMapping/>
  </p:clrMapOvr>
  <p:transition spd="slow">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pénale -présidents</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endParaRPr lang="fr-FR" sz="3200" dirty="0"/>
          </a:p>
        </p:txBody>
      </p:sp>
      <p:sp>
        <p:nvSpPr>
          <p:cNvPr id="7" name="Sous-titre 2"/>
          <p:cNvSpPr txBox="1">
            <a:spLocks/>
          </p:cNvSpPr>
          <p:nvPr/>
        </p:nvSpPr>
        <p:spPr>
          <a:xfrm>
            <a:off x="0" y="1412776"/>
            <a:ext cx="11934092" cy="4752528"/>
          </a:xfrm>
          <a:prstGeom prst="rect">
            <a:avLst/>
          </a:prstGeom>
          <a:ln>
            <a:miter lim="800000"/>
            <a:headEnd/>
            <a:tailEnd/>
          </a:ln>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r-FR" sz="2800" b="1" dirty="0">
                <a:solidFill>
                  <a:schemeClr val="tx1"/>
                </a:solidFill>
              </a:rPr>
              <a:t>Diffamation : </a:t>
            </a:r>
            <a:r>
              <a:rPr lang="fr-FR" sz="2800" b="1" dirty="0">
                <a:solidFill>
                  <a:schemeClr val="tx1"/>
                </a:solidFill>
                <a:hlinkClick r:id="rId3"/>
              </a:rPr>
              <a:t>http://</a:t>
            </a:r>
            <a:r>
              <a:rPr lang="fr-FR" sz="2800" b="1" dirty="0" smtClean="0">
                <a:solidFill>
                  <a:schemeClr val="tx1"/>
                </a:solidFill>
                <a:hlinkClick r:id="rId3"/>
              </a:rPr>
              <a:t>www.corsematin.com/article/corse/universite-la-cour-dappel-de-bastia-confirme-la-condamnation-dantoine-orsini-pour-diff.880187.html</a:t>
            </a:r>
            <a:endParaRPr lang="fr-FR" sz="2800" b="1" dirty="0" smtClean="0">
              <a:solidFill>
                <a:schemeClr val="tx1"/>
              </a:solidFill>
            </a:endParaRPr>
          </a:p>
          <a:p>
            <a:r>
              <a:rPr lang="fr-FR" sz="2800" b="1" dirty="0" smtClean="0">
                <a:solidFill>
                  <a:schemeClr val="tx1"/>
                </a:solidFill>
              </a:rPr>
              <a:t>Conflits d’intérêts</a:t>
            </a:r>
          </a:p>
          <a:p>
            <a:r>
              <a:rPr lang="fr-FR" sz="2800" b="1" dirty="0" smtClean="0">
                <a:solidFill>
                  <a:schemeClr val="tx1"/>
                </a:solidFill>
              </a:rPr>
              <a:t>Marchés publics</a:t>
            </a:r>
          </a:p>
          <a:p>
            <a:endParaRPr lang="fr-FR" sz="2800" b="1" dirty="0">
              <a:solidFill>
                <a:schemeClr val="tx1"/>
              </a:solidFill>
            </a:endParaRPr>
          </a:p>
        </p:txBody>
      </p:sp>
    </p:spTree>
    <p:extLst>
      <p:ext uri="{BB962C8B-B14F-4D97-AF65-F5344CB8AC3E}">
        <p14:creationId xmlns:p14="http://schemas.microsoft.com/office/powerpoint/2010/main" val="4059155952"/>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À l’issue de cette introduction:</a:t>
            </a:r>
            <a:endParaRPr lang="fr-FR" sz="3200" dirty="0"/>
          </a:p>
        </p:txBody>
      </p:sp>
      <p:sp>
        <p:nvSpPr>
          <p:cNvPr id="3" name="Espace réservé du contenu 2"/>
          <p:cNvSpPr>
            <a:spLocks noGrp="1"/>
          </p:cNvSpPr>
          <p:nvPr>
            <p:ph idx="1"/>
          </p:nvPr>
        </p:nvSpPr>
        <p:spPr>
          <a:xfrm>
            <a:off x="436418" y="1858301"/>
            <a:ext cx="10972800" cy="4525963"/>
          </a:xfrm>
        </p:spPr>
        <p:txBody>
          <a:bodyPr>
            <a:normAutofit/>
          </a:bodyPr>
          <a:lstStyle/>
          <a:p>
            <a:r>
              <a:rPr lang="fr-FR" dirty="0" smtClean="0"/>
              <a:t>Connaître le cadre </a:t>
            </a:r>
            <a:r>
              <a:rPr lang="fr-FR" dirty="0"/>
              <a:t>général des risques </a:t>
            </a:r>
            <a:endParaRPr lang="fr-FR" dirty="0" smtClean="0"/>
          </a:p>
          <a:p>
            <a:r>
              <a:rPr lang="fr-FR" sz="2400" dirty="0" smtClean="0"/>
              <a:t>Placer les risques dans l’environnement de l’enseignement supérieur</a:t>
            </a:r>
          </a:p>
          <a:p>
            <a:r>
              <a:rPr lang="fr-FR" sz="2400" dirty="0" smtClean="0"/>
              <a:t>Déterminer les enjeux </a:t>
            </a:r>
            <a:endParaRPr lang="fr-FR" sz="2400" dirty="0" smtClean="0"/>
          </a:p>
          <a:p>
            <a:r>
              <a:rPr lang="fr-FR" dirty="0" smtClean="0"/>
              <a:t>Contextualiser </a:t>
            </a:r>
          </a:p>
          <a:p>
            <a:pPr marL="0" indent="0">
              <a:buNone/>
            </a:pPr>
            <a:r>
              <a:rPr lang="fr-FR" dirty="0" smtClean="0"/>
              <a:t>le rôle du secrétaire général</a:t>
            </a:r>
            <a:endParaRPr lang="fr-FR" sz="2400" dirty="0" smtClean="0"/>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pic>
        <p:nvPicPr>
          <p:cNvPr id="67586" name="Picture 2" descr="https://encrypted-tbn1.gstatic.com/images?q=tbn:ANd9GcRVH8xmlRp0GtAgnJRd-mfUeAec22AqUSuDlWAponcD3IsgmnGNng"/>
          <p:cNvPicPr>
            <a:picLocks noChangeAspect="1" noChangeArrowheads="1"/>
          </p:cNvPicPr>
          <p:nvPr/>
        </p:nvPicPr>
        <p:blipFill>
          <a:blip r:embed="rId3"/>
          <a:srcRect/>
          <a:stretch>
            <a:fillRect/>
          </a:stretch>
        </p:blipFill>
        <p:spPr bwMode="auto">
          <a:xfrm>
            <a:off x="5704712" y="2857350"/>
            <a:ext cx="5268088" cy="3740342"/>
          </a:xfrm>
          <a:prstGeom prst="rect">
            <a:avLst/>
          </a:prstGeom>
          <a:noFill/>
        </p:spPr>
      </p:pic>
    </p:spTree>
    <p:extLst>
      <p:ext uri="{BB962C8B-B14F-4D97-AF65-F5344CB8AC3E}">
        <p14:creationId xmlns:p14="http://schemas.microsoft.com/office/powerpoint/2010/main" val="1615063597"/>
      </p:ext>
    </p:extLst>
  </p:cSld>
  <p:clrMapOvr>
    <a:masterClrMapping/>
  </p:clrMapOvr>
  <p:transition spd="slow">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pénale -présidents</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endParaRPr lang="fr-FR" sz="3200" dirty="0"/>
          </a:p>
        </p:txBody>
      </p:sp>
      <p:sp>
        <p:nvSpPr>
          <p:cNvPr id="7" name="Sous-titre 2"/>
          <p:cNvSpPr txBox="1">
            <a:spLocks/>
          </p:cNvSpPr>
          <p:nvPr/>
        </p:nvSpPr>
        <p:spPr>
          <a:xfrm>
            <a:off x="0" y="1412776"/>
            <a:ext cx="11934092" cy="4752528"/>
          </a:xfrm>
          <a:prstGeom prst="rect">
            <a:avLst/>
          </a:prstGeom>
          <a:ln>
            <a:miter lim="800000"/>
            <a:headEnd/>
            <a:tailEnd/>
          </a:ln>
          <a:extLst/>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fr-FR" sz="2800" b="1" dirty="0">
                <a:solidFill>
                  <a:schemeClr val="tx1"/>
                </a:solidFill>
              </a:rPr>
              <a:t>université de Toulon : (information septembre 2010)</a:t>
            </a:r>
          </a:p>
          <a:p>
            <a:r>
              <a:rPr lang="fr-FR" sz="2800" b="1" dirty="0">
                <a:solidFill>
                  <a:schemeClr val="tx1"/>
                </a:solidFill>
              </a:rPr>
              <a:t>« L'ex-président de l'université de Toulon, </a:t>
            </a:r>
            <a:r>
              <a:rPr lang="fr-FR" sz="2800" b="1" dirty="0" err="1">
                <a:solidFill>
                  <a:schemeClr val="tx1"/>
                </a:solidFill>
              </a:rPr>
              <a:t>Laroussi</a:t>
            </a:r>
            <a:r>
              <a:rPr lang="fr-FR" sz="2800" b="1" dirty="0">
                <a:solidFill>
                  <a:schemeClr val="tx1"/>
                </a:solidFill>
              </a:rPr>
              <a:t> Oueslati, a été mis en examen, mercredi soir, pour corruption passive par une personne chargée d'une fonction publique et écroué, a-t-on appris auprès du procureur adjoint de la République Michel </a:t>
            </a:r>
            <a:r>
              <a:rPr lang="fr-FR" sz="2800" b="1" dirty="0" err="1">
                <a:solidFill>
                  <a:schemeClr val="tx1"/>
                </a:solidFill>
              </a:rPr>
              <a:t>Raffin</a:t>
            </a:r>
            <a:r>
              <a:rPr lang="fr-FR" sz="2800" b="1" dirty="0">
                <a:solidFill>
                  <a:schemeClr val="tx1"/>
                </a:solidFill>
              </a:rPr>
              <a:t>.</a:t>
            </a:r>
            <a:br>
              <a:rPr lang="fr-FR" sz="2800" b="1" dirty="0">
                <a:solidFill>
                  <a:schemeClr val="tx1"/>
                </a:solidFill>
              </a:rPr>
            </a:br>
            <a:r>
              <a:rPr lang="fr-FR" sz="2800" b="1" dirty="0">
                <a:solidFill>
                  <a:schemeClr val="tx1"/>
                </a:solidFill>
              </a:rPr>
              <a:t/>
            </a:r>
            <a:br>
              <a:rPr lang="fr-FR" sz="2800" b="1" dirty="0">
                <a:solidFill>
                  <a:schemeClr val="tx1"/>
                </a:solidFill>
              </a:rPr>
            </a:br>
            <a:r>
              <a:rPr lang="fr-FR" sz="2800" b="1" dirty="0" err="1">
                <a:solidFill>
                  <a:schemeClr val="tx1"/>
                </a:solidFill>
              </a:rPr>
              <a:t>Laroussi</a:t>
            </a:r>
            <a:r>
              <a:rPr lang="fr-FR" sz="2800" b="1" dirty="0">
                <a:solidFill>
                  <a:schemeClr val="tx1"/>
                </a:solidFill>
              </a:rPr>
              <a:t> Oueslati, président de cette université jusqu'à sa suspension le 19 octobre 2009 pour "entrave" à une enquête sur un trafic supposé de diplômes au bénéfice d'étudiants chinois, avait été placé en garde à vue, lundi, sur commission rogatoire du juge d'instruction marseillais Franck </a:t>
            </a:r>
            <a:r>
              <a:rPr lang="fr-FR" sz="2800" b="1" dirty="0" err="1">
                <a:solidFill>
                  <a:schemeClr val="tx1"/>
                </a:solidFill>
              </a:rPr>
              <a:t>Landou</a:t>
            </a:r>
            <a:r>
              <a:rPr lang="fr-FR" sz="2800" b="1" dirty="0">
                <a:solidFill>
                  <a:schemeClr val="tx1"/>
                </a:solidFill>
              </a:rPr>
              <a:t>. Il avait été révoqué de la fonction publique le 21 mai dernier "avec l'interdiction définitive d'exercer toute fonction dans un établissement public ou privé", avait annoncé le ministère de l'Enseignement supérieur. »</a:t>
            </a:r>
          </a:p>
          <a:p>
            <a:endParaRPr lang="fr-FR" sz="2800" b="1" dirty="0">
              <a:solidFill>
                <a:schemeClr val="tx1"/>
              </a:solidFill>
            </a:endParaRPr>
          </a:p>
        </p:txBody>
      </p:sp>
    </p:spTree>
    <p:extLst>
      <p:ext uri="{BB962C8B-B14F-4D97-AF65-F5344CB8AC3E}">
        <p14:creationId xmlns:p14="http://schemas.microsoft.com/office/powerpoint/2010/main" val="1945377159"/>
      </p:ext>
    </p:extLst>
  </p:cSld>
  <p:clrMapOvr>
    <a:masterClrMapping/>
  </p:clrMapOvr>
  <p:transition spd="slow">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pénale -exonération</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endParaRPr lang="fr-FR" sz="3200" dirty="0"/>
          </a:p>
        </p:txBody>
      </p:sp>
      <p:sp>
        <p:nvSpPr>
          <p:cNvPr id="3" name="Rectangle 2"/>
          <p:cNvSpPr/>
          <p:nvPr/>
        </p:nvSpPr>
        <p:spPr>
          <a:xfrm>
            <a:off x="476097" y="1582341"/>
            <a:ext cx="11348757" cy="3416320"/>
          </a:xfrm>
          <a:prstGeom prst="rect">
            <a:avLst/>
          </a:prstGeom>
        </p:spPr>
        <p:txBody>
          <a:bodyPr wrap="square">
            <a:spAutoFit/>
          </a:bodyPr>
          <a:lstStyle/>
          <a:p>
            <a:r>
              <a:rPr lang="fr-FR" sz="2400" b="1" dirty="0"/>
              <a:t>Article 11 bis </a:t>
            </a:r>
            <a:r>
              <a:rPr lang="fr-FR" sz="2400" b="1" dirty="0" smtClean="0"/>
              <a:t>A loi 13 juillet 1983</a:t>
            </a:r>
          </a:p>
          <a:p>
            <a:endParaRPr lang="fr-FR" sz="2400" b="1" dirty="0"/>
          </a:p>
          <a:p>
            <a:r>
              <a:rPr lang="fr-FR" sz="2400" b="1" dirty="0"/>
              <a:t>Sous réserve des dispositions du quatrième alinéa de l'article 121-3 du code pénal, les fonctionnaires et les agents non titulaires de droit public ne peuvent être condamnés sur le fondement du troisième alinéa de ce même article pour des faits non intentionnels commis dans l'exercice de leurs fonctions que s'il est établi qu'ils n'ont pas accompli les diligences normales compte tenu de leurs compétences, du pouvoir et des moyens dont ils disposaient ainsi que des difficultés propres aux missions que la loi leur confie.</a:t>
            </a:r>
          </a:p>
        </p:txBody>
      </p:sp>
    </p:spTree>
    <p:extLst>
      <p:ext uri="{BB962C8B-B14F-4D97-AF65-F5344CB8AC3E}">
        <p14:creationId xmlns:p14="http://schemas.microsoft.com/office/powerpoint/2010/main" val="2141754116"/>
      </p:ext>
    </p:extLst>
  </p:cSld>
  <p:clrMapOvr>
    <a:masterClrMapping/>
  </p:clrMapOvr>
  <p:transition spd="slow">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disciplinaire</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6" name="Espace réservé du contenu 2"/>
          <p:cNvSpPr txBox="1">
            <a:spLocks/>
          </p:cNvSpPr>
          <p:nvPr/>
        </p:nvSpPr>
        <p:spPr>
          <a:xfrm>
            <a:off x="330625" y="2817327"/>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r>
              <a:rPr lang="fr-FR" sz="3200" dirty="0" smtClean="0"/>
              <a:t>Tout agent public peut être soumis à une action disciplinaire qui peut se cumuler avec une action administrative, pénale ou civile</a:t>
            </a:r>
          </a:p>
        </p:txBody>
      </p:sp>
    </p:spTree>
    <p:extLst>
      <p:ext uri="{BB962C8B-B14F-4D97-AF65-F5344CB8AC3E}">
        <p14:creationId xmlns:p14="http://schemas.microsoft.com/office/powerpoint/2010/main" val="1116776910"/>
      </p:ext>
    </p:extLst>
  </p:cSld>
  <p:clrMapOvr>
    <a:masterClrMapping/>
  </p:clrMapOvr>
  <p:transition spd="slow">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2116" y="-383457"/>
            <a:ext cx="10972800" cy="1600200"/>
          </a:xfrm>
        </p:spPr>
        <p:txBody>
          <a:bodyPr>
            <a:normAutofit/>
          </a:bodyPr>
          <a:lstStyle/>
          <a:p>
            <a:r>
              <a:rPr lang="fr-FR" sz="4400" dirty="0" smtClean="0"/>
              <a:t>Responsabilité disciplinaire</a:t>
            </a:r>
            <a:endParaRPr lang="fr-FR" sz="44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6" name="Espace réservé du contenu 2"/>
          <p:cNvSpPr txBox="1">
            <a:spLocks/>
          </p:cNvSpPr>
          <p:nvPr/>
        </p:nvSpPr>
        <p:spPr>
          <a:xfrm>
            <a:off x="476098" y="1341818"/>
            <a:ext cx="1097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endParaRPr lang="fr-FR" sz="3200" dirty="0" smtClean="0"/>
          </a:p>
          <a:p>
            <a:pPr algn="just"/>
            <a:endParaRPr lang="fr-FR" sz="3200" dirty="0" smtClean="0"/>
          </a:p>
          <a:p>
            <a:pPr algn="just">
              <a:buFont typeface="Arial" pitchFamily="34" charset="0"/>
              <a:buNone/>
            </a:pPr>
            <a:r>
              <a:rPr lang="fr-FR" sz="3200" dirty="0" smtClean="0"/>
              <a:t>Tous les usagers ou personnels de l’université peuvent être poursuivis disciplinairement</a:t>
            </a:r>
            <a:endParaRPr lang="fr-FR" sz="3200" dirty="0"/>
          </a:p>
        </p:txBody>
      </p:sp>
    </p:spTree>
    <p:extLst>
      <p:ext uri="{BB962C8B-B14F-4D97-AF65-F5344CB8AC3E}">
        <p14:creationId xmlns:p14="http://schemas.microsoft.com/office/powerpoint/2010/main" val="3230867882"/>
      </p:ext>
    </p:extLst>
  </p:cSld>
  <p:clrMapOvr>
    <a:masterClrMapping/>
  </p:clrMapOvr>
  <p:transition spd="slow">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Autofit/>
          </a:bodyPr>
          <a:lstStyle/>
          <a:p>
            <a:pPr marL="0" indent="0" algn="just">
              <a:buClr>
                <a:srgbClr val="514843"/>
              </a:buClr>
              <a:buNone/>
            </a:pPr>
            <a:r>
              <a:rPr lang="fr-FR" b="1" dirty="0" smtClean="0"/>
              <a:t>• </a:t>
            </a:r>
            <a:r>
              <a:rPr lang="fr-FR" b="1" dirty="0"/>
              <a:t>Dans tous les cas où la responsabilité des membres de l'enseignement public se </a:t>
            </a:r>
            <a:r>
              <a:rPr lang="fr-FR" b="1" dirty="0" smtClean="0"/>
              <a:t> trouve </a:t>
            </a:r>
            <a:r>
              <a:rPr lang="fr-FR" b="1" dirty="0"/>
              <a:t>engagée à la suite ou à l'occasion d'un fait dommageable commis, soit </a:t>
            </a:r>
            <a:r>
              <a:rPr lang="fr-FR" b="1" dirty="0" smtClean="0"/>
              <a:t>par </a:t>
            </a:r>
            <a:r>
              <a:rPr lang="fr-FR" b="1" dirty="0"/>
              <a:t>les élèves ou les étudiants qui leur sont confiés à raison de leurs fonctions, </a:t>
            </a:r>
            <a:r>
              <a:rPr lang="fr-FR" b="1" dirty="0" smtClean="0"/>
              <a:t>soit </a:t>
            </a:r>
            <a:r>
              <a:rPr lang="fr-FR" b="1" dirty="0"/>
              <a:t>au détriment de ces élèves ou de ces étudiants dans les mêmes conditions, </a:t>
            </a:r>
            <a:r>
              <a:rPr lang="fr-FR" b="1" dirty="0" smtClean="0"/>
              <a:t>la </a:t>
            </a:r>
            <a:r>
              <a:rPr lang="fr-FR" b="1" dirty="0"/>
              <a:t>responsabilité de l'Etat est substituée à celle desdits membres de </a:t>
            </a:r>
            <a:r>
              <a:rPr lang="fr-FR" b="1" dirty="0" smtClean="0"/>
              <a:t>l'enseignement </a:t>
            </a:r>
            <a:r>
              <a:rPr lang="fr-FR" b="1" dirty="0"/>
              <a:t>qui ne peuvent jamais être mis en cause devant les tribunaux </a:t>
            </a:r>
            <a:r>
              <a:rPr lang="fr-FR" b="1" dirty="0" smtClean="0"/>
              <a:t>civils </a:t>
            </a:r>
            <a:r>
              <a:rPr lang="fr-FR" b="1" dirty="0"/>
              <a:t>par la victime ou ses représentants</a:t>
            </a:r>
            <a:r>
              <a:rPr lang="fr-FR" b="1" dirty="0" smtClean="0"/>
              <a:t>.• </a:t>
            </a:r>
            <a:r>
              <a:rPr lang="fr-FR" b="1" dirty="0"/>
              <a:t>L'action récursoire peut être exercée par l'Etat soit contre le membre de </a:t>
            </a:r>
            <a:r>
              <a:rPr lang="fr-FR" b="1" dirty="0" smtClean="0"/>
              <a:t>l'enseignement </a:t>
            </a:r>
            <a:r>
              <a:rPr lang="fr-FR" b="1" dirty="0"/>
              <a:t>public, soit contre les tiers, conformément au droit commun</a:t>
            </a:r>
            <a:endParaRPr lang="fr-FR" b="1" dirty="0" smtClean="0"/>
          </a:p>
        </p:txBody>
      </p:sp>
      <p:sp>
        <p:nvSpPr>
          <p:cNvPr id="4" name="Rectangle 3"/>
          <p:cNvSpPr/>
          <p:nvPr/>
        </p:nvSpPr>
        <p:spPr>
          <a:xfrm>
            <a:off x="0" y="6519446"/>
            <a:ext cx="12192000" cy="338554"/>
          </a:xfrm>
          <a:prstGeom prst="rect">
            <a:avLst/>
          </a:prstGeom>
        </p:spPr>
        <p:txBody>
          <a:bodyPr wrap="square">
            <a:spAutoFit/>
          </a:bodyPr>
          <a:lstStyle/>
          <a:p>
            <a:r>
              <a:rPr lang="fr-FR" sz="1600" dirty="0" smtClean="0">
                <a:hlinkClick r:id="rId3"/>
              </a:rPr>
              <a:t>http://cache.media.enseignementsup-recherche.gouv.fr/file/Ressources_humaines/88/8/3-reme-management_200888.pdf</a:t>
            </a:r>
            <a:endParaRPr lang="fr-FR" sz="1600" dirty="0"/>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dirty="0"/>
              <a:t>Article L911-4 Code de l’éducation</a:t>
            </a:r>
            <a:br>
              <a:rPr lang="fr-FR" dirty="0"/>
            </a:br>
            <a:endParaRPr lang="fr-FR" dirty="0"/>
          </a:p>
        </p:txBody>
      </p:sp>
    </p:spTree>
    <p:extLst>
      <p:ext uri="{BB962C8B-B14F-4D97-AF65-F5344CB8AC3E}">
        <p14:creationId xmlns:p14="http://schemas.microsoft.com/office/powerpoint/2010/main" val="4126099560"/>
      </p:ext>
    </p:extLst>
  </p:cSld>
  <p:clrMapOvr>
    <a:masterClrMapping/>
  </p:clrMapOvr>
  <p:transition spd="slow">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528917" y="1837327"/>
            <a:ext cx="10972800" cy="4525963"/>
          </a:xfrm>
        </p:spPr>
        <p:txBody>
          <a:bodyPr>
            <a:noAutofit/>
          </a:bodyPr>
          <a:lstStyle/>
          <a:p>
            <a:pPr marL="0" indent="0" algn="ctr">
              <a:buClr>
                <a:srgbClr val="514843"/>
              </a:buClr>
              <a:buNone/>
            </a:pPr>
            <a:r>
              <a:rPr lang="fr-FR" b="1" dirty="0" smtClean="0"/>
              <a:t>Articles 5-5 et 5-6 du Décret </a:t>
            </a:r>
            <a:r>
              <a:rPr lang="fr-FR" b="1" dirty="0"/>
              <a:t>n°82-453 du 28 mai 1982 relatif à l'hygiène et à la sécurité du travail ainsi qu'à la prévention médicale dans la fonction </a:t>
            </a:r>
            <a:r>
              <a:rPr lang="fr-FR" b="1" dirty="0" smtClean="0"/>
              <a:t>publique modifié</a:t>
            </a:r>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dirty="0"/>
          </a:p>
        </p:txBody>
      </p:sp>
      <p:sp>
        <p:nvSpPr>
          <p:cNvPr id="2" name="Titre 1"/>
          <p:cNvSpPr>
            <a:spLocks noGrp="1"/>
          </p:cNvSpPr>
          <p:nvPr>
            <p:ph type="title"/>
          </p:nvPr>
        </p:nvSpPr>
        <p:spPr>
          <a:xfrm>
            <a:off x="457200" y="654424"/>
            <a:ext cx="10972800" cy="1600200"/>
          </a:xfrm>
        </p:spPr>
        <p:txBody>
          <a:bodyPr/>
          <a:lstStyle/>
          <a:p>
            <a:r>
              <a:rPr lang="fr-FR" dirty="0" smtClean="0"/>
              <a:t>Droit de retrait</a:t>
            </a:r>
            <a:r>
              <a:rPr lang="fr-FR" dirty="0"/>
              <a:t/>
            </a:r>
            <a:br>
              <a:rPr lang="fr-FR" dirty="0"/>
            </a:br>
            <a:endParaRPr lang="fr-FR" dirty="0"/>
          </a:p>
        </p:txBody>
      </p:sp>
      <p:sp>
        <p:nvSpPr>
          <p:cNvPr id="3" name="Rectangle 2"/>
          <p:cNvSpPr/>
          <p:nvPr/>
        </p:nvSpPr>
        <p:spPr>
          <a:xfrm>
            <a:off x="650837" y="6384210"/>
            <a:ext cx="7691718" cy="261610"/>
          </a:xfrm>
          <a:prstGeom prst="rect">
            <a:avLst/>
          </a:prstGeom>
        </p:spPr>
        <p:txBody>
          <a:bodyPr wrap="square">
            <a:spAutoFit/>
          </a:bodyPr>
          <a:lstStyle/>
          <a:p>
            <a:r>
              <a:rPr lang="fr-FR" sz="1050" dirty="0"/>
              <a:t>http://www.legifrance.gouv.fr/affichTexte.do?cidTexte=LEGITEXT000006063791&amp;dateTexte=vig</a:t>
            </a:r>
          </a:p>
        </p:txBody>
      </p:sp>
    </p:spTree>
    <p:extLst>
      <p:ext uri="{BB962C8B-B14F-4D97-AF65-F5344CB8AC3E}">
        <p14:creationId xmlns:p14="http://schemas.microsoft.com/office/powerpoint/2010/main" val="166846288"/>
      </p:ext>
    </p:extLst>
  </p:cSld>
  <p:clrMapOvr>
    <a:masterClrMapping/>
  </p:clrMapOvr>
  <p:transition spd="slow">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293914" y="195943"/>
            <a:ext cx="10972800" cy="1600200"/>
          </a:xfrm>
        </p:spPr>
        <p:txBody>
          <a:bodyPr>
            <a:noAutofit/>
          </a:bodyPr>
          <a:lstStyle/>
          <a:p>
            <a:r>
              <a:rPr lang="fr-FR" sz="3600" b="1" dirty="0" smtClean="0"/>
              <a:t>Prévenir, calculer et maîtriser le risque : règles juridiques et bonnes pratiques</a:t>
            </a:r>
            <a:endParaRPr lang="fr-FR" sz="3600" noProof="1"/>
          </a:p>
        </p:txBody>
      </p:sp>
      <p:sp>
        <p:nvSpPr>
          <p:cNvPr id="14" name="Espace réservé du contenu 13"/>
          <p:cNvSpPr>
            <a:spLocks noGrp="1"/>
          </p:cNvSpPr>
          <p:nvPr>
            <p:ph idx="1"/>
          </p:nvPr>
        </p:nvSpPr>
        <p:spPr>
          <a:xfrm>
            <a:off x="1061357" y="1992085"/>
            <a:ext cx="9982200" cy="4572000"/>
          </a:xfrm>
        </p:spPr>
        <p:txBody>
          <a:bodyPr>
            <a:normAutofit/>
          </a:bodyPr>
          <a:lstStyle/>
          <a:p>
            <a:pPr marL="457200" indent="-457200">
              <a:buClr>
                <a:srgbClr val="514843"/>
              </a:buClr>
              <a:buFont typeface="+mj-lt"/>
              <a:buAutoNum type="arabicPeriod"/>
            </a:pPr>
            <a:r>
              <a:rPr lang="fr-FR" sz="2800" dirty="0" smtClean="0"/>
              <a:t>Notions juridiques de responsabilités en droit français (administrative, pénale, disciplinaire) : structures et personnes responsables </a:t>
            </a:r>
          </a:p>
          <a:p>
            <a:pPr lvl="1">
              <a:buClr>
                <a:srgbClr val="514843"/>
              </a:buClr>
              <a:buFont typeface="Wingdings"/>
              <a:buChar char="§"/>
            </a:pPr>
            <a:endParaRPr lang="fr-FR" sz="2800" dirty="0" smtClean="0"/>
          </a:p>
          <a:p>
            <a:pPr marL="457200" indent="-457200">
              <a:buClr>
                <a:srgbClr val="514843"/>
              </a:buClr>
              <a:buFont typeface="+mj-lt"/>
              <a:buAutoNum type="arabicPeriod"/>
            </a:pPr>
            <a:r>
              <a:rPr lang="fr-FR" sz="3600" b="1" u="sng" dirty="0" smtClean="0"/>
              <a:t>Panorama des risques inhérents à l’enseignement supérieur </a:t>
            </a:r>
          </a:p>
          <a:p>
            <a:pPr>
              <a:buClr>
                <a:srgbClr val="514843"/>
              </a:buClr>
              <a:buFont typeface="Wingdings"/>
              <a:buChar char="§"/>
            </a:pPr>
            <a:endParaRPr lang="fr-FR" sz="2800" dirty="0" smtClean="0"/>
          </a:p>
          <a:p>
            <a:pPr marL="457200" indent="-457200">
              <a:buClr>
                <a:srgbClr val="514843"/>
              </a:buClr>
              <a:buFont typeface="+mj-lt"/>
              <a:buAutoNum type="arabicPeriod" startAt="3"/>
            </a:pPr>
            <a:r>
              <a:rPr lang="fr-FR" sz="2800" dirty="0" smtClean="0"/>
              <a:t>Outils de prévention du risque : exemples et pratiques </a:t>
            </a:r>
            <a:r>
              <a:rPr lang="fr-FR" sz="2400" dirty="0" smtClean="0"/>
              <a:t/>
            </a:r>
            <a:br>
              <a:rPr lang="fr-FR" sz="2400" dirty="0" smtClean="0"/>
            </a:br>
            <a:endParaRPr lang="fr-FR" sz="2400" noProof="1"/>
          </a:p>
        </p:txBody>
      </p:sp>
      <p:sp>
        <p:nvSpPr>
          <p:cNvPr id="4" name="Espace réservé du pied de page 3"/>
          <p:cNvSpPr>
            <a:spLocks noGrp="1"/>
          </p:cNvSpPr>
          <p:nvPr>
            <p:ph type="ftr" sz="quarter" idx="11"/>
          </p:nvPr>
        </p:nvSpPr>
        <p:spPr>
          <a:xfrm>
            <a:off x="878886" y="6356351"/>
            <a:ext cx="7798185" cy="365125"/>
          </a:xfrm>
        </p:spPr>
        <p:txBody>
          <a:bodyPr/>
          <a:lstStyle/>
          <a:p>
            <a:r>
              <a:rPr lang="fr-FR" smtClean="0"/>
              <a:t>risques juridiques - GISGUF MONCTON 2016</a:t>
            </a:r>
            <a:endParaRPr lang="fr-FR" dirty="0"/>
          </a:p>
        </p:txBody>
      </p:sp>
    </p:spTree>
    <p:extLst>
      <p:ext uri="{BB962C8B-B14F-4D97-AF65-F5344CB8AC3E}">
        <p14:creationId xmlns:p14="http://schemas.microsoft.com/office/powerpoint/2010/main" val="1677544913"/>
      </p:ext>
    </p:extLst>
  </p:cSld>
  <p:clrMapOvr>
    <a:masterClrMapping/>
  </p:clrMapOvr>
  <p:transition spd="slow">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9717" y="235973"/>
            <a:ext cx="11316928" cy="4306529"/>
          </a:xfrm>
        </p:spPr>
        <p:txBody>
          <a:bodyPr>
            <a:normAutofit/>
          </a:bodyPr>
          <a:lstStyle/>
          <a:p>
            <a:pPr marL="742950" indent="-742950">
              <a:buFont typeface="+mj-lt"/>
              <a:buAutoNum type="arabicPeriod" startAt="2"/>
            </a:pPr>
            <a:r>
              <a:rPr lang="fr-FR" sz="6600" b="1" dirty="0"/>
              <a:t>Panorama des </a:t>
            </a:r>
            <a:r>
              <a:rPr lang="fr-FR" sz="6600" b="1" dirty="0" smtClean="0"/>
              <a:t>risques juridiques </a:t>
            </a:r>
            <a:r>
              <a:rPr lang="fr-FR" sz="6600" b="1" dirty="0"/>
              <a:t>inhérents à l’enseignement supérieur </a:t>
            </a:r>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Tree>
    <p:extLst>
      <p:ext uri="{BB962C8B-B14F-4D97-AF65-F5344CB8AC3E}">
        <p14:creationId xmlns:p14="http://schemas.microsoft.com/office/powerpoint/2010/main" val="2601011957"/>
      </p:ext>
    </p:extLst>
  </p:cSld>
  <p:clrMapOvr>
    <a:masterClrMapping/>
  </p:clrMapOvr>
  <p:transition spd="slow">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rmAutofit fontScale="92500" lnSpcReduction="10000"/>
          </a:bodyPr>
          <a:lstStyle/>
          <a:p>
            <a:pPr algn="ctr">
              <a:buClr>
                <a:srgbClr val="514843"/>
              </a:buClr>
              <a:buFont typeface="Wingdings"/>
              <a:buChar char="§"/>
            </a:pPr>
            <a:r>
              <a:rPr lang="fr-FR" sz="4000" dirty="0" smtClean="0"/>
              <a:t>Définition du risque :</a:t>
            </a:r>
          </a:p>
          <a:p>
            <a:pPr algn="ctr">
              <a:buClr>
                <a:srgbClr val="514843"/>
              </a:buClr>
              <a:buFont typeface="Wingdings"/>
              <a:buChar char="§"/>
            </a:pPr>
            <a:r>
              <a:rPr lang="fr-FR" sz="4000" dirty="0" smtClean="0"/>
              <a:t>« </a:t>
            </a:r>
            <a:r>
              <a:rPr lang="fr-FR" sz="4000" i="1" dirty="0" smtClean="0"/>
              <a:t>toute incertitude ou tout événement externe ou interne pouvant menacer les activités et les actifs (matériels et immatériels) de l’organisation et ainsi entraver l’atteinte de ses objectifs et son développement à long terme » </a:t>
            </a:r>
            <a:r>
              <a:rPr lang="fr-FR" sz="4000" dirty="0" smtClean="0"/>
              <a:t/>
            </a:r>
            <a:br>
              <a:rPr lang="fr-FR" sz="4000" dirty="0" smtClean="0"/>
            </a:b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1654255301"/>
      </p:ext>
    </p:extLst>
  </p:cSld>
  <p:clrMapOvr>
    <a:masterClrMapping/>
  </p:clrMapOvr>
  <p:transition spd="slow">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rmAutofit/>
          </a:bodyPr>
          <a:lstStyle/>
          <a:p>
            <a:pPr algn="just">
              <a:buClr>
                <a:srgbClr val="514843"/>
              </a:buClr>
              <a:buFont typeface="Wingdings"/>
              <a:buChar char="§"/>
            </a:pPr>
            <a:r>
              <a:rPr lang="fr-FR" sz="4000" dirty="0" smtClean="0"/>
              <a:t>1- L’identification </a:t>
            </a:r>
            <a:r>
              <a:rPr lang="fr-FR" sz="4000" dirty="0"/>
              <a:t>des risques </a:t>
            </a:r>
            <a:r>
              <a:rPr lang="fr-FR" sz="4000" dirty="0" smtClean="0"/>
              <a:t>passe </a:t>
            </a:r>
            <a:r>
              <a:rPr lang="fr-FR" sz="4000" dirty="0"/>
              <a:t>tout d’abord par une bonne compréhension de </a:t>
            </a:r>
            <a:r>
              <a:rPr lang="fr-FR" sz="4000" dirty="0" smtClean="0"/>
              <a:t>l’université, de ses missions, de ses personnels, de ses activités.</a:t>
            </a:r>
          </a:p>
          <a:p>
            <a:pPr algn="just">
              <a:buClr>
                <a:srgbClr val="514843"/>
              </a:buClr>
              <a:buFont typeface="Wingdings"/>
              <a:buChar char="§"/>
            </a:pPr>
            <a:r>
              <a:rPr lang="fr-FR" sz="4000" noProof="1" smtClean="0"/>
              <a:t>= approche top down</a:t>
            </a: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dirty="0" smtClean="0"/>
              <a:t>IDENTIFIER</a:t>
            </a:r>
            <a:endParaRPr lang="fr-FR" dirty="0"/>
          </a:p>
        </p:txBody>
      </p:sp>
    </p:spTree>
    <p:extLst>
      <p:ext uri="{BB962C8B-B14F-4D97-AF65-F5344CB8AC3E}">
        <p14:creationId xmlns:p14="http://schemas.microsoft.com/office/powerpoint/2010/main" val="400849193"/>
      </p:ext>
    </p:extLst>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Risque juridique : une définition universelle</a:t>
            </a:r>
            <a:endParaRPr lang="fr-FR" sz="4800" dirty="0"/>
          </a:p>
        </p:txBody>
      </p:sp>
      <p:sp>
        <p:nvSpPr>
          <p:cNvPr id="3" name="Espace réservé du contenu 2"/>
          <p:cNvSpPr>
            <a:spLocks noGrp="1"/>
          </p:cNvSpPr>
          <p:nvPr>
            <p:ph idx="1"/>
          </p:nvPr>
        </p:nvSpPr>
        <p:spPr>
          <a:xfrm>
            <a:off x="616526" y="2332037"/>
            <a:ext cx="10972800" cy="4525963"/>
          </a:xfrm>
        </p:spPr>
        <p:txBody>
          <a:bodyPr>
            <a:normAutofit/>
          </a:bodyPr>
          <a:lstStyle/>
          <a:p>
            <a:pPr marL="0" indent="0" algn="ctr">
              <a:buNone/>
            </a:pPr>
            <a:r>
              <a:rPr lang="fr-FR" sz="3200" dirty="0" smtClean="0"/>
              <a:t>« survenance </a:t>
            </a:r>
            <a:r>
              <a:rPr lang="fr-FR" sz="3200" dirty="0"/>
              <a:t>de tout événement, lié </a:t>
            </a:r>
            <a:r>
              <a:rPr lang="fr-FR" sz="3200" dirty="0" smtClean="0"/>
              <a:t>à l’activité </a:t>
            </a:r>
            <a:r>
              <a:rPr lang="fr-FR" sz="3200" dirty="0"/>
              <a:t>normale de l’</a:t>
            </a:r>
            <a:r>
              <a:rPr lang="fr-FR" sz="3200" i="1" dirty="0"/>
              <a:t>entreprise</a:t>
            </a:r>
            <a:r>
              <a:rPr lang="fr-FR" sz="3200" dirty="0"/>
              <a:t>, pouvant entraîner des </a:t>
            </a:r>
            <a:r>
              <a:rPr lang="fr-FR" sz="3200" dirty="0" smtClean="0"/>
              <a:t>sanctions pécuniaires </a:t>
            </a:r>
            <a:r>
              <a:rPr lang="fr-FR" sz="3200" dirty="0"/>
              <a:t>et/ou pénales qui mettent en jeu </a:t>
            </a:r>
            <a:r>
              <a:rPr lang="fr-FR" sz="3200" dirty="0" smtClean="0"/>
              <a:t>aussi bien </a:t>
            </a:r>
            <a:r>
              <a:rPr lang="fr-FR" sz="3200" dirty="0"/>
              <a:t>la responsabilité du dirigeant que celle de </a:t>
            </a:r>
            <a:r>
              <a:rPr lang="fr-FR" sz="3200" dirty="0" smtClean="0"/>
              <a:t>la structure »</a:t>
            </a:r>
            <a:endParaRPr lang="fr-FR" sz="3200" dirty="0"/>
          </a:p>
        </p:txBody>
      </p:sp>
      <p:sp>
        <p:nvSpPr>
          <p:cNvPr id="4" name="Espace réservé du pied de page 3"/>
          <p:cNvSpPr>
            <a:spLocks noGrp="1"/>
          </p:cNvSpPr>
          <p:nvPr>
            <p:ph type="ftr" sz="quarter" idx="11"/>
          </p:nvPr>
        </p:nvSpPr>
        <p:spPr>
          <a:xfrm>
            <a:off x="878887" y="6356351"/>
            <a:ext cx="9283422" cy="501649"/>
          </a:xfrm>
        </p:spPr>
        <p:txBody>
          <a:bodyPr/>
          <a:lstStyle/>
          <a:p>
            <a:r>
              <a:rPr lang="fr-FR" smtClean="0"/>
              <a:t>risques juridiques - GISGUF MONCTON 2016</a:t>
            </a:r>
            <a:endParaRPr lang="fr-FR" dirty="0"/>
          </a:p>
        </p:txBody>
      </p:sp>
      <p:sp>
        <p:nvSpPr>
          <p:cNvPr id="5" name="Rectangle 4"/>
          <p:cNvSpPr/>
          <p:nvPr/>
        </p:nvSpPr>
        <p:spPr>
          <a:xfrm>
            <a:off x="616526" y="6077635"/>
            <a:ext cx="10564091" cy="338554"/>
          </a:xfrm>
          <a:prstGeom prst="rect">
            <a:avLst/>
          </a:prstGeom>
        </p:spPr>
        <p:txBody>
          <a:bodyPr wrap="square">
            <a:spAutoFit/>
          </a:bodyPr>
          <a:lstStyle/>
          <a:p>
            <a:r>
              <a:rPr lang="fr-FR" sz="1600" dirty="0" smtClean="0"/>
              <a:t>Source : http</a:t>
            </a:r>
            <a:r>
              <a:rPr lang="fr-FR" sz="1600" dirty="0"/>
              <a:t>://www.oced.cci-paris-idf.fr/pdf/LRM-prevention-risques-20001001.pdf</a:t>
            </a:r>
          </a:p>
        </p:txBody>
      </p:sp>
    </p:spTree>
    <p:extLst>
      <p:ext uri="{BB962C8B-B14F-4D97-AF65-F5344CB8AC3E}">
        <p14:creationId xmlns:p14="http://schemas.microsoft.com/office/powerpoint/2010/main" val="1521002386"/>
      </p:ext>
    </p:extLst>
  </p:cSld>
  <p:clrMapOvr>
    <a:masterClrMapping/>
  </p:clrMapOvr>
  <p:transition spd="slow">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3785652"/>
          </a:xfrm>
          <a:prstGeom prst="rect">
            <a:avLst/>
          </a:prstGeom>
        </p:spPr>
        <p:txBody>
          <a:bodyPr wrap="square">
            <a:spAutoFit/>
          </a:bodyPr>
          <a:lstStyle/>
          <a:p>
            <a:r>
              <a:rPr lang="fr-FR" sz="4000" dirty="0" smtClean="0"/>
              <a:t>Les risques juridiques :</a:t>
            </a:r>
          </a:p>
          <a:p>
            <a:pPr marL="342900" indent="-342900">
              <a:buFontTx/>
              <a:buChar char="-"/>
            </a:pPr>
            <a:r>
              <a:rPr lang="fr-FR" sz="4000" dirty="0"/>
              <a:t>Liés aux structures</a:t>
            </a:r>
          </a:p>
          <a:p>
            <a:pPr marL="342900" indent="-342900">
              <a:buFontTx/>
              <a:buChar char="-"/>
            </a:pPr>
            <a:r>
              <a:rPr lang="fr-FR" sz="4000" dirty="0" smtClean="0"/>
              <a:t>Liés aux missions de l’université</a:t>
            </a:r>
          </a:p>
          <a:p>
            <a:pPr marL="342900" indent="-342900">
              <a:buFontTx/>
              <a:buChar char="-"/>
            </a:pPr>
            <a:r>
              <a:rPr lang="fr-FR" sz="4000" dirty="0" smtClean="0"/>
              <a:t>Liés aux personnels</a:t>
            </a:r>
          </a:p>
          <a:p>
            <a:pPr marL="342900" indent="-342900">
              <a:buFontTx/>
              <a:buChar char="-"/>
            </a:pPr>
            <a:r>
              <a:rPr lang="fr-FR" sz="4000" dirty="0" smtClean="0"/>
              <a:t>Liés aux usagers</a:t>
            </a:r>
          </a:p>
          <a:p>
            <a:endParaRPr lang="fr-FR" sz="4000" dirty="0"/>
          </a:p>
        </p:txBody>
      </p:sp>
    </p:spTree>
    <p:extLst>
      <p:ext uri="{BB962C8B-B14F-4D97-AF65-F5344CB8AC3E}">
        <p14:creationId xmlns:p14="http://schemas.microsoft.com/office/powerpoint/2010/main" val="1230134484"/>
      </p:ext>
    </p:extLst>
  </p:cSld>
  <p:clrMapOvr>
    <a:masterClrMapping/>
  </p:clrMapOvr>
  <p:transition spd="slow">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1938992"/>
          </a:xfrm>
          <a:prstGeom prst="rect">
            <a:avLst/>
          </a:prstGeom>
        </p:spPr>
        <p:txBody>
          <a:bodyPr wrap="square">
            <a:spAutoFit/>
          </a:bodyPr>
          <a:lstStyle/>
          <a:p>
            <a:r>
              <a:rPr lang="fr-FR" sz="4000" dirty="0" smtClean="0"/>
              <a:t>Les risques juridiques :</a:t>
            </a:r>
          </a:p>
          <a:p>
            <a:pPr marL="342900" indent="-342900">
              <a:buFontTx/>
              <a:buChar char="-"/>
            </a:pPr>
            <a:r>
              <a:rPr lang="fr-FR" sz="4000" dirty="0"/>
              <a:t>Liés aux structures</a:t>
            </a:r>
          </a:p>
          <a:p>
            <a:endParaRPr lang="fr-FR" sz="4000" dirty="0"/>
          </a:p>
        </p:txBody>
      </p:sp>
    </p:spTree>
    <p:extLst>
      <p:ext uri="{BB962C8B-B14F-4D97-AF65-F5344CB8AC3E}">
        <p14:creationId xmlns:p14="http://schemas.microsoft.com/office/powerpoint/2010/main" val="4281974265"/>
      </p:ext>
    </p:extLst>
  </p:cSld>
  <p:clrMapOvr>
    <a:masterClrMapping/>
  </p:clrMapOvr>
  <p:transition spd="slow">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dirty="0" smtClean="0"/>
              <a:t>IDENTIFIER par la connaissance</a:t>
            </a:r>
            <a:endParaRPr lang="fr-FR" dirty="0"/>
          </a:p>
        </p:txBody>
      </p:sp>
      <p:pic>
        <p:nvPicPr>
          <p:cNvPr id="31746" name="Picture 2" descr="http://www.univ-mngb.net/IMG/jpg/umbg-organigram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954" y="1646957"/>
            <a:ext cx="7075854" cy="4504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88129" y="2376826"/>
            <a:ext cx="3452420" cy="369332"/>
          </a:xfrm>
          <a:prstGeom prst="rect">
            <a:avLst/>
          </a:prstGeom>
        </p:spPr>
        <p:txBody>
          <a:bodyPr wrap="none">
            <a:spAutoFit/>
          </a:bodyPr>
          <a:lstStyle/>
          <a:p>
            <a:r>
              <a:rPr lang="fr-FR" dirty="0"/>
              <a:t>Université MARIEN NGOUABI</a:t>
            </a:r>
          </a:p>
        </p:txBody>
      </p:sp>
    </p:spTree>
    <p:extLst>
      <p:ext uri="{BB962C8B-B14F-4D97-AF65-F5344CB8AC3E}">
        <p14:creationId xmlns:p14="http://schemas.microsoft.com/office/powerpoint/2010/main" val="3422031771"/>
      </p:ext>
    </p:extLst>
  </p:cSld>
  <p:clrMapOvr>
    <a:masterClrMapping/>
  </p:clrMapOvr>
  <p:transition spd="slow">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Espace réservé du pied de page 3"/>
          <p:cNvSpPr txBox="1">
            <a:spLocks/>
          </p:cNvSpPr>
          <p:nvPr/>
        </p:nvSpPr>
        <p:spPr>
          <a:xfrm>
            <a:off x="8394700" y="1284232"/>
            <a:ext cx="3797300"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Dauphine</a:t>
            </a:r>
            <a:endParaRPr lang="fr-FR" dirty="0"/>
          </a:p>
        </p:txBody>
      </p:sp>
      <p:pic>
        <p:nvPicPr>
          <p:cNvPr id="33794" name="Picture 2" descr="http://www.dauphine.fr/typo3temp/pics/83eede3c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662545"/>
            <a:ext cx="11346872" cy="491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90674"/>
      </p:ext>
    </p:extLst>
  </p:cSld>
  <p:clrMapOvr>
    <a:masterClrMapping/>
  </p:clrMapOvr>
  <p:transition spd="slow">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risques juridiques - GISGUF MONCTON 2016</a:t>
            </a:r>
            <a:endParaRPr lang="fr-FR" dirty="0"/>
          </a:p>
        </p:txBody>
      </p:sp>
      <p:sp>
        <p:nvSpPr>
          <p:cNvPr id="2" name="Titre 1"/>
          <p:cNvSpPr>
            <a:spLocks noGrp="1"/>
          </p:cNvSpPr>
          <p:nvPr>
            <p:ph type="title"/>
          </p:nvPr>
        </p:nvSpPr>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Espace réservé du pied de page 3"/>
          <p:cNvSpPr txBox="1">
            <a:spLocks/>
          </p:cNvSpPr>
          <p:nvPr/>
        </p:nvSpPr>
        <p:spPr>
          <a:xfrm>
            <a:off x="8482012" y="215412"/>
            <a:ext cx="3797300"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Université de Fribourg</a:t>
            </a:r>
            <a:endParaRPr lang="fr-FR" dirty="0"/>
          </a:p>
        </p:txBody>
      </p:sp>
      <p:pic>
        <p:nvPicPr>
          <p:cNvPr id="8" name="Image 7"/>
          <p:cNvPicPr/>
          <p:nvPr/>
        </p:nvPicPr>
        <p:blipFill rotWithShape="1">
          <a:blip r:embed="rId3"/>
          <a:srcRect l="11590" t="12941" r="12748" b="5530"/>
          <a:stretch/>
        </p:blipFill>
        <p:spPr bwMode="auto">
          <a:xfrm>
            <a:off x="63500" y="1496657"/>
            <a:ext cx="11976100" cy="5038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6483661"/>
      </p:ext>
    </p:extLst>
  </p:cSld>
  <p:clrMapOvr>
    <a:masterClrMapping/>
  </p:clrMapOvr>
  <p:transition spd="slow">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Espace réservé du pied de page 3"/>
          <p:cNvSpPr txBox="1">
            <a:spLocks/>
          </p:cNvSpPr>
          <p:nvPr/>
        </p:nvSpPr>
        <p:spPr>
          <a:xfrm>
            <a:off x="850901" y="2805544"/>
            <a:ext cx="10350500" cy="1181211"/>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600" dirty="0" smtClean="0"/>
              <a:t>Principales structures composant une université :</a:t>
            </a:r>
          </a:p>
          <a:p>
            <a:pPr marL="457200" indent="-457200">
              <a:buFontTx/>
              <a:buChar char="-"/>
            </a:pPr>
            <a:r>
              <a:rPr lang="fr-FR" sz="3600" dirty="0" smtClean="0"/>
              <a:t>Présidence – Direction générale des services</a:t>
            </a:r>
          </a:p>
          <a:p>
            <a:pPr marL="457200" indent="-457200">
              <a:buFontTx/>
              <a:buChar char="-"/>
            </a:pPr>
            <a:r>
              <a:rPr lang="fr-FR" sz="3600" dirty="0" smtClean="0"/>
              <a:t>service centraux</a:t>
            </a:r>
          </a:p>
          <a:p>
            <a:pPr marL="457200" indent="-457200">
              <a:buFontTx/>
              <a:buChar char="-"/>
            </a:pPr>
            <a:r>
              <a:rPr lang="fr-FR" sz="3600" dirty="0" smtClean="0"/>
              <a:t>Services communs</a:t>
            </a:r>
          </a:p>
          <a:p>
            <a:pPr marL="457200" indent="-457200">
              <a:buFontTx/>
              <a:buChar char="-"/>
            </a:pPr>
            <a:r>
              <a:rPr lang="fr-FR" sz="3600" dirty="0" smtClean="0"/>
              <a:t>Composantes</a:t>
            </a:r>
          </a:p>
          <a:p>
            <a:pPr marL="457200" indent="-457200">
              <a:buFontTx/>
              <a:buChar char="-"/>
            </a:pPr>
            <a:endParaRPr lang="fr-FR" sz="3600" dirty="0"/>
          </a:p>
        </p:txBody>
      </p:sp>
    </p:spTree>
    <p:extLst>
      <p:ext uri="{BB962C8B-B14F-4D97-AF65-F5344CB8AC3E}">
        <p14:creationId xmlns:p14="http://schemas.microsoft.com/office/powerpoint/2010/main" val="3382118849"/>
      </p:ext>
    </p:extLst>
  </p:cSld>
  <p:clrMapOvr>
    <a:masterClrMapping/>
  </p:clrMapOvr>
  <p:transition spd="slow">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Espace réservé du pied de page 3"/>
          <p:cNvSpPr txBox="1">
            <a:spLocks/>
          </p:cNvSpPr>
          <p:nvPr/>
        </p:nvSpPr>
        <p:spPr>
          <a:xfrm>
            <a:off x="920749" y="1171464"/>
            <a:ext cx="10350500" cy="1181211"/>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800" dirty="0" smtClean="0"/>
              <a:t>Exemple université Paris Sud</a:t>
            </a:r>
          </a:p>
          <a:p>
            <a:endParaRPr lang="fr-FR" sz="3600" dirty="0" smtClean="0"/>
          </a:p>
          <a:p>
            <a:pPr marL="457200" indent="-457200">
              <a:buFontTx/>
              <a:buChar char="-"/>
            </a:pPr>
            <a:endParaRPr lang="fr-FR" sz="3600" dirty="0"/>
          </a:p>
        </p:txBody>
      </p:sp>
      <p:pic>
        <p:nvPicPr>
          <p:cNvPr id="7" name="Image 6"/>
          <p:cNvPicPr/>
          <p:nvPr/>
        </p:nvPicPr>
        <p:blipFill rotWithShape="1">
          <a:blip r:embed="rId3"/>
          <a:srcRect l="25702" t="26518" r="24297" b="9724"/>
          <a:stretch/>
        </p:blipFill>
        <p:spPr bwMode="auto">
          <a:xfrm>
            <a:off x="457201" y="1660324"/>
            <a:ext cx="11263744" cy="46365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9670120"/>
      </p:ext>
    </p:extLst>
  </p:cSld>
  <p:clrMapOvr>
    <a:masterClrMapping/>
  </p:clrMapOvr>
  <p:transition spd="slow">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3416320"/>
          </a:xfrm>
          <a:prstGeom prst="rect">
            <a:avLst/>
          </a:prstGeom>
        </p:spPr>
        <p:txBody>
          <a:bodyPr wrap="square">
            <a:spAutoFit/>
          </a:bodyPr>
          <a:lstStyle/>
          <a:p>
            <a:r>
              <a:rPr lang="fr-FR" sz="2400" dirty="0"/>
              <a:t>enjeux relatifs aux fonctions support sont triples et </a:t>
            </a:r>
            <a:r>
              <a:rPr lang="fr-FR" sz="2400" dirty="0" smtClean="0"/>
              <a:t>sont diversement </a:t>
            </a:r>
            <a:r>
              <a:rPr lang="fr-FR" sz="2400" dirty="0"/>
              <a:t>priorisés selon les contextes :</a:t>
            </a:r>
          </a:p>
          <a:p>
            <a:r>
              <a:rPr lang="fr-FR" sz="2400" dirty="0"/>
              <a:t>– améliorer l’efficacité de l’organisation sur son </a:t>
            </a:r>
            <a:r>
              <a:rPr lang="fr-FR" sz="2400" dirty="0" err="1"/>
              <a:t>coeur</a:t>
            </a:r>
            <a:r>
              <a:rPr lang="fr-FR" sz="2400" dirty="0"/>
              <a:t> de métier en concentrant les </a:t>
            </a:r>
            <a:r>
              <a:rPr lang="fr-FR" sz="2400" dirty="0" smtClean="0"/>
              <a:t>capacités des </a:t>
            </a:r>
            <a:r>
              <a:rPr lang="fr-FR" sz="2400" dirty="0"/>
              <a:t>services sur les segments essentiels de l’activité ;</a:t>
            </a:r>
          </a:p>
          <a:p>
            <a:r>
              <a:rPr lang="fr-FR" sz="2400" dirty="0"/>
              <a:t>– procurer des gains en termes de qualité de service à l’usager interne et externe </a:t>
            </a:r>
            <a:r>
              <a:rPr lang="fr-FR" sz="2400" dirty="0" smtClean="0"/>
              <a:t>en favorisant </a:t>
            </a:r>
            <a:r>
              <a:rPr lang="fr-FR" sz="2400" dirty="0"/>
              <a:t>la professionnalisation des agents sur certaines fonctions ;</a:t>
            </a:r>
          </a:p>
          <a:p>
            <a:r>
              <a:rPr lang="fr-FR" sz="2400" dirty="0"/>
              <a:t>– faciliter les économies d’échelle en rationalisant les processus qui comportent une </a:t>
            </a:r>
            <a:r>
              <a:rPr lang="fr-FR" sz="2400" dirty="0" smtClean="0"/>
              <a:t>forte dimension </a:t>
            </a:r>
            <a:r>
              <a:rPr lang="fr-FR" sz="2400" dirty="0"/>
              <a:t>de traitement de masse (par exemple la production de la paie).</a:t>
            </a:r>
          </a:p>
        </p:txBody>
      </p:sp>
      <p:sp>
        <p:nvSpPr>
          <p:cNvPr id="8" name="Rectangle 7"/>
          <p:cNvSpPr/>
          <p:nvPr/>
        </p:nvSpPr>
        <p:spPr>
          <a:xfrm>
            <a:off x="215900" y="5489486"/>
            <a:ext cx="10792691" cy="523220"/>
          </a:xfrm>
          <a:prstGeom prst="rect">
            <a:avLst/>
          </a:prstGeom>
        </p:spPr>
        <p:txBody>
          <a:bodyPr wrap="square">
            <a:spAutoFit/>
          </a:bodyPr>
          <a:lstStyle/>
          <a:p>
            <a:r>
              <a:rPr lang="fr-FR" sz="1400" dirty="0"/>
              <a:t>Guide d’audit des </a:t>
            </a:r>
            <a:r>
              <a:rPr lang="fr-FR" sz="1400" dirty="0" smtClean="0"/>
              <a:t>établissements d’enseignement </a:t>
            </a:r>
            <a:r>
              <a:rPr lang="fr-FR" sz="1400" dirty="0"/>
              <a:t>supérieur et de recherche </a:t>
            </a:r>
            <a:r>
              <a:rPr lang="fr-FR" sz="1400" dirty="0" smtClean="0"/>
              <a:t>en vue </a:t>
            </a:r>
            <a:r>
              <a:rPr lang="fr-FR" sz="1400" dirty="0"/>
              <a:t>de l’optimisation des fonctions de </a:t>
            </a:r>
            <a:r>
              <a:rPr lang="fr-FR" sz="1400" dirty="0" smtClean="0"/>
              <a:t>support – AMUE - CPU</a:t>
            </a:r>
            <a:endParaRPr lang="fr-FR" sz="1400" dirty="0"/>
          </a:p>
        </p:txBody>
      </p:sp>
    </p:spTree>
    <p:extLst>
      <p:ext uri="{BB962C8B-B14F-4D97-AF65-F5344CB8AC3E}">
        <p14:creationId xmlns:p14="http://schemas.microsoft.com/office/powerpoint/2010/main" val="1497069995"/>
      </p:ext>
    </p:extLst>
  </p:cSld>
  <p:clrMapOvr>
    <a:masterClrMapping/>
  </p:clrMapOvr>
  <p:transition spd="slow">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3416320"/>
          </a:xfrm>
          <a:prstGeom prst="rect">
            <a:avLst/>
          </a:prstGeom>
        </p:spPr>
        <p:txBody>
          <a:bodyPr wrap="square">
            <a:spAutoFit/>
          </a:bodyPr>
          <a:lstStyle/>
          <a:p>
            <a:r>
              <a:rPr lang="fr-FR" sz="2400" dirty="0" smtClean="0"/>
              <a:t>Exemples de risques juridiques  liés aux structures :</a:t>
            </a:r>
          </a:p>
          <a:p>
            <a:endParaRPr lang="fr-FR" sz="2400" dirty="0" smtClean="0"/>
          </a:p>
          <a:p>
            <a:r>
              <a:rPr lang="fr-FR" sz="2400" dirty="0" smtClean="0"/>
              <a:t>Mauvaise identification de missions de chaque structure </a:t>
            </a:r>
          </a:p>
          <a:p>
            <a:endParaRPr lang="fr-FR" sz="2400" dirty="0"/>
          </a:p>
          <a:p>
            <a:r>
              <a:rPr lang="fr-FR" sz="2400" dirty="0" smtClean="0"/>
              <a:t>Non respect de la règlementation : obligation de créer des services communs sur certains domaines</a:t>
            </a:r>
          </a:p>
          <a:p>
            <a:endParaRPr lang="fr-FR" sz="2400" dirty="0" smtClean="0"/>
          </a:p>
          <a:p>
            <a:endParaRPr lang="fr-FR" sz="2400" dirty="0" smtClean="0"/>
          </a:p>
          <a:p>
            <a:endParaRPr lang="fr-FR" sz="2400" dirty="0"/>
          </a:p>
        </p:txBody>
      </p:sp>
      <p:sp>
        <p:nvSpPr>
          <p:cNvPr id="8" name="Rectangle 7"/>
          <p:cNvSpPr/>
          <p:nvPr/>
        </p:nvSpPr>
        <p:spPr>
          <a:xfrm>
            <a:off x="215900" y="5489486"/>
            <a:ext cx="10792691" cy="523220"/>
          </a:xfrm>
          <a:prstGeom prst="rect">
            <a:avLst/>
          </a:prstGeom>
        </p:spPr>
        <p:txBody>
          <a:bodyPr wrap="square">
            <a:spAutoFit/>
          </a:bodyPr>
          <a:lstStyle/>
          <a:p>
            <a:r>
              <a:rPr lang="fr-FR" sz="1400" dirty="0"/>
              <a:t>Guide d’audit des </a:t>
            </a:r>
            <a:r>
              <a:rPr lang="fr-FR" sz="1400" dirty="0" smtClean="0"/>
              <a:t>établissements d’enseignement </a:t>
            </a:r>
            <a:r>
              <a:rPr lang="fr-FR" sz="1400" dirty="0"/>
              <a:t>supérieur et de recherche </a:t>
            </a:r>
            <a:r>
              <a:rPr lang="fr-FR" sz="1400" dirty="0" smtClean="0"/>
              <a:t>en vue </a:t>
            </a:r>
            <a:r>
              <a:rPr lang="fr-FR" sz="1400" dirty="0"/>
              <a:t>de l’optimisation des fonctions de </a:t>
            </a:r>
            <a:r>
              <a:rPr lang="fr-FR" sz="1400" dirty="0" smtClean="0"/>
              <a:t>support – AMUE - CPU</a:t>
            </a:r>
            <a:endParaRPr lang="fr-FR" sz="1400" dirty="0"/>
          </a:p>
        </p:txBody>
      </p:sp>
    </p:spTree>
    <p:extLst>
      <p:ext uri="{BB962C8B-B14F-4D97-AF65-F5344CB8AC3E}">
        <p14:creationId xmlns:p14="http://schemas.microsoft.com/office/powerpoint/2010/main" val="1564491099"/>
      </p:ext>
    </p:extLst>
  </p:cSld>
  <p:clrMapOvr>
    <a:masterClrMapping/>
  </p:clrMapOvr>
  <p:transition spd="slow">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1938992"/>
          </a:xfrm>
          <a:prstGeom prst="rect">
            <a:avLst/>
          </a:prstGeom>
        </p:spPr>
        <p:txBody>
          <a:bodyPr wrap="square">
            <a:spAutoFit/>
          </a:bodyPr>
          <a:lstStyle/>
          <a:p>
            <a:r>
              <a:rPr lang="fr-FR" sz="4000" dirty="0" smtClean="0"/>
              <a:t>Les risques juridiques :</a:t>
            </a:r>
          </a:p>
          <a:p>
            <a:pPr marL="342900" indent="-342900">
              <a:buFontTx/>
              <a:buChar char="-"/>
            </a:pPr>
            <a:r>
              <a:rPr lang="fr-FR" sz="4000" dirty="0" smtClean="0"/>
              <a:t>Liés aux missions de l’université</a:t>
            </a:r>
          </a:p>
          <a:p>
            <a:endParaRPr lang="fr-FR" sz="4000" dirty="0"/>
          </a:p>
        </p:txBody>
      </p:sp>
    </p:spTree>
    <p:extLst>
      <p:ext uri="{BB962C8B-B14F-4D97-AF65-F5344CB8AC3E}">
        <p14:creationId xmlns:p14="http://schemas.microsoft.com/office/powerpoint/2010/main" val="884055521"/>
      </p:ext>
    </p:extLst>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39724"/>
            <a:ext cx="10972800" cy="1600200"/>
          </a:xfrm>
        </p:spPr>
        <p:txBody>
          <a:bodyPr>
            <a:normAutofit/>
          </a:bodyPr>
          <a:lstStyle/>
          <a:p>
            <a:r>
              <a:rPr lang="fr-FR" sz="4800" dirty="0" smtClean="0"/>
              <a:t>Risque juridique : </a:t>
            </a:r>
            <a:br>
              <a:rPr lang="fr-FR" sz="4800" dirty="0" smtClean="0"/>
            </a:br>
            <a:r>
              <a:rPr lang="fr-FR" sz="4800" dirty="0" smtClean="0"/>
              <a:t>pourquoi les prendre en compte ?</a:t>
            </a:r>
            <a:endParaRPr lang="fr-FR" sz="4800" dirty="0"/>
          </a:p>
        </p:txBody>
      </p:sp>
      <p:sp>
        <p:nvSpPr>
          <p:cNvPr id="3" name="Espace réservé du contenu 2"/>
          <p:cNvSpPr>
            <a:spLocks noGrp="1"/>
          </p:cNvSpPr>
          <p:nvPr>
            <p:ph idx="1"/>
          </p:nvPr>
        </p:nvSpPr>
        <p:spPr>
          <a:xfrm>
            <a:off x="609600" y="2338386"/>
            <a:ext cx="10972800" cy="4525963"/>
          </a:xfrm>
        </p:spPr>
        <p:txBody>
          <a:bodyPr>
            <a:normAutofit/>
          </a:bodyPr>
          <a:lstStyle/>
          <a:p>
            <a:pPr marL="0" indent="0" algn="ctr">
              <a:buNone/>
            </a:pPr>
            <a:r>
              <a:rPr lang="fr-FR" sz="3200" dirty="0" smtClean="0"/>
              <a:t>Pour travailler plus sereinement : moins de conflits</a:t>
            </a:r>
          </a:p>
          <a:p>
            <a:pPr marL="0" indent="0" algn="ctr">
              <a:buNone/>
            </a:pPr>
            <a:r>
              <a:rPr lang="fr-FR" sz="3200" dirty="0" smtClean="0"/>
              <a:t>Pour </a:t>
            </a:r>
            <a:r>
              <a:rPr lang="fr-FR" sz="3200" dirty="0" smtClean="0"/>
              <a:t>économiser de l’argent</a:t>
            </a:r>
          </a:p>
          <a:p>
            <a:pPr marL="0" indent="0" algn="ctr">
              <a:buNone/>
            </a:pPr>
            <a:r>
              <a:rPr lang="fr-FR" sz="3200" dirty="0" smtClean="0"/>
              <a:t> Pour gagner en crédibilité</a:t>
            </a:r>
          </a:p>
          <a:p>
            <a:pPr marL="0" indent="0" algn="ctr">
              <a:buNone/>
            </a:pPr>
            <a:r>
              <a:rPr lang="fr-FR" sz="3200" dirty="0" smtClean="0"/>
              <a:t>Pour améliorer les services rendus et la satisfaction des étudiants</a:t>
            </a:r>
          </a:p>
          <a:p>
            <a:pPr marL="0" indent="0" algn="ctr">
              <a:buNone/>
            </a:pPr>
            <a:r>
              <a:rPr lang="fr-FR" sz="3200" dirty="0"/>
              <a:t>P</a:t>
            </a:r>
            <a:r>
              <a:rPr lang="fr-FR" sz="3200" dirty="0" smtClean="0"/>
              <a:t>our créer une communauté universitaire unie</a:t>
            </a:r>
            <a:endParaRPr lang="fr-FR" sz="3200" dirty="0"/>
          </a:p>
          <a:p>
            <a:pPr marL="0" indent="0" algn="ctr">
              <a:buNone/>
            </a:pPr>
            <a:r>
              <a:rPr lang="fr-FR" sz="3200" dirty="0" smtClean="0"/>
              <a:t>Prévenir plutôt que guérir</a:t>
            </a:r>
            <a:endParaRPr lang="fr-FR" sz="3200" dirty="0"/>
          </a:p>
        </p:txBody>
      </p:sp>
      <p:sp>
        <p:nvSpPr>
          <p:cNvPr id="4" name="Espace réservé du pied de page 3"/>
          <p:cNvSpPr>
            <a:spLocks noGrp="1"/>
          </p:cNvSpPr>
          <p:nvPr>
            <p:ph type="ftr" sz="quarter" idx="11"/>
          </p:nvPr>
        </p:nvSpPr>
        <p:spPr>
          <a:xfrm>
            <a:off x="878887" y="6356351"/>
            <a:ext cx="9283422" cy="501649"/>
          </a:xfrm>
        </p:spPr>
        <p:txBody>
          <a:bodyPr/>
          <a:lstStyle/>
          <a:p>
            <a:r>
              <a:rPr lang="fr-FR" smtClean="0"/>
              <a:t>risques juridiques - GISGUF MONCTON 2016</a:t>
            </a:r>
            <a:endParaRPr lang="fr-FR" dirty="0"/>
          </a:p>
        </p:txBody>
      </p:sp>
    </p:spTree>
    <p:extLst>
      <p:ext uri="{BB962C8B-B14F-4D97-AF65-F5344CB8AC3E}">
        <p14:creationId xmlns:p14="http://schemas.microsoft.com/office/powerpoint/2010/main" val="3978100721"/>
      </p:ext>
    </p:extLst>
  </p:cSld>
  <p:clrMapOvr>
    <a:masterClrMapping/>
  </p:clrMapOvr>
  <p:transition spd="slow">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4154984"/>
          </a:xfrm>
          <a:prstGeom prst="rect">
            <a:avLst/>
          </a:prstGeom>
        </p:spPr>
        <p:txBody>
          <a:bodyPr wrap="square">
            <a:spAutoFit/>
          </a:bodyPr>
          <a:lstStyle/>
          <a:p>
            <a:r>
              <a:rPr lang="fr-FR" sz="2400" dirty="0" smtClean="0"/>
              <a:t>Missions des universités : Article L123-3 code de l’éducation : </a:t>
            </a:r>
            <a:endParaRPr lang="fr-FR" sz="2400" dirty="0"/>
          </a:p>
          <a:p>
            <a:r>
              <a:rPr lang="fr-FR" sz="2400" dirty="0"/>
              <a:t>Les missions du service public de l'enseignement supérieur sont :</a:t>
            </a:r>
          </a:p>
          <a:p>
            <a:r>
              <a:rPr lang="fr-FR" sz="2400" dirty="0"/>
              <a:t>1° La formation initiale et continue ;</a:t>
            </a:r>
          </a:p>
          <a:p>
            <a:r>
              <a:rPr lang="fr-FR" sz="2400" dirty="0"/>
              <a:t>2° La recherche scientifique et technologique, la diffusion et la valorisation de ses résultats ;</a:t>
            </a:r>
          </a:p>
          <a:p>
            <a:r>
              <a:rPr lang="fr-FR" sz="2400" dirty="0"/>
              <a:t>3° L'orientation et l'insertion professionnelle ;</a:t>
            </a:r>
          </a:p>
          <a:p>
            <a:r>
              <a:rPr lang="fr-FR" sz="2400" dirty="0"/>
              <a:t>4° La diffusion de la culture et l'information scientifique et technique ;</a:t>
            </a:r>
          </a:p>
          <a:p>
            <a:r>
              <a:rPr lang="fr-FR" sz="2400" dirty="0"/>
              <a:t>5° La participation à la construction de l'Espace européen de l'enseignement supérieur et de la recherche ;</a:t>
            </a:r>
          </a:p>
          <a:p>
            <a:r>
              <a:rPr lang="fr-FR" sz="2400" dirty="0"/>
              <a:t>6° La coopération internationale.</a:t>
            </a:r>
          </a:p>
          <a:p>
            <a:endParaRPr lang="fr-FR" sz="2400" dirty="0"/>
          </a:p>
        </p:txBody>
      </p:sp>
    </p:spTree>
    <p:extLst>
      <p:ext uri="{BB962C8B-B14F-4D97-AF65-F5344CB8AC3E}">
        <p14:creationId xmlns:p14="http://schemas.microsoft.com/office/powerpoint/2010/main" val="4228454890"/>
      </p:ext>
    </p:extLst>
  </p:cSld>
  <p:clrMapOvr>
    <a:masterClrMapping/>
  </p:clrMapOvr>
  <p:transition spd="slow">
    <p:cover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Les risques liés aux missions</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5016758"/>
          </a:xfrm>
          <a:prstGeom prst="rect">
            <a:avLst/>
          </a:prstGeom>
        </p:spPr>
        <p:txBody>
          <a:bodyPr wrap="square">
            <a:spAutoFit/>
          </a:bodyPr>
          <a:lstStyle/>
          <a:p>
            <a:r>
              <a:rPr lang="fr-FR" sz="3200" dirty="0" smtClean="0"/>
              <a:t>Exemples : </a:t>
            </a:r>
          </a:p>
          <a:p>
            <a:r>
              <a:rPr lang="fr-FR" sz="3200" dirty="0" smtClean="0"/>
              <a:t>formation  initiale : risque juridique d’annulation d’épreuve de contrôle terminal, jurys</a:t>
            </a:r>
          </a:p>
          <a:p>
            <a:r>
              <a:rPr lang="fr-FR" sz="3200" dirty="0" smtClean="0"/>
              <a:t> recherche : risque hygiène et sécurité</a:t>
            </a:r>
          </a:p>
          <a:p>
            <a:r>
              <a:rPr lang="fr-FR" sz="3200" dirty="0" smtClean="0"/>
              <a:t>Valorisation : risque de non respect de la propriété intellectuelle</a:t>
            </a:r>
          </a:p>
          <a:p>
            <a:r>
              <a:rPr lang="fr-FR" sz="3200" dirty="0" smtClean="0"/>
              <a:t>Orientation – insertion : risque accident du travail pendant les stages</a:t>
            </a:r>
          </a:p>
          <a:p>
            <a:endParaRPr lang="fr-FR" sz="3200" dirty="0"/>
          </a:p>
          <a:p>
            <a:endParaRPr lang="fr-FR" sz="3200" dirty="0"/>
          </a:p>
        </p:txBody>
      </p:sp>
    </p:spTree>
    <p:extLst>
      <p:ext uri="{BB962C8B-B14F-4D97-AF65-F5344CB8AC3E}">
        <p14:creationId xmlns:p14="http://schemas.microsoft.com/office/powerpoint/2010/main" val="2573156449"/>
      </p:ext>
    </p:extLst>
  </p:cSld>
  <p:clrMapOvr>
    <a:masterClrMapping/>
  </p:clrMapOvr>
  <p:transition spd="slow">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2554545"/>
          </a:xfrm>
          <a:prstGeom prst="rect">
            <a:avLst/>
          </a:prstGeom>
        </p:spPr>
        <p:txBody>
          <a:bodyPr wrap="square">
            <a:spAutoFit/>
          </a:bodyPr>
          <a:lstStyle/>
          <a:p>
            <a:r>
              <a:rPr lang="fr-FR" sz="4000" dirty="0" smtClean="0"/>
              <a:t>Les risques juridiques :</a:t>
            </a:r>
          </a:p>
          <a:p>
            <a:endParaRPr lang="fr-FR" sz="4000" dirty="0" smtClean="0"/>
          </a:p>
          <a:p>
            <a:pPr marL="342900" indent="-342900">
              <a:buFontTx/>
              <a:buChar char="-"/>
            </a:pPr>
            <a:r>
              <a:rPr lang="fr-FR" sz="4000" dirty="0" smtClean="0"/>
              <a:t>Liés aux personnels </a:t>
            </a:r>
          </a:p>
          <a:p>
            <a:pPr marL="342900" indent="-342900">
              <a:buFontTx/>
              <a:buChar char="-"/>
            </a:pPr>
            <a:endParaRPr lang="fr-FR" sz="4000" dirty="0" smtClean="0"/>
          </a:p>
        </p:txBody>
      </p:sp>
    </p:spTree>
    <p:extLst>
      <p:ext uri="{BB962C8B-B14F-4D97-AF65-F5344CB8AC3E}">
        <p14:creationId xmlns:p14="http://schemas.microsoft.com/office/powerpoint/2010/main" val="884055521"/>
      </p:ext>
    </p:extLst>
  </p:cSld>
  <p:clrMapOvr>
    <a:masterClrMapping/>
  </p:clrMapOvr>
  <p:transition spd="slow">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2862322"/>
          </a:xfrm>
          <a:prstGeom prst="rect">
            <a:avLst/>
          </a:prstGeom>
        </p:spPr>
        <p:txBody>
          <a:bodyPr wrap="square">
            <a:spAutoFit/>
          </a:bodyPr>
          <a:lstStyle/>
          <a:p>
            <a:r>
              <a:rPr lang="fr-FR" sz="3600" dirty="0" smtClean="0"/>
              <a:t>Les risques juridiques </a:t>
            </a:r>
            <a:r>
              <a:rPr lang="fr-FR" sz="3600" dirty="0"/>
              <a:t>l</a:t>
            </a:r>
            <a:r>
              <a:rPr lang="fr-FR" sz="3600" dirty="0" smtClean="0"/>
              <a:t>iés aux personnels :</a:t>
            </a:r>
          </a:p>
          <a:p>
            <a:pPr marL="571500" indent="-571500">
              <a:buFont typeface="Arial" pitchFamily="34" charset="0"/>
              <a:buChar char="•"/>
            </a:pPr>
            <a:r>
              <a:rPr lang="fr-FR" sz="3600" dirty="0" smtClean="0"/>
              <a:t>Avant l’entrée en fonction</a:t>
            </a:r>
          </a:p>
          <a:p>
            <a:pPr marL="571500" indent="-571500">
              <a:buFont typeface="Arial" pitchFamily="34" charset="0"/>
              <a:buChar char="•"/>
            </a:pPr>
            <a:r>
              <a:rPr lang="fr-FR" sz="3600" dirty="0" smtClean="0"/>
              <a:t>Pendant l’exercice des fonctions</a:t>
            </a:r>
          </a:p>
          <a:p>
            <a:pPr marL="571500" indent="-571500">
              <a:buFont typeface="Arial" pitchFamily="34" charset="0"/>
              <a:buChar char="•"/>
            </a:pPr>
            <a:r>
              <a:rPr lang="fr-FR" sz="3600" dirty="0" smtClean="0"/>
              <a:t>Après l’arrêt des fonctions</a:t>
            </a:r>
          </a:p>
          <a:p>
            <a:pPr marL="571500" indent="-571500">
              <a:buFont typeface="Arial" pitchFamily="34" charset="0"/>
              <a:buChar char="•"/>
            </a:pPr>
            <a:endParaRPr lang="fr-FR" sz="3600" dirty="0"/>
          </a:p>
        </p:txBody>
      </p:sp>
    </p:spTree>
    <p:extLst>
      <p:ext uri="{BB962C8B-B14F-4D97-AF65-F5344CB8AC3E}">
        <p14:creationId xmlns:p14="http://schemas.microsoft.com/office/powerpoint/2010/main" val="3600470328"/>
      </p:ext>
    </p:extLst>
  </p:cSld>
  <p:clrMapOvr>
    <a:masterClrMapping/>
  </p:clrMapOvr>
  <p:transition spd="slow">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3170099"/>
          </a:xfrm>
          <a:prstGeom prst="rect">
            <a:avLst/>
          </a:prstGeom>
        </p:spPr>
        <p:txBody>
          <a:bodyPr wrap="square">
            <a:spAutoFit/>
          </a:bodyPr>
          <a:lstStyle/>
          <a:p>
            <a:r>
              <a:rPr lang="fr-FR" sz="4000" dirty="0" smtClean="0"/>
              <a:t>Les risques juridiques :</a:t>
            </a:r>
          </a:p>
          <a:p>
            <a:endParaRPr lang="fr-FR" sz="4000" dirty="0" smtClean="0"/>
          </a:p>
          <a:p>
            <a:pPr marL="342900" indent="-342900">
              <a:buFontTx/>
              <a:buChar char="-"/>
            </a:pPr>
            <a:r>
              <a:rPr lang="fr-FR" sz="4000" dirty="0" smtClean="0"/>
              <a:t>Liés aux personnels </a:t>
            </a:r>
          </a:p>
          <a:p>
            <a:pPr marL="342900" indent="-342900">
              <a:buFontTx/>
              <a:buChar char="-"/>
            </a:pPr>
            <a:endParaRPr lang="fr-FR" sz="4000" dirty="0" smtClean="0"/>
          </a:p>
          <a:p>
            <a:r>
              <a:rPr lang="fr-FR" sz="4000" dirty="0" smtClean="0"/>
              <a:t>Exemple RPS : risques psycho-sociaux</a:t>
            </a:r>
            <a:endParaRPr lang="fr-FR" sz="4000" dirty="0"/>
          </a:p>
        </p:txBody>
      </p:sp>
    </p:spTree>
    <p:extLst>
      <p:ext uri="{BB962C8B-B14F-4D97-AF65-F5344CB8AC3E}">
        <p14:creationId xmlns:p14="http://schemas.microsoft.com/office/powerpoint/2010/main" val="1054691489"/>
      </p:ext>
    </p:extLst>
  </p:cSld>
  <p:clrMapOvr>
    <a:masterClrMapping/>
  </p:clrMapOvr>
  <p:transition spd="slow">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1938992"/>
          </a:xfrm>
          <a:prstGeom prst="rect">
            <a:avLst/>
          </a:prstGeom>
        </p:spPr>
        <p:txBody>
          <a:bodyPr wrap="square">
            <a:spAutoFit/>
          </a:bodyPr>
          <a:lstStyle/>
          <a:p>
            <a:r>
              <a:rPr lang="fr-FR" sz="4000" dirty="0" smtClean="0"/>
              <a:t>Les risques juridiques :</a:t>
            </a:r>
          </a:p>
          <a:p>
            <a:pPr marL="342900" indent="-342900">
              <a:buFontTx/>
              <a:buChar char="-"/>
            </a:pPr>
            <a:endParaRPr lang="fr-FR" sz="4000" dirty="0" smtClean="0"/>
          </a:p>
          <a:p>
            <a:pPr marL="342900" indent="-342900">
              <a:buFontTx/>
              <a:buChar char="-"/>
            </a:pPr>
            <a:r>
              <a:rPr lang="fr-FR" sz="4000" dirty="0" smtClean="0"/>
              <a:t>Liés aux usagers</a:t>
            </a:r>
            <a:endParaRPr lang="fr-FR" sz="4000" dirty="0"/>
          </a:p>
        </p:txBody>
      </p:sp>
    </p:spTree>
    <p:extLst>
      <p:ext uri="{BB962C8B-B14F-4D97-AF65-F5344CB8AC3E}">
        <p14:creationId xmlns:p14="http://schemas.microsoft.com/office/powerpoint/2010/main" val="2720602815"/>
      </p:ext>
    </p:extLst>
  </p:cSld>
  <p:clrMapOvr>
    <a:masterClrMapping/>
  </p:clrMapOvr>
  <p:transition spd="slow">
    <p:cover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3170099"/>
          </a:xfrm>
          <a:prstGeom prst="rect">
            <a:avLst/>
          </a:prstGeom>
        </p:spPr>
        <p:txBody>
          <a:bodyPr wrap="square">
            <a:spAutoFit/>
          </a:bodyPr>
          <a:lstStyle/>
          <a:p>
            <a:r>
              <a:rPr lang="fr-FR" sz="4000" dirty="0" smtClean="0"/>
              <a:t>Les risques juridiques liés aux usagers :</a:t>
            </a:r>
          </a:p>
          <a:p>
            <a:pPr marL="571500" indent="-571500">
              <a:buFontTx/>
              <a:buChar char="-"/>
            </a:pPr>
            <a:r>
              <a:rPr lang="fr-FR" sz="4000" dirty="0" smtClean="0"/>
              <a:t>Pendant les cours</a:t>
            </a:r>
          </a:p>
          <a:p>
            <a:pPr marL="571500" indent="-571500">
              <a:buFontTx/>
              <a:buChar char="-"/>
            </a:pPr>
            <a:r>
              <a:rPr lang="fr-FR" sz="4000" dirty="0" smtClean="0"/>
              <a:t>Pendant les stages</a:t>
            </a:r>
          </a:p>
          <a:p>
            <a:pPr marL="571500" indent="-571500">
              <a:buFontTx/>
              <a:buChar char="-"/>
            </a:pPr>
            <a:r>
              <a:rPr lang="fr-FR" sz="4000" dirty="0" smtClean="0"/>
              <a:t>Pendant les examens</a:t>
            </a:r>
          </a:p>
          <a:p>
            <a:pPr marL="571500" indent="-571500">
              <a:buFontTx/>
              <a:buChar char="-"/>
            </a:pPr>
            <a:r>
              <a:rPr lang="fr-FR" sz="4000" dirty="0" smtClean="0"/>
              <a:t>Pendant les sorties-visites-voyages</a:t>
            </a:r>
            <a:endParaRPr lang="fr-FR" sz="4000" dirty="0"/>
          </a:p>
        </p:txBody>
      </p:sp>
    </p:spTree>
    <p:extLst>
      <p:ext uri="{BB962C8B-B14F-4D97-AF65-F5344CB8AC3E}">
        <p14:creationId xmlns:p14="http://schemas.microsoft.com/office/powerpoint/2010/main" val="4209969821"/>
      </p:ext>
    </p:extLst>
  </p:cSld>
  <p:clrMapOvr>
    <a:masterClrMapping/>
  </p:clrMapOvr>
  <p:transition spd="slow">
    <p:cover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906877" cy="501649"/>
          </a:xfrm>
        </p:spPr>
        <p:txBody>
          <a:bodyPr/>
          <a:lstStyle/>
          <a:p>
            <a:r>
              <a:rPr lang="fr-FR" smtClean="0"/>
              <a:t>risques juridiques - GISGUF MONCTON 2016</a:t>
            </a:r>
            <a:endParaRPr lang="fr-FR" dirty="0"/>
          </a:p>
        </p:txBody>
      </p:sp>
      <p:sp>
        <p:nvSpPr>
          <p:cNvPr id="2" name="Titre 1"/>
          <p:cNvSpPr>
            <a:spLocks noGrp="1"/>
          </p:cNvSpPr>
          <p:nvPr>
            <p:ph type="title"/>
          </p:nvPr>
        </p:nvSpPr>
        <p:spPr>
          <a:xfrm>
            <a:off x="644237" y="-503237"/>
            <a:ext cx="10972800" cy="1600200"/>
          </a:xfrm>
        </p:spPr>
        <p:txBody>
          <a:bodyPr/>
          <a:lstStyle/>
          <a:p>
            <a:r>
              <a:rPr lang="fr-FR" dirty="0" smtClean="0"/>
              <a:t>IDENTIFIER par la connaissance</a:t>
            </a:r>
            <a:endParaRPr lang="fr-FR" dirty="0"/>
          </a:p>
        </p:txBody>
      </p:sp>
      <p:sp>
        <p:nvSpPr>
          <p:cNvPr id="5" name="AutoShape 2"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63500" y="-8937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hQSERQTEhQSFRUWGBwaGBcWFxsXGBYXFxgVFxQXGBgaHyYeGBklGhUXHy8gIycpLCwsFh4xNTAqNSYrLCkBCQoKDgwOGg8PGiokHyQsLCosNCwuLjUpLCwsKS8sLCwsLCwuLywsLCksLCwsLCwsLCwpLCwsLCwsLCwsLCwsLP/AABEIAMEBBQMBIgACEQEDEQH/xAAcAAACAgMBAQAAAAAAAAAAAAAABAMFAgYHAQj/xABXEAABAgQCBAYLDAkCBAQHAAABAhEAAwQhEjEFE0FRBhQiYXGTFTJSU1SBkZKx0tMHFiMzNHJzlKGz0eMXJEJDYrLB4vB0pGSDovFEgqPCJTZFY7TDxP/EABsBAAIDAQEBAAAAAAAAAAAAAAACAQMEBQYH/8QAOBEAAgEBBAYIBgIBBQEAAAAAAAECEQMEEiExQVGhsfAFFCJSYYGR0RMVMjNx4cHxsjRCU5KiNf/aAAwDAQACEQMRAD8A7jBBAYAKmRPqJmJSDICQtaQFJWSyJikOSFAXwvltiTBVd3TeYv14S7F6+RhdIafOLLSVoV8LPSykhSXbFiF7FKTsiL3sz3fjs3mYKba7jGxe1sg1gBaLuztXoUZ00N+ZZYKru6bzF+vBgqu7pvMX68VauC07ESmrmh94USE8thixuWxWfIh4yk8GJ4I/XJmb2SoOW2jGzYnVz4iC4YA7O1egdrY/UssFV3dN5i/XgwVXd03mL9eFJWgJoqDN4yvCVKOBixBxYAXURycTBgByRZySV08GagZVk0i1lYzkADcTAbsRnkSe2ZQOztXoT2tj9SzwVXd03mL9eMqCqmGbMlzdWSlKFAoBFlmaliCTlq/tirPBuoI+WTHHallD9oKJUBM5VnT0NtvFnI+VzvoZP89VEOlCVWudSxgggiotCKLhNp2bTavVSUzceJ3WUYcOBskl3xHyRexr/CrTsqn1WtIGLEz/AMOB/wCYRZZKskqVK7V0i2U/v5q/Akdcr2cejhxV+BI61Xs4g9/FN3SfKIqdLafkTl4kz0y+QUWvY4sQ7azhQDgPyRnycO1WUe7xMbtZd7gXnv6q/A0dcr2cHv6q/A0dcr2ca+rT6SU/rpIBdQyxXcDkq5KbJsMmLdsRF0eHFN3SfKIHZRX+3iQraW3gWOiOF1TNnS5a6VKEqJBUJpVh5Ki7YA9wBntjbY07Q3C2RNny5aCnEokBiO5UfQI3GMltFReSoa7GTks3UIIIIpLgggggAIIIIACCCCAAggggAIIIIACCCCACuTOmrmTAhUtIQoJ5SFKJdCFu4WO7bLZEmrn98k9Ur2sYUQOOpbPWBuokxR02htISwEpqEqDB8SiVEsnEypiFlNxbMdsW5YEu1KutIpr4N6eJZzNA4iVKRRkkuSaZyScyTjuYx97o73RfVv74RRozSISRxiW4Swdi5sHJMl2bEWvdrgODfaMkzEywJqsS3U5d3BUop2D9kizWyvnEybS0oiKUn9LK/wB7o73RfVv74Pe6O90X1b++NX91+umS0U2rmTJbqW+BakPyUs+Eh40OlVXTEaxE+eUgP8oWMlYVZqADcklyGExHdARps7GU4KeKhltbeEJuCi2dk97o73RfVv74Pe6O90X1b++OQij0mVFOKscZjXq5svhOVmBZ2JAN7R7xPSXJIXUkKbCU1Lg4k4hcTGbDd8rG9jD9XffQnWV/xs6773R3ui+rf3xPTaMXLfV8WQ+eCQUu2TtMvnHJeAOl569I06Vz5y0lSnCpq1JLSphyKiCHDxN7o+lp0vSM1KJ09KQEclE1aR2iXYAsH6IV3eeP4ddVRleofD+Jhemh1vVT++SeqV7WDVT++SeqV7WONCtQf/qVWhnfEqcp/wBpBYENYsedB7tIGFPWpISVaTqgbYkvOGYQVMrEcioi4u3NeOqvbuJ63HZ/6R2jVT++SeqV7WI51DMW2M06myxSSWfNnmc0cZqq4BClI0lVKUE2QVTgVKsCHxckbf8AzDuSTtvuQV8yYarWTJkxhKbGtS2cznbES2Q8kRO7uEHOujwGheYzmoU0+JcnhBR+E6N6r8yPPfDR+E6N6r8yOMTzylfOPpMNytCz1ITMRLWpKnbDyiQklJOEOQHSRlu3h9fVIrTLgYeuzbaUeJ1z3w0fhOjeq/Mg98NH4To3qvzI5GvQdQG+Bm3YAhJIJICgARZ2Lt+BhIuLGBXSL0S4A79OOmHE+gNHShMSmbIXRqSXwrRJOwlJYiZvBEPaqf3yT1SvaxoVJPUjg3iQpSVDEykkpI/WjkRcRzvs9U+EVPXTPWjNC7O0cqPQ2tBrne42SjVPNJ5M+gdVP75J6pXtYNVP75J6pXtY+fez9T4TUddM9aDs/U+E1HXTPWizqMtq9Cr5jDuv1PoLVT++SeqV7WDVz++SeqV7WPn1Wnqlj+sVOR/fTN3zo6R7rtfMlppdXMmIczHwLUh2EtnwkPFUrrKM4xqs66thdC+RlCU6PKmvab1qp/fJPVK9rBqp/fJPVK9rHz92eqfCKnrpnrQdn6nwmp66Z60W9RltXoU/MYd1+p9A6qf3yT1Svawaqf3yT1Svax8+9n6jwmo66Z60bL7nWlpy9IyUrnTlpON0qmrUC0pZDgljeEnc5Ri5VWXgPC/wnJRo8/E67qp/fJPVK9rBqp/fJPVK9rDsEYMR0sKEtVP75J6pXtYNVP75J6pXtYdggxBhRRaR0xNkKCVatbhwyVIa5BzUp4IT4V/GJ+b/AFMexphCLVWjJO0lGTSZdaP+MqPpE/cyYehHR/xlR9In7mTD0ZpaTXHR68QggghRjm3uzNgpXyxrfowpeNMpzRuAldWm6i6MwML2SBlyAd7ZlkxvfuuaNmzkUwlSpkxlLfAhS2dKWfCC0c8pNB1spYWimqQoOx1CzmCk2KWNiY7F2o7FZ7Th3rErd9mqy1DSpNMVsmZWuXCrEqVY4EkYHcpHmyzySbR7OXTAuqdXAFxmXBwAqcqTyiVYCRbthsaGuNaU7xP+rKz3thb7OfMklPSNHpCelCZlNUEIchqdYNwkFyE37Uf4zWrTm9/6KpPLKL9GNcCpcsaWp9SpSpeJeHEGUPgpoZVgHs7jYRkXAx91Af8AxKd82X92mGOAegaiXpCnXMp56EhSnUqUtKQ8qYA5IYXIHjhzhzoacvSipgpqibKeViwS1KCkpSjGkEBiWBGcLiSt61/2/wAjYJO70pTtfwJUM2sUgTginKWxBSyAUID8nMHC4J2nlKD3IhiZKqQp1U1FiBU5VcZ3sTfJ3vnsUVRAvQ6VAvo/SDsQPglckOCLYshcABmBIe4KcOwaLvo7SGQAIlqd8Tkqc3NhlhcFQZLgpWq5/ssSlz/QjpkTpNPLkzZUgBmSpIJUm8tR5QOAKVgDtmyj+052v3Fs6volemdFDM4PIGIJodJnPCdWoDJQQWZyO1zvzBiFbP7kWi50k1OulTZeISmxoUh2M52xAOzjyiItpL4MlzpCxhLrEW9H6/By6f2yvnH0mJZGkpqAyJkxIZuSoizqLWO9Sj0qMbrM9x+qJJ1tNck9svafmRj+h2r77Tecv1Iv6xYtZtGXqtunVRZqPZuf36b552+PmhGN1ovcpqZqAtMynYki5W/JUUn9jeIn/Q7V99pvOX6kT8exWtEO7W8tKZZyv/lo9Cv/AMoxpPBiZM1hTLVKDgKOtBKXSoJGW0iYqW21M1YuSI6VX8HZsjQa6VtZNANpQUp8VRj5IZzY7thjl/vYq/BanqZnqxRYSjJTz0yZpvEZxdm6PKKNi4pVOg6iiCk9qCkErxlKiCok3ZKgQSLYthS+YkVJCkaihN2wttUElQSXwoOGXiLEGzi7PrCuDdSCAaaoBOQ1K3LC7DDe0Ze9er8FqepX6sW4F3lz5lXxJd18+QvpmYozZmNKEqBKSlAZCSgYSEtstHRPdoPIpemZ6JcaErgxVsf1WqyP7mZu+bHR/da0ZNnJptVKmzMJmPgQpbOJbPhBbI+SEtJR+LZ57eA1lGTsrSqedOJrFLouqlgykJp5qUuk47PygobQSEqMxjumTAc7S8RqwtStRQnGWwlKMOIhNhfMCUvb3e9L63716vwWp6lfqxkrg5WFISaarKQ5AMqYwJZyAzB2Hkh8K7y58yFaS7sufI2FcqqIvIoiZYuSQVIslCSolTlkp5xyd4SDDwAolStLSULbEAoli45UhSs2vnstY5xQJ4NVRdqaoLFi0ldiwLHk2LEHxiNl9zzQVRL0hJXMkT0JGN1KlLSkPLWA5IYXLQs6Rs5ZrQ+dIQcp2kOy9K50HZ4III4Z6EIIIIANW4V/GJ+b/Ux7HnCv4xPzf6mPY3Wf0o59r9bLIVJl8aWACRMSwJYOZUgByxbPdHp0hO7iT56vUiCq7Wr+lR93TxFUSZhW6ZgSm1iMW29sstsVRinp5yLZzktHObHOyM7uJPnq9SE6tU+YoHEEJAbCiYUuX7YkyyTazREmRPcEzUHeMAY28ov/AIMoyVJnclpiLDlOjNTm43DINzZ7YdQiiv4knt3HnF5vfJnXn2MHF53fJnXn2MYppp73nJ8UsZ8l7HoPlPiyTJnveZLZx+xcps45tu/pvZsKIxPx3E1BRrWVpVNnpKW7WbiBCn3yw2UMVOiyhCla+pOEEtjF2D9zEmi/jJvQj/3w1pL4mZ8xX8pjPJtSoaYKsKso0yJrfGTOvPsY94vN75M68+xhhSSUMCxKbHcWsYW1E9m1iH2HBzc/p9Oy9RRmcmjFVLPxAidMCbuNcSTlhvqbNfpeM+Lze+TOvPsYBJnd8R5mxw7+J/KI81U8lRxywHOEYXs5YnxN5M4nCvAjG/Hce8Xm98mdefYxJSUq1LwKmzxycQKZuLazF5aYJEuYDy1pUGyCWL733M0NUXx//LP84hJqiyLINtqpJ2FPf6nzx6sHYY9/qfPHqxZQRmxM14Ea5oDRRVISddUDlLsFhvjF/wAMWPYU9/qfPHqxjwa+Tp+dM+9XFpDTk8TFjFYUVvYU9/qfPHqwdhT3+p88erFlBC42NgRr9Xo7DOkJ1s848bKKw6cKX5PJ25Q92FPf6nzx6sY6R+U0vTM/ki0hnJ0XOsSMVV86it7Cnv8AU+ePVg7Cnv8AU+ePViyghcbHwIrewp7/AFPnj1YOwp7/AFPnj1YsoIMbDAjVzJUFTQmZOcTgh9YE4v1dE3EoiWXLcnoAjPi83vkzrz7GM1/Gzv8AVf8A8KIiRTTwB8Kkna6Xex2m+bX+w7dUVVGOTaeRlxed3yZ159jE9FOnywoEomAqdONanSMKRhcS+Vygov8AxNsiBNPODfCpOTugXvdm3j+ubjD4ZE9ydagC7DAN9ne5bJ38mZlxTFU5LaWPZGd3Enz1epB2RndxJ89XqRX8XnOPhUs9+QHa1tvP9nTHiZE9rzUEuH+D2WcDd+1v2ZQvw481G+LPx3Cem6ozFJUoAEYkkAuORMWlwSBu3QRHpPP/AM0376ZBFkckVydWW9avCucg6lQmKSovNUhSeRLS3JlqY8h3faIWxnuk/WpnsovKP4yf85P3aIW0nNWhQOuRLSWABQ/auVF+cHL+EHe+dS1GqUdfsVmM90n61N9lBjPdI+tTPZRMdKq2VUls+0OT78stvO+6LChnqmKBE5C0pHKCUsXOJugZeQwzdOWIopunsUOkZ6kyZikqSFBCilqlai6UqVZJlMo2duaLPsbO7kfWpnsox4bKIpiwJ7cWIsDJnAm5FhnvtYGL+Fc+ymPGzVWmU9PJmygpWCVe6lLqFlgkHaZVgLxhN0xiBSTRsQQf1o5Gx/dw/pkfq876Nf8AKYXGlTd6ec4JFkuDexBLbGOW/PaqzzoS+zkmVYWO+SfryvZxBTVBKpoM2UyVgB6xQtq5arHV8oOo38WyLrssfB53mdPly6Ik7JXUNTOszMmxyBY+P7IfE9m8TAtu4qNYO+SfryvZxkbAKxymLseOrYtmx1d2iz7K/wDDzvMG4nfzc+YhfRqsU4kpIcLLHMOKax54MQYVyhLWDvkn68r2cS01WEKKgqmJIZ1VilMHezy98WFZrUqUoKkpRyWx5DIHJru/7W1Ngxdc6QUM5tJ9trOLPdw27PbBWqDDhf6Rl2dO+j+tflR6nTaiQAaMk/8AE+T91GEqpnKKQldKTtAxHe5tllZ9x8TekUkU68QBUE/shnI3ObPznxwrUdFB05NVqV+gZ84U6SEScIMy6pqk/vFu/wAFE/Z076P61+VENAX0etwzpnWLW5U2xZx5CRDq9IKSogyJhALApAOLMPsbLyQOjby1gqpLPUQdnTvo/rX5UHZ076P61+VEw0oXbi87zBnlvbxx6vSRBYSJxuL4QBcsduy5vu6Iii2bwq+9uKit0uTPpy9LYzMqhxdG06u0WnZSZhxtS4XbFxg4X3PqmePTpU7Kefk55Ifms97mIlDl5f8AiBb/AJKYbJ6iM1rDs6d9H9a/Kg7OnfR/WvyoYVpAgkGRNNy2FIIICikFyQzs7biIw7LXPwE/zM28f+MYWi2byavvbiLs6d9H9a/Kg7OHfR/WvyonmaUbE0iccL5IzYta932RLIrgpeHVTU86kMkNzv6IMthOfe3FNSy5k1dQyJR+GSoFM9abmmkDkqTL5QKVfb44x0rSzpcoqHJLpDioWrNaU5GU22J+BqiZc1wU8tAYtkKWlANibEB997tDvCUtTqIDnEiwa/wiLXYeWHxUml+BMKcHL8lXjPdI+tzNlj+6gxnukfWpnsou9Dl5EskEFsi1rm1nHkMFVXqQptVMUlhykB7l7N0DPnG+Ix50pvD4apV8CkxnukfWpnsoMZ7pH1qZ7KLcaYs+pqPMGwE775H7N4huknlacRSpNzZVjZRAPjAfxwObWreCs09D3GtDRhnFkqlJwh/jFTCStS1EkqQki779u6CLmo+OV8xH802CD4j1B8OOsjmrUJszVldyMTSwoA4EsxKhsbyxiqZOOeM/8lPrwxKm4VVCmJZQLJuS0tFgN8VSDhBA49YhrNkxfLe7k5nETmIhZjPIawzO5PUJ25/t80ZpmThljHRJT68LJFrGuBJ253AHPlq33urnaMU8/HnNvmgkKcH7M9nlmgtSLT61mSrWFfarwvLCQVauZYkKP7OLyReI0k74UTFByHADEpJSczvBio4UzCqkSUhicVpjggama7s94sdFTCmnKiHIMwkJcuRMW4TtN8oiX0pjRfaaPa2cZktaNXNGNJS+EFsQIdsV84j41O7n/wBL82IaydrFAlFWgoftAwIyORv4udoXk2v+v2GRGy7ZdOz+hgSyIbzHuNTu5/8AS/NjKTUzVKKXSks7KlKDh2s0wxlo2tJCUYJ1hdU0MbbztLtud33xL/4j/l/+6Feyg621PdXO7uV5ivXhGZKVLWFYwVqxlhKWsMdUDZKiQ2EZ54uaLmE5nyhH0a/5pURFkyiJzKpagymI3GmnEWuMzviI3zTL+qTYuKgqCSUAFTWByfY/NCK6io2SkNuxucldAdwPLszhkxZLb/IvJWUdolCfm0s0eiPaiqUpJSpTJOZ4vODB95LDpMP0q5qj8IhKA2QOIk222YC+y7jJmjzS76mYzPhs+T7H5ngrmGHslVoyoSaUyjjxKEx8Mta2C5k5IPJDbDZ9kN8emb/9tO/GEuCOLl48OQbCSba6pzcC7v4mi7rZq0peWgLL5Phte79LfbEzyk0RGrimI8emb/8AbTvxg49M3/7ad+MZnSM6/wCrK5uWm7Ys92Q8sMUdUpSlBUsowtmXBd8iLWYeXyq8uUSs9fEUFdMcDEkOWD080BzlclhBVU5QkKUsYjNCg0tSgTgw4cKSVZB3eGtI/u/pE/1jzSOcn6UfyrgTJa01FuPTN/8Atp34wcemb/8AbTvxieZNn4lBKEFOwlTbA299uwNzxiZ9Q3xUt37vY19li/T/AFg51Eeu8i49M3/7ad+MHHpm/wD2078YkmVNQH+CQeUwZeYJLHK1mfpJazGemmzSo45aUpaxCsRdwwIbd/m0nOonnWV3BZIAnBJxALlspiHHFaVixuH3GGeEfydXzpf3suEeBr6ubiZ8aMt3FaXDntZnh3hK/F1Mz4kM+T6xDO2yGf3F5Cx+36kFNMmBIEsrKL4TqgbOf4x6Ik187+Pqk+vDWhn1Et2drtk7l2fZGVWuaCNWlCg13LF3tfc3NCt50GSyrmJ6+d/H1SfXj3Xzv4+qT68SqqaizSUZ982XbZnl5YekqJSCoAKYOAXAO0A7emBumwEq62VlNdajMKsWFNigJs8xsiXu8ESVHxyvmI/mmwQMFkL1CSZq8Bw3ALzijErAkuE4Ffstt2QcVmu2K+7jKn+6ibiCZq5wWDZQAILEPKlg/wBIin6HShQMqQlTuSorNjlkTd3N4aq0c8RWnp54HnFJvdf7hXsoE0s0hwpwbvxlWW/4qIZWjlAg8VlgpZjrbODYgeJ79ET0WiUknHToQMwQvE5uPFZvLzRLaXP7ISb5/RXadkrTJUZjnkrA+GK2Vq5l8JQl7BQz2w5LpZpxGUGRjWz1Ck3C1BRbVFuU5ZzC3CjRqJdOrVDA+JyLuBKnWZTjaQ+d4udDIIlMVFRC5jqIAJ+FXdgAPJEuXZTRCj2mmI8SqP8AKlfsYOJVH+VK/YxaVlOpYASsoL5jcxDfa/SBCytGzC/w8zyDYokekDnaEUvxvHcPzuFOJVH+VK/YxNo9C0TmmDlKQSFa1UyyFJcMUJa6wduUWkpJAAJcgXOTnaYUm/KJf0cz+aREYq5E4aZjsVmkZazNQJasKsC72yxS7MUna1+aLOEZ80JnocgfBrzLftSoWOkeegTnJnobFPSHyfDsz/d5RiVTsuMS9u1GzP8AdwxpTCvCxkqZ3ClC+Vgdm/pSIQ4uxtLorZcps7E+JIbLZuLC1Zoplk/2xga52FRLfLNGdrfF848ogq6eeEErmBSRmOSHDhw+rtENNIAUl0UqRtKSFM19pFzcBnZz47HSlQkyVgLS5FmIJB2EA5xDyaoCVU6veU2hZUxT6pWEhNza/wAPUtYoLbdu3mu8oTwrCZ6QpsTHDk7P8X/jGFOCqsGPHMdwGxYUsNdUhgwG0E+OGa1RXMVyKdSbAKWvMWOQOwlW7+sNL6miF9KZ685geMS2OV0XbP8AdxkET7frCLlhdFyMwPg84UFLyD8FRu1gFWdx0Ws/SHvlEiAoLCgikSAQzL5QFsVxzW/7wUXNAr+d5OuROCpZmLxJxi1he7GyB6Ya0wkkSwmyjMGEvkWVe4L2cZbYK6oSdWApJOsTkQd8ZaTWAZRJAGsGdv2VxXXNFlMmL8Uqe+j/AKfZwcUqe+j/AKfZw3VzELQU6xIfaFDp8Y3jaHhJVEkhuNTBnlMTtyDZWiU+aENbK+plxSp76P8Ap9nBxSp76P8Ap9nGM3R8sqKteq+wrBA5QUbc7NnFlxtHdo84QN7OAJbXvKfgmeRNawxS7O7fqlLtYP5BDfCP5Or50v72XHnBuiTLkIKcRMxKVqJJNzLQmz5AJSkADdBwkD06g5Dql3GY+FRcc8DdbQEqWfkJBCxLMxOJMu5A16gwc7NWw8rDfC3ZKz419bM9j0+Qxd6Mlni6Ugl8JAUbl7gKOQJ27IRqZipSmXUrextKBzsGzH7JsOmGTTbQjTST9hPsl/8AcV10w/8A6eaJJFQpaglKlOS3x0wXAJYvJtkY9TXnE4qWfN5DBuV/X8YtNHpWrCvWlacLMUBDlzyt4yyiZUS/v2Iim3p4e5BSIwrWJgJVhTfWFdnmMLpS138vNBEtR8cr5iP5psEVvMtWWRDOozNmzGEgYSkcuTjUeQkuVYxvbLZCtXSiV26qRLhx+rZsw75ziH5VbLRNnBa0JJUkgKUA41aA9+iF6iuClFqimCbs+EqHJYZljy2V4m22ZNiSUfPnxE/g7/C0Vv8Ah9rs3xmb2bOJqWkTM+LXRqs9qd7H/mf443wGfyW4xR+RLdqzM+T/AOb86atwqBNRSYXcpSws1wC+9j/lmdac+wqSrnzvE9PUJlSVE8XOJKxyZOBQ+DmFwrGW7VssiY2FWjZRJJlyySXJKRcnM5RR8LK2XMkMiYlRGIshd7S5meE5Ozg2ORzi7ra9MoAqcvkBmd8U29qrKzxzdEtJdZQxScYqodi5PepfmJ/CDsXJ71L8wfhCXvjT3Cvs/GK2onSZk9UybJTMSZaEpC0pUUlKppURisAcacu56I5q6Wumu04ml3W01RL/ALFye9S/MH4RnJopaC6EISWZwkAtucDmjX/1PwSV1Uv8ImTIodWuYqRToTLSVLxSkWSASTYXyMXWXSF1tpYIWlWK7vaRzwmwPGEyUlXbAHpDxzCZ7oujQS1A4Bz1UkdFnt0QrX+6DQLlTEIoQlSkKCVYJPJJSQFOC4YkZRqUoV07jU+jr3T7e86txOX3CPNH4QcTl9wjzR+Ecw/SRo3wAdXI/GH9CcNNG1E5Mo0iJZWQlKlSpRSVGwSSlyCSwFmvE447WLLo69RTk7M6BxOX3CPNH4R6KRHcI80fhGn6Z0zQU80yuKS5ik9thlSgEnNnUzm+yETwtoPAU9XJhstrFjcLxJKShkzbOD9Ok06cSUk4pmYBPxszfFjxOX3CPNH4Rzmh4TUSEMujSouovq5O1alAX3AgeKGU8LKDwFPVyfxiZNVebJj0deqKsN6N94nL7hHmj8IOJy+4R5o/CNZ0jXaOlU6J5kSVJmdolMlGJR2hiAzZF8jaKT35UHgCerkxdCwnaKsU6c+Jyra8WVjPBaNJ7OUdCRSoBcISDvCRGa0BQYgEbiHjmVTwtoVGWU0aQErxKGrlcpOBacPlUk+KGPfno/wFPVyYfqdrsfPmVfMLv3lz5HQeJy+4R5o/CDicvuEeaPwjV9B6Q0fUpmEU8mWZYxLC5UuyQ7qBAIItfd5IppnDTRzkJoQobDqpQfxG4iiUHB4ZVqWO9WKipOSo9HNDoPE5fcI80fhHvEpfcI80fhHNKzhlRFLS6MS1hSSFBEoEYVpUWIuCySIt/wBLMnvM7yo9aEfgIr9d9clz5G8pS1hFbwiH6ur50v72XFFo33TKebMTLKJsvEQApWEpc2ALFxfbF5wlSDTqByKpYPQZqHgj9SL421nawbg6i1PoxUxONqYYnLGnci5zOsueeJRoVe+m+r/mRlovSElElCDMlpwhsJUAQxIYuX2RHWGRMXj4yElgGTMSBZRV5bw9ZVp/AUjSv8mR0KvfTfV/zI87CL30v1b8yMAJOXG1GzXnDy/5bmhym0jJQkJ16FNtVMSSb7TA3LlEpR18SCklmUtaSJJ5KS6Jer2zAx5RfL7Tvgj3jCZk1RQpKwEIcpOJuVN3R7CvxJXgR1eIqmkKnHCpKQlCmABSkkkBJOZOwxCVndXX/wAvuieplHHMB16XWlQVKBuyEpYkc4NjGBlC162z774jd7X5t3TeHWgV6SITcn467b9uEKw5XNyPEYxVOIDkVwDObi2Rv4j4mMTKp0kk/rlwxzuGSN38IPjO+PE0yQM63aH5VnAFt2UTVEUYlp1J4tiCp/LBSUzDsKFkOG3gGHeEfbI6D6RCen5byFAJnKZWMmaHCWllIYnK+E9JeHOEfbI6D6RHF6e/0MvyuKNtw+9zsZrGl6XGkMgrIcWUUEBQuQQCx5IHjiqFOxCjIquQXBMwFmUCMswcIJG8dBOyQR4qwv0rKGClfOS0/h0Opa3WNpLFXcvYrdCSWCzgmoci0xWJ7EuBs7Yu4BfO7wxp35BW/Qn0iGoV078grfoT6RF9ytXa36M3r/Pd8cy+ys1ZqMVtX+Ry3R+m5kkFKMBS5VhWgLSVFOByDtCcukwzM4VTigoaThJBI1YzCkrJuS5JSl3zYbopzBHtz0zsYN1aRcq4WzypSmkuoJBaUA4SVKD7SSVFyb5bbxhRaQXOrada8L62SnkjCGStCUgAWFgBaKmHtBfKqf6aV96iASVlCMW4rUbbwk+WVH0qonoNIFSGXOpkgMlpqMSsKZaUpYi+BhcZu56IOEnyyo+lVDidJKWylT6dKl4ioGV2pBJALbVEbN5cuSVajDStlDLUuH4ZNx8qWFGqo3TiSCZZY4jLxdNkjmYHxUFTVGYoqOByAOQkJFgALCwsIv01YIINTS7mMk+W2xg3ScrAxUaUrDMXdUtQS4CpaAgKBu7ACICwVJaOf+qGtO/IKHpqPvRFRQ6TXKfBhIJBIUkKBIC0hwbEcs23tFvp35BQ9NR96I12PR3JJ3dJ+PE+R9OycekrVrabXNqhgUgVVIy3B+CVd05klziYBOWbXJJin0tpdcx0K1KglVloQElWHElJCsykg7eaKyCL4WKi6nNtLzKapo9S94MdpW/6Sb6URQ01QqWtK0llJLg7jsi+4MdpW/6Sb6URrsce/fefkTJ0srNrx4m1SK9kpVxmjSoJS3wRxdoAoWzmMcJfPfbk4T9KKlpUtM6jmEqxFAlOSVFIJAIYZPvbO4ATrEEYMJb1uVKJb2Z03bo+cn0iO4cJFAU6iSAApDk2AGtQ7nZHEKft0/OHpEdw4RfJ1fOl/eoiV9SOn0R9u08v5I6KmMyUJmtnHECrkrDFySMLBm3QoFqYOKx7OxcDEN7PY2yh+hqsEtKFS5rhwWQSMzkRnEFdLTMOJqlJYDkpIsCTlk9zDJ5nZayVCIBduTW33rTbp3RNT06lKAJqkhncrDPuyz/CIhRoGXHB0YtzZ5+POw3CHpFYEJCQieQAzlBJ8Zgb2BFbSOWFS5ikha1DCk8suxJmAtbmHkgj1LrmKUELAwpHKGFyDMJZ+keWCFY6rqCVRIXNnFaEqIUkBw7DVoLfbEdWKWUoJWiWk4SrtLMOds7FhtwndBMrdVNmXlcopPKmhJHISLgjmfxx72c+g68erE0ZDcfP8EJqKMO6EBt8s7eZnHjiWkFLMVhQhBLEtgbIgHMbCWj3s59B149WDs59B149WJo/H1IrHw9BDhXSS5ckFKUoJVhcBndC2FudoY4R9sjoPpEKafr9bJIeUGc8maFE8lQYAC/bP0Aw3wj7ZHQfSI43Tteouu1f5I13Gnx8ucmU8EEEfPD0AQrp35BW/Qn0iGoV078grfoT6RHQ6M/1cPPgyNa/K4o48YIDBHvT04Q9oL5VT/TSvvUQjD2gvlVP9NK+9RAV2n0P8G28JPllR9KqK6LHhJ8sqPpVRXRqMtj9uP4XAIIIIC0ttO/IKHpqPvRGuxsWnfkFD01H3ojXY9HcfsR8+J8U6f8A/o2v5CCCCNhxS94MdpW/6Sb6URrsbFwY7St/0k30ojXY4N++8/I1z+1Dz4hBBBGIzklP26fnD0iO38JVNTKN7KQbAk2moyAuTzCOIU/bp+cPSI7hwi+Tq+dL+9REL6keg6I+3aeX8mGi9HylyULVLSSoOSpPKuSbghweY3iFc+kBIKEhiQTq7OlRS2V7g5bo9ptJ6tIQ8g4XD64DInZht0RL2c+g68erDUdf2dqsaL2IDV0Xco6s2+yGqSRTTXwIlqwljyLP0kX8URnTQOeo64erHvZz6Drx6sDT1V9QTjrp6BqEy5qggBIKEWTb9qbuj2PKaZrZi1PK7VIZMwLOcwuWAbP7DughX4jLwJUTSk1CkpKiFJZI2/Bojw6UXb4Cac8m2Am3S1nbMbbRKaVYWtSFoAWQWUgqYhITmFjdujLVzu+SuqV7SDImkuaEUzSagW1E4jeANwNmO8ts2xiNKrY/ATbdG9rb7XifVzu+SuqV7SDVzu+SuqV7SI7PNQ7XjuKzhElc2QgJQrEpbBNnHImBy5Abb0R7wj7ZHQfSIsOKzCpBWtBCCSyUFJJKVJzKz3W7ZHukdHCaBdiMjnnmG8Uc7pSxneLrKys9P7qaLrJQtccucjVoIufe2e+Dzf7oPe2e+Dzf7o8Z8nvvc3x9zr9astvEpoV078grfoT6RGx+9w98Hm/3RN73ZapM2VMdQmpKVbOSQRbcbu/RG7o/oq9Wd4jOcaJV1rZ4MV3uyVGnXNcT51MEdPme4mXLVdtjyXLc5EwAnxCMf0JK8LT1B9pHrML2He+a3Tv7n7HMoe0F8qp/ppX3qI3/APQkrwtPUH2kWGgvchRInomzZ+tCFBQQJeAFSS6cRxKcAgFtrQYWJadK3XA6Srlsfsa7wk+WVH0ioro6Rpz3P0z5ypqJurK7qSUYxi2kcpLPuveK/wDRcrwlPVH2kaCix6Ruys4pyo6LU/Y0eCN4/RcrwlPVH2kA9y8+Ejqj7SAs+ZXXv7n7Gu6d+QUPTUfeiNdjrulOA0qbTS5CVKQZT4F9sXVdeIWfEb2a7Nuih/ROfCR1R9pHZul7soWSjJ0a9z5f0vc7a8XydtZKqk66jQII3/8AROfCR1R9pB+ic+Ejqj7SNXXrDvbn7HL+V3ru717mu8GO0rf9JN9KI12OwcH+AkunTNC1GaZqShRbCAg5pAcm+0vsGUUUz3JLnDUsNmKU5bnIWAT4hHHvVtG0tXKOg1T6NvHwoJLNVrmtpzyCOg/ojPhQ6k+0g/RGfCh1J9pGfEij5Zee7vXuaFT9un5w9IjvGk6MzZRQCEkkEEjEAUqSoOHDjk7xGnaM9yxMualcyfrEpIOES8LkFwCSo2fZG+QredUdno262ljGStFSpU0lUpFPKIQVk2VhBtm5Ava2T+M7Zk6UVc6icABuDkuAwD87+KPaejmoSEpmS2GTyySz2f4QRJqp3fJXVK9pDOh0lip/RCdJrH7idtyw7PHt/CMU6WX4PO8g3sMyLsx/7Qxqp3fJXVK9pBqp3fJXVK9pB2eak9rx3EFR8cr5iP5psESy6FWIqWtJJAHJSUsxUdqlP232QRFUFGKaSnYZo+GVKcbU4kqychzYsw/GIBW/8YLbdWAGcZ/Zd/2oviI8CAMgP8v6TEqSpz7A4Ounj7lF2QxKDVYvYASwxPJTmd6gT44FV48LG4fBj+F/S3MVeKL7CIMI3QYls4exGB7ePuUiKx2Aq0uSABq03JJDXzy9Meo0iHT+tJUHvyAXBKQzjtbg+dFwiSkZACwFgBYZCPRLGbD/ALZQYls4ewYHt4+5RpqSzcbdgk2lgllZHnd8/wDtANIMknjSCSLOgAB2KTtPav04h473CN0GGDGtnD2DA9vH3KLjdi1XdiPiw4KQSotnkk+TnaHuz0gW1g8h5+bmh8JG6DDEOSern0JUWtfH3MZM4KSFJLghwd4MZwNBCFgQQQQAEEEEABBBBAAQQQQAEEEEABBBBAAQQQQAEEEEABBBBAAQQQQAEEEEABBBBAAQQQQAEEEEABBBBAAQQQQAEEEEABBBBAAQQQQAEEEEABBBBAAQQQQAEEEEABBBBAAQQQQAEEEEABBBBAAQQQQAf//Z"/>
          <p:cNvSpPr>
            <a:spLocks noChangeAspect="1" noChangeArrowheads="1"/>
          </p:cNvSpPr>
          <p:nvPr/>
        </p:nvSpPr>
        <p:spPr bwMode="auto">
          <a:xfrm>
            <a:off x="215900" y="-741363"/>
            <a:ext cx="2486025" cy="183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810491" y="1582341"/>
            <a:ext cx="11035145" cy="3170099"/>
          </a:xfrm>
          <a:prstGeom prst="rect">
            <a:avLst/>
          </a:prstGeom>
        </p:spPr>
        <p:txBody>
          <a:bodyPr wrap="square">
            <a:spAutoFit/>
          </a:bodyPr>
          <a:lstStyle/>
          <a:p>
            <a:r>
              <a:rPr lang="fr-FR" sz="4000" dirty="0" smtClean="0"/>
              <a:t>Les risques juridiques :</a:t>
            </a:r>
          </a:p>
          <a:p>
            <a:pPr marL="342900" indent="-342900">
              <a:buFontTx/>
              <a:buChar char="-"/>
            </a:pPr>
            <a:endParaRPr lang="fr-FR" sz="4000" dirty="0" smtClean="0"/>
          </a:p>
          <a:p>
            <a:pPr marL="342900" indent="-342900">
              <a:buFontTx/>
              <a:buChar char="-"/>
            </a:pPr>
            <a:r>
              <a:rPr lang="fr-FR" sz="4000" dirty="0" smtClean="0"/>
              <a:t>Liés aux usagers : </a:t>
            </a:r>
          </a:p>
          <a:p>
            <a:pPr marL="342900" indent="-342900">
              <a:buFontTx/>
              <a:buChar char="-"/>
            </a:pPr>
            <a:r>
              <a:rPr lang="fr-FR" sz="4000" dirty="0" smtClean="0"/>
              <a:t>exemple : hygiène et sécurité</a:t>
            </a:r>
          </a:p>
          <a:p>
            <a:endParaRPr lang="fr-FR" sz="4000" dirty="0"/>
          </a:p>
        </p:txBody>
      </p:sp>
    </p:spTree>
    <p:extLst>
      <p:ext uri="{BB962C8B-B14F-4D97-AF65-F5344CB8AC3E}">
        <p14:creationId xmlns:p14="http://schemas.microsoft.com/office/powerpoint/2010/main" val="963379438"/>
      </p:ext>
    </p:extLst>
  </p:cSld>
  <p:clrMapOvr>
    <a:masterClrMapping/>
  </p:clrMapOvr>
  <p:transition spd="slow">
    <p:cover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rmAutofit/>
          </a:bodyPr>
          <a:lstStyle/>
          <a:p>
            <a:pPr algn="ctr">
              <a:buClr>
                <a:srgbClr val="514843"/>
              </a:buClr>
              <a:buFont typeface="Wingdings"/>
              <a:buChar char="§"/>
            </a:pPr>
            <a:r>
              <a:rPr lang="fr-FR" sz="4000" dirty="0" smtClean="0"/>
              <a:t>2 - rechercher </a:t>
            </a:r>
            <a:r>
              <a:rPr lang="fr-FR" sz="4000" dirty="0"/>
              <a:t>les évènements qui peuvent être à l’origine du risque juridique tel qu’il a été préalablement défini</a:t>
            </a:r>
            <a:r>
              <a:rPr lang="fr-FR" sz="4000" dirty="0" smtClean="0"/>
              <a:t>.</a:t>
            </a:r>
          </a:p>
          <a:p>
            <a:pPr algn="ctr">
              <a:buClr>
                <a:srgbClr val="514843"/>
              </a:buClr>
              <a:buFont typeface="Wingdings"/>
              <a:buChar char="§"/>
            </a:pPr>
            <a:endParaRPr lang="fr-FR" sz="4000" dirty="0" smtClean="0"/>
          </a:p>
          <a:p>
            <a:pPr algn="ctr">
              <a:buClr>
                <a:srgbClr val="514843"/>
              </a:buClr>
              <a:buFont typeface="Wingdings"/>
              <a:buChar char="§"/>
            </a:pPr>
            <a:r>
              <a:rPr lang="fr-FR" sz="4000" noProof="1" smtClean="0"/>
              <a:t>= bottom up</a:t>
            </a: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dirty="0" smtClean="0"/>
              <a:t>IDENTIFIER</a:t>
            </a:r>
            <a:endParaRPr lang="fr-FR" dirty="0"/>
          </a:p>
        </p:txBody>
      </p:sp>
    </p:spTree>
    <p:extLst>
      <p:ext uri="{BB962C8B-B14F-4D97-AF65-F5344CB8AC3E}">
        <p14:creationId xmlns:p14="http://schemas.microsoft.com/office/powerpoint/2010/main" val="1278361355"/>
      </p:ext>
    </p:extLst>
  </p:cSld>
  <p:clrMapOvr>
    <a:masterClrMapping/>
  </p:clrMapOvr>
  <p:transition spd="slow">
    <p:cover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rmAutofit/>
          </a:bodyPr>
          <a:lstStyle/>
          <a:p>
            <a:pPr algn="ctr">
              <a:buClr>
                <a:srgbClr val="514843"/>
              </a:buClr>
              <a:buFont typeface="Wingdings"/>
              <a:buChar char="§"/>
            </a:pPr>
            <a:r>
              <a:rPr lang="fr-FR" sz="4000" dirty="0" smtClean="0"/>
              <a:t>Exemple : risques juridiques de la perte de données</a:t>
            </a:r>
          </a:p>
          <a:p>
            <a:pPr algn="ctr">
              <a:buClr>
                <a:srgbClr val="514843"/>
              </a:buClr>
              <a:buFont typeface="Wingdings"/>
              <a:buChar char="§"/>
            </a:pPr>
            <a:r>
              <a:rPr lang="fr-FR" sz="4000" u="sng" dirty="0">
                <a:hlinkClick r:id="rId3"/>
              </a:rPr>
              <a:t>http://fr.security.westcon.com/documents?documentId=39606&amp;filename=ues_juridiques_de_la_perte_de_donn_es_non_prot_g_es_WP_juin2009.pdf</a:t>
            </a:r>
            <a:r>
              <a:rPr lang="fr-FR" sz="4000" dirty="0"/>
              <a:t>.</a:t>
            </a:r>
            <a:br>
              <a:rPr lang="fr-FR" sz="4000" dirty="0"/>
            </a:b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dirty="0" smtClean="0"/>
              <a:t>IDENTIFIER</a:t>
            </a:r>
            <a:endParaRPr lang="fr-FR" dirty="0"/>
          </a:p>
        </p:txBody>
      </p:sp>
    </p:spTree>
    <p:extLst>
      <p:ext uri="{BB962C8B-B14F-4D97-AF65-F5344CB8AC3E}">
        <p14:creationId xmlns:p14="http://schemas.microsoft.com/office/powerpoint/2010/main" val="611494075"/>
      </p:ext>
    </p:extLst>
  </p:cSld>
  <p:clrMapOvr>
    <a:masterClrMapping/>
  </p:clrMapOvr>
  <p:transition spd="slow">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293914" y="195943"/>
            <a:ext cx="10972800" cy="1600200"/>
          </a:xfrm>
        </p:spPr>
        <p:txBody>
          <a:bodyPr>
            <a:noAutofit/>
          </a:bodyPr>
          <a:lstStyle/>
          <a:p>
            <a:r>
              <a:rPr lang="fr-FR" sz="3600" b="1" dirty="0" smtClean="0"/>
              <a:t>Prévenir, calculer et maîtriser le risque : règles juridiques et bonnes pratiques</a:t>
            </a:r>
            <a:endParaRPr lang="fr-FR" sz="3600" noProof="1"/>
          </a:p>
        </p:txBody>
      </p:sp>
      <p:sp>
        <p:nvSpPr>
          <p:cNvPr id="14" name="Espace réservé du contenu 13"/>
          <p:cNvSpPr>
            <a:spLocks noGrp="1"/>
          </p:cNvSpPr>
          <p:nvPr>
            <p:ph idx="1"/>
          </p:nvPr>
        </p:nvSpPr>
        <p:spPr>
          <a:xfrm>
            <a:off x="1061357" y="1992085"/>
            <a:ext cx="9982200" cy="4572000"/>
          </a:xfrm>
        </p:spPr>
        <p:txBody>
          <a:bodyPr>
            <a:normAutofit fontScale="92500"/>
          </a:bodyPr>
          <a:lstStyle/>
          <a:p>
            <a:pPr marL="457200" indent="-457200">
              <a:buClr>
                <a:srgbClr val="514843"/>
              </a:buClr>
              <a:buFont typeface="+mj-lt"/>
              <a:buAutoNum type="arabicPeriod"/>
            </a:pPr>
            <a:r>
              <a:rPr lang="fr-FR" sz="3200" b="1" u="sng" dirty="0" smtClean="0"/>
              <a:t>SAVOIR Notions juridiques de responsabilités en droit français (administrative, pénale, disciplinaire) : structures et personnes responsables </a:t>
            </a:r>
          </a:p>
          <a:p>
            <a:pPr lvl="1">
              <a:buClr>
                <a:srgbClr val="514843"/>
              </a:buClr>
              <a:buFont typeface="Wingdings"/>
              <a:buChar char="§"/>
            </a:pPr>
            <a:endParaRPr lang="fr-FR" sz="2000" b="1" dirty="0" smtClean="0"/>
          </a:p>
          <a:p>
            <a:pPr marL="457200" indent="-457200">
              <a:buClr>
                <a:srgbClr val="514843"/>
              </a:buClr>
              <a:buFont typeface="+mj-lt"/>
              <a:buAutoNum type="arabicPeriod"/>
            </a:pPr>
            <a:r>
              <a:rPr lang="fr-FR" sz="2800" b="1" dirty="0" smtClean="0"/>
              <a:t>CALCULER Panorama des risques inhérents à l’enseignement supérieur </a:t>
            </a:r>
          </a:p>
          <a:p>
            <a:pPr>
              <a:buClr>
                <a:srgbClr val="514843"/>
              </a:buClr>
              <a:buFont typeface="Wingdings"/>
              <a:buChar char="§"/>
            </a:pPr>
            <a:endParaRPr lang="fr-FR" sz="2800" b="1" dirty="0" smtClean="0"/>
          </a:p>
          <a:p>
            <a:pPr marL="457200" indent="-457200">
              <a:buClr>
                <a:srgbClr val="514843"/>
              </a:buClr>
              <a:buFont typeface="+mj-lt"/>
              <a:buAutoNum type="arabicPeriod" startAt="3"/>
            </a:pPr>
            <a:r>
              <a:rPr lang="fr-FR" sz="2800" b="1" dirty="0" smtClean="0"/>
              <a:t>MAITRISER Outils de prévention du risque : exemples et pratiques </a:t>
            </a:r>
            <a:r>
              <a:rPr lang="fr-FR" sz="2400" dirty="0" smtClean="0"/>
              <a:t/>
            </a:r>
            <a:br>
              <a:rPr lang="fr-FR" sz="2400" dirty="0" smtClean="0"/>
            </a:br>
            <a:endParaRPr lang="fr-FR" sz="2400" noProof="1"/>
          </a:p>
        </p:txBody>
      </p:sp>
      <p:sp>
        <p:nvSpPr>
          <p:cNvPr id="4" name="Espace réservé du pied de page 3"/>
          <p:cNvSpPr>
            <a:spLocks noGrp="1"/>
          </p:cNvSpPr>
          <p:nvPr>
            <p:ph type="ftr" sz="quarter" idx="11"/>
          </p:nvPr>
        </p:nvSpPr>
        <p:spPr>
          <a:xfrm>
            <a:off x="878886" y="6356351"/>
            <a:ext cx="7798185" cy="365125"/>
          </a:xfrm>
        </p:spPr>
        <p:txBody>
          <a:bodyPr/>
          <a:lstStyle/>
          <a:p>
            <a:r>
              <a:rPr lang="fr-FR" smtClean="0"/>
              <a:t>risques juridiques - GISGUF MONCTON 2016</a:t>
            </a:r>
            <a:endParaRPr lang="fr-FR" dirty="0"/>
          </a:p>
        </p:txBody>
      </p:sp>
    </p:spTree>
    <p:extLst>
      <p:ext uri="{BB962C8B-B14F-4D97-AF65-F5344CB8AC3E}">
        <p14:creationId xmlns:p14="http://schemas.microsoft.com/office/powerpoint/2010/main" val="1654255301"/>
      </p:ext>
    </p:extLst>
  </p:cSld>
  <p:clrMapOvr>
    <a:masterClrMapping/>
  </p:clrMapOvr>
  <p:transition spd="slow">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l="27856" t="23235" r="18228" b="19461"/>
          <a:stretch>
            <a:fillRect/>
          </a:stretch>
        </p:blipFill>
        <p:spPr bwMode="auto">
          <a:xfrm>
            <a:off x="620486" y="285904"/>
            <a:ext cx="11157857" cy="6278181"/>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risques juridiques - GISGUF MONCTON 2016</a:t>
            </a:r>
            <a:endParaRPr lang="fr-FR"/>
          </a:p>
        </p:txBody>
      </p:sp>
    </p:spTree>
    <p:extLst>
      <p:ext uri="{BB962C8B-B14F-4D97-AF65-F5344CB8AC3E}">
        <p14:creationId xmlns:p14="http://schemas.microsoft.com/office/powerpoint/2010/main" val="1589097242"/>
      </p:ext>
    </p:extLst>
  </p:cSld>
  <p:clrMapOvr>
    <a:masterClrMapping/>
  </p:clrMapOvr>
  <p:transition spd="slow">
    <p:cover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l="13239" t="25193" r="18638" b="11054"/>
          <a:stretch>
            <a:fillRect/>
          </a:stretch>
        </p:blipFill>
        <p:spPr bwMode="auto">
          <a:xfrm>
            <a:off x="315687" y="239486"/>
            <a:ext cx="11370304" cy="6270171"/>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risques juridiques - GISGUF MONCTON 2016</a:t>
            </a:r>
            <a:endParaRPr lang="fr-FR"/>
          </a:p>
        </p:txBody>
      </p:sp>
    </p:spTree>
    <p:extLst>
      <p:ext uri="{BB962C8B-B14F-4D97-AF65-F5344CB8AC3E}">
        <p14:creationId xmlns:p14="http://schemas.microsoft.com/office/powerpoint/2010/main" val="3160492553"/>
      </p:ext>
    </p:extLst>
  </p:cSld>
  <p:clrMapOvr>
    <a:masterClrMapping/>
  </p:clrMapOvr>
  <p:transition spd="slow">
    <p:cover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rmAutofit/>
          </a:bodyPr>
          <a:lstStyle/>
          <a:p>
            <a:pPr algn="ctr">
              <a:buClr>
                <a:srgbClr val="514843"/>
              </a:buClr>
              <a:buFont typeface="Wingdings"/>
              <a:buChar char="§"/>
            </a:pPr>
            <a:endParaRPr lang="fr-FR" sz="4000" noProof="1" smtClean="0"/>
          </a:p>
          <a:p>
            <a:pPr algn="ctr">
              <a:buClr>
                <a:srgbClr val="514843"/>
              </a:buClr>
              <a:buFont typeface="Wingdings"/>
              <a:buChar char="§"/>
            </a:pPr>
            <a:r>
              <a:rPr lang="fr-FR" sz="4000" noProof="1" smtClean="0"/>
              <a:t>1 – RISQUES MAJEURS</a:t>
            </a:r>
          </a:p>
          <a:p>
            <a:pPr algn="ctr">
              <a:buClr>
                <a:srgbClr val="514843"/>
              </a:buClr>
              <a:buFont typeface="Wingdings"/>
              <a:buChar char="§"/>
            </a:pPr>
            <a:endParaRPr lang="fr-FR" sz="4000" noProof="1" smtClean="0"/>
          </a:p>
          <a:p>
            <a:pPr algn="ctr">
              <a:buClr>
                <a:srgbClr val="514843"/>
              </a:buClr>
              <a:buFont typeface="Wingdings"/>
              <a:buChar char="§"/>
            </a:pPr>
            <a:r>
              <a:rPr lang="fr-FR" sz="4000" noProof="1" smtClean="0"/>
              <a:t>2 – AUTRES RISQUES : réputation, éthique</a:t>
            </a:r>
          </a:p>
          <a:p>
            <a:pPr algn="ctr">
              <a:buClr>
                <a:srgbClr val="514843"/>
              </a:buClr>
              <a:buFont typeface="Wingdings"/>
              <a:buChar char="§"/>
            </a:pP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b="1" dirty="0" smtClean="0"/>
              <a:t>Evaluer – cartographier  </a:t>
            </a:r>
            <a:r>
              <a:rPr lang="fr-FR" b="1" dirty="0"/>
              <a:t>la gravité des </a:t>
            </a:r>
            <a:r>
              <a:rPr lang="fr-FR" b="1" dirty="0" smtClean="0"/>
              <a:t>risques</a:t>
            </a:r>
            <a:endParaRPr lang="fr-FR" b="1" dirty="0"/>
          </a:p>
        </p:txBody>
      </p:sp>
    </p:spTree>
    <p:extLst>
      <p:ext uri="{BB962C8B-B14F-4D97-AF65-F5344CB8AC3E}">
        <p14:creationId xmlns:p14="http://schemas.microsoft.com/office/powerpoint/2010/main" val="288959867"/>
      </p:ext>
    </p:extLst>
  </p:cSld>
  <p:clrMapOvr>
    <a:masterClrMapping/>
  </p:clrMapOvr>
  <p:transition spd="slow">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rmAutofit fontScale="47500" lnSpcReduction="20000"/>
          </a:bodyPr>
          <a:lstStyle/>
          <a:p>
            <a:r>
              <a:rPr lang="fr-FR" sz="4000" b="1" dirty="0"/>
              <a:t>1. Risques de fréquence et de gravité faibles : Ce sont des risques qui se réalisent rarement et dont l'impact est limité même s'ils se réalisent. L'organisation peut vivre avec ces risques, nous parlerons de risques mineurs. </a:t>
            </a:r>
            <a:endParaRPr lang="fr-FR" sz="4000" dirty="0"/>
          </a:p>
          <a:p>
            <a:r>
              <a:rPr lang="fr-FR" sz="4000" b="1" dirty="0"/>
              <a:t>2. Risques de fréquence faible et de gravité élevée : ce sont des événements qui se produisent rarement mais dont les conséquences sont significatives lorsqu'ils se produisent. En raison de leur faible fréquence il est difficile de prévoir et d'anticiper leur survenance. La concrétisation du risque entraine des conséquences pouvant affecter sérieusement l'activité de l'organisation, le redémarrage nécessite l'injection de capitaux extérieurs. Cette deuxième catégorie et dénommée risques catastrophiques </a:t>
            </a:r>
            <a:endParaRPr lang="fr-FR" sz="4000" dirty="0"/>
          </a:p>
          <a:p>
            <a:r>
              <a:rPr lang="fr-FR" sz="4000" b="1" dirty="0"/>
              <a:t>3. Risque de fréquence élevée et de gravité faible : ces événements se produisent assez régulièrement mais leurs conséquence sont relativement faibles, le risque est généralement prévisible, cette catégorie peut être dénommée risque opérationnel. </a:t>
            </a:r>
            <a:endParaRPr lang="fr-FR" sz="4000" dirty="0"/>
          </a:p>
          <a:p>
            <a:r>
              <a:rPr lang="fr-FR" sz="4000" b="1" dirty="0"/>
              <a:t>4. Risques de fréquence et de gravité élevées : les évènements se produisent régulièrement et leurs conséquences sont à chaque fois significatives. Dans la majorité des cas le décideur abandonne le projet à moins que le projet soit primordial pour le développement de l'organisation. On parle alors de situation d'évitement. </a:t>
            </a:r>
            <a:endParaRPr lang="fr-FR" sz="4000" dirty="0"/>
          </a:p>
          <a:p>
            <a:pPr algn="ctr">
              <a:buClr>
                <a:srgbClr val="514843"/>
              </a:buClr>
              <a:buFont typeface="Wingdings"/>
              <a:buChar char="§"/>
            </a:pP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b="1" dirty="0" smtClean="0"/>
              <a:t>Evaluer – cartographier  </a:t>
            </a:r>
            <a:r>
              <a:rPr lang="fr-FR" b="1" dirty="0"/>
              <a:t>la gravité des risques juridiques</a:t>
            </a:r>
          </a:p>
        </p:txBody>
      </p:sp>
    </p:spTree>
    <p:extLst>
      <p:ext uri="{BB962C8B-B14F-4D97-AF65-F5344CB8AC3E}">
        <p14:creationId xmlns:p14="http://schemas.microsoft.com/office/powerpoint/2010/main" val="4056729880"/>
      </p:ext>
    </p:extLst>
  </p:cSld>
  <p:clrMapOvr>
    <a:masterClrMapping/>
  </p:clrMapOvr>
  <p:transition spd="slow">
    <p:cover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251231" cy="365125"/>
          </a:xfrm>
        </p:spPr>
        <p:txBody>
          <a:bodyPr/>
          <a:lstStyle/>
          <a:p>
            <a:r>
              <a:rPr lang="fr-FR" smtClean="0"/>
              <a:t>risques juridiques - GISGUF MONCTON 2016</a:t>
            </a:r>
            <a:endParaRPr lang="fr-FR" sz="1000" dirty="0"/>
          </a:p>
        </p:txBody>
      </p:sp>
      <p:sp>
        <p:nvSpPr>
          <p:cNvPr id="2" name="Titre 1"/>
          <p:cNvSpPr>
            <a:spLocks noGrp="1"/>
          </p:cNvSpPr>
          <p:nvPr>
            <p:ph type="title"/>
          </p:nvPr>
        </p:nvSpPr>
        <p:spPr/>
        <p:txBody>
          <a:bodyPr/>
          <a:lstStyle/>
          <a:p>
            <a:r>
              <a:rPr lang="fr-FR" b="1" dirty="0" smtClean="0"/>
              <a:t>Evaluer – cartographier  </a:t>
            </a:r>
            <a:r>
              <a:rPr lang="fr-FR" b="1" dirty="0"/>
              <a:t>la gravité des </a:t>
            </a:r>
            <a:r>
              <a:rPr lang="fr-FR" b="1" dirty="0" smtClean="0"/>
              <a:t>risques</a:t>
            </a:r>
            <a:endParaRPr lang="fr-FR" b="1" dirty="0"/>
          </a:p>
        </p:txBody>
      </p:sp>
      <p:pic>
        <p:nvPicPr>
          <p:cNvPr id="7" name="Espace réservé du contenu 6"/>
          <p:cNvPicPr>
            <a:picLocks noGrp="1"/>
          </p:cNvPicPr>
          <p:nvPr>
            <p:ph idx="1"/>
          </p:nvPr>
        </p:nvPicPr>
        <p:blipFill rotWithShape="1">
          <a:blip r:embed="rId3"/>
          <a:srcRect l="24834" t="16176" r="25828" b="40852"/>
          <a:stretch/>
        </p:blipFill>
        <p:spPr bwMode="auto">
          <a:xfrm>
            <a:off x="1584533" y="1652916"/>
            <a:ext cx="9022933" cy="44205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3420571"/>
      </p:ext>
    </p:extLst>
  </p:cSld>
  <p:clrMapOvr>
    <a:masterClrMapping/>
  </p:clrMapOvr>
  <p:transition spd="slow">
    <p:cover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878886" y="6356351"/>
            <a:ext cx="9251231" cy="365125"/>
          </a:xfrm>
        </p:spPr>
        <p:txBody>
          <a:bodyPr/>
          <a:lstStyle/>
          <a:p>
            <a:r>
              <a:rPr lang="fr-FR" smtClean="0"/>
              <a:t>risques juridiques - GISGUF MONCTON 2016</a:t>
            </a:r>
            <a:endParaRPr lang="fr-FR" sz="1000" dirty="0"/>
          </a:p>
        </p:txBody>
      </p:sp>
      <p:sp>
        <p:nvSpPr>
          <p:cNvPr id="2" name="Titre 1"/>
          <p:cNvSpPr>
            <a:spLocks noGrp="1"/>
          </p:cNvSpPr>
          <p:nvPr>
            <p:ph type="title"/>
          </p:nvPr>
        </p:nvSpPr>
        <p:spPr/>
        <p:txBody>
          <a:bodyPr/>
          <a:lstStyle/>
          <a:p>
            <a:r>
              <a:rPr lang="fr-FR" b="1" dirty="0" smtClean="0"/>
              <a:t>Evaluer – cartographier  </a:t>
            </a:r>
            <a:r>
              <a:rPr lang="fr-FR" b="1" dirty="0"/>
              <a:t>la gravité des </a:t>
            </a:r>
            <a:r>
              <a:rPr lang="fr-FR" b="1" dirty="0" smtClean="0"/>
              <a:t>risques</a:t>
            </a:r>
            <a:endParaRPr lang="fr-FR" b="1" dirty="0"/>
          </a:p>
        </p:txBody>
      </p:sp>
      <p:sp>
        <p:nvSpPr>
          <p:cNvPr id="3" name="Espace réservé du contenu 2"/>
          <p:cNvSpPr>
            <a:spLocks noGrp="1"/>
          </p:cNvSpPr>
          <p:nvPr>
            <p:ph idx="1"/>
          </p:nvPr>
        </p:nvSpPr>
        <p:spPr/>
        <p:txBody>
          <a:bodyPr/>
          <a:lstStyle/>
          <a:p>
            <a:endParaRPr lang="fr-FR"/>
          </a:p>
        </p:txBody>
      </p:sp>
      <p:sp>
        <p:nvSpPr>
          <p:cNvPr id="5" name="Rectangle 4"/>
          <p:cNvSpPr/>
          <p:nvPr/>
        </p:nvSpPr>
        <p:spPr>
          <a:xfrm>
            <a:off x="1434353" y="1882589"/>
            <a:ext cx="7709647" cy="1569660"/>
          </a:xfrm>
          <a:prstGeom prst="rect">
            <a:avLst/>
          </a:prstGeom>
        </p:spPr>
        <p:txBody>
          <a:bodyPr wrap="square">
            <a:spAutoFit/>
          </a:bodyPr>
          <a:lstStyle/>
          <a:p>
            <a:r>
              <a:rPr lang="fr-FR" sz="2400" dirty="0" smtClean="0"/>
              <a:t>Exemple :</a:t>
            </a:r>
          </a:p>
          <a:p>
            <a:endParaRPr lang="fr-FR" sz="2400" dirty="0"/>
          </a:p>
          <a:p>
            <a:r>
              <a:rPr lang="fr-FR" sz="2400" dirty="0" smtClean="0"/>
              <a:t>http</a:t>
            </a:r>
            <a:r>
              <a:rPr lang="fr-FR" sz="2400" dirty="0"/>
              <a:t>://www.kpmg.com/FR/fr/AuditCommitteeInstitute/Documents/Fiches_Outils_ACI_07.pdf</a:t>
            </a:r>
          </a:p>
        </p:txBody>
      </p:sp>
    </p:spTree>
    <p:extLst>
      <p:ext uri="{BB962C8B-B14F-4D97-AF65-F5344CB8AC3E}">
        <p14:creationId xmlns:p14="http://schemas.microsoft.com/office/powerpoint/2010/main" val="552873414"/>
      </p:ext>
    </p:extLst>
  </p:cSld>
  <p:clrMapOvr>
    <a:masterClrMapping/>
  </p:clrMapOvr>
  <p:transition spd="slow">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293914" y="195943"/>
            <a:ext cx="10972800" cy="1600200"/>
          </a:xfrm>
        </p:spPr>
        <p:txBody>
          <a:bodyPr>
            <a:noAutofit/>
          </a:bodyPr>
          <a:lstStyle/>
          <a:p>
            <a:r>
              <a:rPr lang="fr-FR" sz="3600" b="1" dirty="0" smtClean="0"/>
              <a:t>Prévenir, calculer et maîtriser le risque : règles juridiques et bonnes pratiques</a:t>
            </a:r>
            <a:endParaRPr lang="fr-FR" sz="3600" noProof="1"/>
          </a:p>
        </p:txBody>
      </p:sp>
      <p:sp>
        <p:nvSpPr>
          <p:cNvPr id="14" name="Espace réservé du contenu 13"/>
          <p:cNvSpPr>
            <a:spLocks noGrp="1"/>
          </p:cNvSpPr>
          <p:nvPr>
            <p:ph idx="1"/>
          </p:nvPr>
        </p:nvSpPr>
        <p:spPr>
          <a:xfrm>
            <a:off x="1061357" y="1992085"/>
            <a:ext cx="9982200" cy="4572000"/>
          </a:xfrm>
        </p:spPr>
        <p:txBody>
          <a:bodyPr>
            <a:normAutofit/>
          </a:bodyPr>
          <a:lstStyle/>
          <a:p>
            <a:pPr marL="457200" indent="-457200">
              <a:buClr>
                <a:srgbClr val="514843"/>
              </a:buClr>
              <a:buFont typeface="+mj-lt"/>
              <a:buAutoNum type="arabicPeriod"/>
            </a:pPr>
            <a:r>
              <a:rPr lang="fr-FR" dirty="0" smtClean="0"/>
              <a:t>Notions juridiques de responsabilités en droit français (administrative, pénale, disciplinaire) : structures et personnes responsables </a:t>
            </a:r>
          </a:p>
          <a:p>
            <a:pPr lvl="1">
              <a:buClr>
                <a:srgbClr val="514843"/>
              </a:buClr>
              <a:buFont typeface="Wingdings"/>
              <a:buChar char="§"/>
            </a:pPr>
            <a:endParaRPr lang="fr-FR" sz="2400" dirty="0" smtClean="0"/>
          </a:p>
          <a:p>
            <a:pPr marL="457200" indent="-457200">
              <a:buClr>
                <a:srgbClr val="514843"/>
              </a:buClr>
              <a:buFont typeface="+mj-lt"/>
              <a:buAutoNum type="arabicPeriod"/>
            </a:pPr>
            <a:r>
              <a:rPr lang="fr-FR" dirty="0" smtClean="0"/>
              <a:t>Panorama des risques inhérents à l’enseignement supérieur </a:t>
            </a:r>
          </a:p>
          <a:p>
            <a:pPr>
              <a:buClr>
                <a:srgbClr val="514843"/>
              </a:buClr>
              <a:buFont typeface="Wingdings"/>
              <a:buChar char="§"/>
            </a:pPr>
            <a:endParaRPr lang="fr-FR" dirty="0" smtClean="0"/>
          </a:p>
          <a:p>
            <a:pPr marL="457200" indent="-457200">
              <a:buClr>
                <a:srgbClr val="514843"/>
              </a:buClr>
              <a:buFont typeface="+mj-lt"/>
              <a:buAutoNum type="arabicPeriod" startAt="3"/>
            </a:pPr>
            <a:r>
              <a:rPr lang="fr-FR" sz="2800" b="1" u="sng" dirty="0" smtClean="0"/>
              <a:t>Outils de prévention du risque : exemples et pratiques </a:t>
            </a:r>
            <a:r>
              <a:rPr lang="fr-FR" sz="2400" dirty="0" smtClean="0"/>
              <a:t/>
            </a:r>
            <a:br>
              <a:rPr lang="fr-FR" sz="2400" dirty="0" smtClean="0"/>
            </a:br>
            <a:endParaRPr lang="fr-FR" sz="2400" noProof="1"/>
          </a:p>
        </p:txBody>
      </p:sp>
      <p:sp>
        <p:nvSpPr>
          <p:cNvPr id="4" name="Espace réservé du pied de page 3"/>
          <p:cNvSpPr>
            <a:spLocks noGrp="1"/>
          </p:cNvSpPr>
          <p:nvPr>
            <p:ph type="ftr" sz="quarter" idx="11"/>
          </p:nvPr>
        </p:nvSpPr>
        <p:spPr>
          <a:xfrm>
            <a:off x="878886" y="6356351"/>
            <a:ext cx="7798185" cy="365125"/>
          </a:xfrm>
        </p:spPr>
        <p:txBody>
          <a:bodyPr/>
          <a:lstStyle/>
          <a:p>
            <a:r>
              <a:rPr lang="fr-FR" smtClean="0"/>
              <a:t>risques juridiques - GISGUF MONCTON 2016</a:t>
            </a:r>
            <a:endParaRPr lang="fr-FR" dirty="0"/>
          </a:p>
        </p:txBody>
      </p:sp>
    </p:spTree>
    <p:extLst>
      <p:ext uri="{BB962C8B-B14F-4D97-AF65-F5344CB8AC3E}">
        <p14:creationId xmlns:p14="http://schemas.microsoft.com/office/powerpoint/2010/main" val="2328941803"/>
      </p:ext>
    </p:extLst>
  </p:cSld>
  <p:clrMapOvr>
    <a:masterClrMapping/>
  </p:clrMapOvr>
  <p:transition spd="slow">
    <p:cover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935" y="-1675954"/>
            <a:ext cx="11316928" cy="4306529"/>
          </a:xfrm>
        </p:spPr>
        <p:txBody>
          <a:bodyPr>
            <a:normAutofit/>
          </a:bodyPr>
          <a:lstStyle/>
          <a:p>
            <a:pPr marL="1143000" indent="-1143000">
              <a:buFont typeface="+mj-lt"/>
              <a:buAutoNum type="arabicPeriod" startAt="3"/>
            </a:pPr>
            <a:r>
              <a:rPr lang="fr-FR" sz="6600" b="1" dirty="0"/>
              <a:t>Outils de prévention du risque : </a:t>
            </a:r>
            <a:r>
              <a:rPr lang="fr-FR" sz="6600" b="1" dirty="0" smtClean="0"/>
              <a:t/>
            </a:r>
            <a:br>
              <a:rPr lang="fr-FR" sz="6600" b="1" dirty="0" smtClean="0"/>
            </a:br>
            <a:r>
              <a:rPr lang="fr-FR" sz="6600" b="1" dirty="0" smtClean="0"/>
              <a:t>exemples </a:t>
            </a:r>
            <a:r>
              <a:rPr lang="fr-FR" sz="6600" b="1" dirty="0"/>
              <a:t>et pratiques</a:t>
            </a:r>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3" name="AutoShape 2" descr="data:image/jpeg;base64,/9j/4AAQSkZJRgABAQAAAQABAAD/2wCEAAkGBhEQEBIUExMVEhUUEBIVFhUSERIVFRIQFBUVFRQUEhUXGyYeGBojGhQVIC8gJCcpLCwsFh4xNTAqNSYrLCkBCQoKBQUFDQUFDSkYEhgpKSkpKSkpKSkpKSkpKSkpKSkpKSkpKSkpKSkpKSkpKSkpKSkpKSkpKSkpKSkpKSkpKf/AABEIAMIBAwMBIgACEQEDEQH/xAAcAAEAAgMBAQEAAAAAAAAAAAAABggEBQcCAQP/xABMEAABAwIBBQgPBgQFBAMAAAABAAIDBBEFBgcSITETIkFRVJTR0hUXNVJTYXFzgZGSk6GxsxQWMnJ0wSNCQ2IzouHw8SREgrQ0Y4P/xAAUAQEAAAAAAAAAAAAAAAAAAAAA/8QAFBEBAAAAAAAAAAAAAAAAAAAAAP/aAAwDAQACEQMRAD8A7il0Kq5nBy1xGLFK2OOtqY2MqZGtYyola1rQdQaA6wCC0V0uqedsDFOX1fOpusnbAxTl9XzqbrILh3S6p52wMU5fV86m6ydsDFOX1fOpusguHdLqnnbAxTl9XzqbrJ2wMU5fV86m6yC4d0uqedsDFOX1fOpusnbAxTl9XzqbrILh3S6p52wMU5fV86m6ydsDFOX1fOpusguHdLqnnbAxTl9XzqbrJ2wMU5fV86m6yC4d0uqedsDFOX1fOpusnbAxTl9XzqbrILh3S6p52wMU5fV86m6ydsDFOX1fOpusguHdLqnnbAxTl9XzqbrJ2wMU5fV86m6yC4d0uqedsDFOX1fOpusnbAxTl9XzqbrILh3S6p52wMU5fV86m6ydsDFOX1fOpusguHdLqnnbAxTl9XzqbrJ2wMU5fV86m6yC4d0uqedsDFOX1fOpusnbAxTl9XzqbrILh3S6p52wMU5fV86m6ydsDFOX1fOpusguHdfVTvtgYpy+r51N1lZvNfWyTYRRySvdI90RLnvcXOcdN4u5x1nUAglKIiAVULOZ3Yr/ANXL81b0qoWczuxX/q5fmgjKIiAiIgIiICIiAiIgIiICIiAiIgIiICIiAiIgIiIMigw+SeRscTC97jZrWi5JWdj2SlZQlv2mF0Wl+EutY+QhdVzBZOPY6WqlhIaWARSOHrLfgprnaw77Vhkw3J0r22czQF3NcOH1XQVfRfXCx16l8QFbPNH3FofNO+o9VMVs80fcWh8076j0EwREQCqhZzO7Ff8Aq5fmrelVCzmd2K/9XL80EZREQEREBERAREQEREBERAREQEREBERAREQEREBEUiyKyS7JTmISCMgA6xt12Qd1zQ5SfasLYx1mGD+Hc6g8N2EKV4jlBDRwSTyvGgxpJA1k+IBaHIzI+ooINyaIpGA7HH8R4Tey0ecTB5pontc1sYLSLMOoIOD4/iLamqnma3QEkrnBvECdS16ycQojDI5hIJHEsZAVs80fcWh8076j1UxWzzR9xaHzTvqPQTBERAKqFnM7sV/6uX5q3pVQs5ndiv8A1cvzQRlERAREQEREBERAREQEREBERAREQEREBERAREQFu8jscNHWRS8F9F35T/sFaRe4WaTmjZcgX4rmyC4GEV94Wu77X6CoNnExvcoXG/GpVkrgkjaWIFwc0RixvrIsuf538KP2cu0rAAnX4ig4hUzmR7nHa4kr8kRAVs80fcWh8076j1UxWzzR9xaHzTvqPQTBERAKqFnM7sV/6uX5q3pVQs5ndiv/AFcvzQRlERAREQEREBERAREQEREBERAREQEREBERAREQFsMDwd9VM2NoJ1jSI/lZfWVr1tMncopaGYSxWvaxDhcOHEUFoMkIWQQMZumm1rNkh17OMqD51cNfUQO0H6tZDWm41G9lOchcdfW4fHLoNbptO98agedbKKaji0dzbvjYHyoODkWXxepHlxJO0kk+UrygK2eaPuLQ+ad9R6qYrZ5o+4tD5p31HoJgiIgFVCzmd2K/9XL81b0qoWczuxX/AKuX5oIyiIgIiICIiAiIgIiICIiAiIgIiICIiAiIgIiICIvoCCz+aF1sKg/IoFn6mLhH5z9iuk5vqEw4dTtI1iIX9S5vnqbpx6VvwyDo/dBxtERAVs80fcWh8076j1UxWzzR9xaHzTvqPQTBERAKqFnM7sV/6uX5q3pVTM4lDpYtXm9v+rl+aCHos/seO+Xl1EONBhIvrhrXxAREQEREBF6Y25A4zZSGHJ9thdBHEUp+7zF8OTkaCLopS3JyNDk+ziQRZFssYoBFa3CtagIiICIiAiLY02HhzQUGuUlyByadW1cYtvGuBceDVsC94Lkvu8jWgXuV2zJnJltDG0BtjqQTejgdHFYN1BthbxCy5tnAwQzwSgi2o+groP202tda3HKcPjeLXuCgqg9hBIO0Ej0heVu8sMLNPVPHA46Q9O1aRAVs80fcWh8076j1UxWzzR9xaHzTvqPQTBERAKqLnKmcMXrwD/3cvzVuiqlZx8Pldi1eWxvcDVy6w0kHWgim7O4193d3Gv37FT+Cf7Dl+cUOjI0SAtFxe4N7eRBsKDJmWZgcLAHZdZYyJm42/FSSlyopGNA0wLDiKyW5XUnfj1FBFvuJN3zfUV5OQs/fN+KkuK5YxRsaYxupcTYA2GrjP++FY9Fl1GToytMR4bi4v5do9IQaI5DT8bfivLsiKgDa34qZ/e2k8I1eJcraUggSN2IOaSMdFIRq0mn0XWWMoJhxepYtfJpSvd3ziR5LryykkOsMcfI0lBnfeKbjHqT7xzf2+pYX2GXwb/Yd0L59ik7x3su6EGf95Jv7fUvpylm/t9SwmYdK4gCN5uQBvTrcTYDylbOiyUlln3EDWPxu4GnvW8buDyoMCWqkqXtabXJsLeNbFuR054W/FT7Dc3tJSUk+IVBe6KIEQxhxa6WUEtvI5tiATYAA2I1+JQVmWsxl0nBoYT+BjAA1v9qD8zkdP/b6yvn3OqP7fWehShuVVNbW8eor596qbv8A4FBFXZJ1A4B6z0Lyclp+Ies9ClZyrpu/+B6F5OU9Mf5x6igh1VgcsbS5wFhxL8YcRewWFvUpdX43TPjc3TGsHjUKbC47AT5ASg6JmsrZH1BNgdCx2bbru78aicGh8ZGzg1KumberqKaq02xOcwizt6Rs2LvdDlxDojTicDbvQUG+mkprXvb1rV4rXxBpsb+QLInyipnNB0D7PQo3iuVrAHaELjxb0oOK5zJS6oadEga9ZG3WoappnAqZp5Adyc1ovr0eH0KGlhG0W8qDyrZ5o+4tD5p31HqrdLRxH8coHiCtRmqAGD0Yabjc3WPGN0fZBLEREArlWIUrDPOSBf7TUfVeuqlVey6yxqqfFK2NjhotqpbAtva7ifmUE9rI42MJIGoFcPx2uE1RI8bC6w/KNQUnwbKGrxGUUziNF4OmWtIc1ltZBv5B6VKGZl4T/Uk9behBzvA8k56vQc1pbG6YR7oWuLQdEvcTYE2a1pJ8oHCv3xnJCSCeKJjhMJXMax7NLRMjzYMN2gh2sG1uFdT7CTUY0Waeg1gawMNht0t8ANeu+3jC90VNJFPHLKzSa0scNIC5eASwi/CC7xnWUEZygyGkp5THuN2iwY4ggbmNmi42BPHt1u2C6iFZgEwc4OYd6bF+idoG9vxGxGrxjxKwmO5dBhhduRDdJ/4nAgm2iLC2sgE8PHx3HN8WylpphK47m0mQfhBBdYWDr7DvQfSdRQQaDJMimlqX6mMvotLgHG2oHRvexcWi44bqQZK5Fxx0/wBqqWk2ifOGEXtA0GzrXGs2cdf9vjUlxXGIJML0ixpj+10unY6nU7al5cCNZF7Nv+bZrW0y3qCKDEnN/A+jpAzR1ai6EuA42kP+SDijaSetlkeyO5Li4htg1oJ1NFzqAuAB5FN8nnupoWsqI3tdew3l7i+9sbqU5l2Uf2J26i7y++s2vvnDUfVw22Kbw4RRNEmi2U21kF7XaI4NRJIG9vfx+hBzh9e0f0pPYGvya9foWLPXktfaIsIGov0dv5Wk6ra78GrjU0xSGG5DN6AHDXojxWNt9fUT6NvFEMbOjE5ouXaZBdxm+sX4NV/Fs8aDGyGo5JJaiqmcXClhc8agWseQdGwtotNg7Xa+rapDkXh7o6Koms9plIadjN9LZrW6ztvJHsBI0eMrGyTa1mCYmdmk5jNe0BxDbk+RxU+wARGlp2G2jLicmiANRMT5ZogOC38Bh+SCAZ/MZEMdNQRu3rImlzdf4W2DCfZ4eP0ria6BnyqtPGZhr3kcTdfibe48W+XP0BFuMncCFUXgv0NHR4L3vfoW+7XQ8N/lHSghKKYyZvwP63+UdKxnZEnglHs/6oIup5kKWuhII2OI/f8Adah2Rp8J/l/1WBSYtNRuexhH4td2/wCqDsmCuDXCwClkUTDa7brgVHnDqYzezHegj91O8BzmSyhp0GX1XGtB0ypo4wBZpC1k9K3WtbWZfSOA/htWnrcupBf+Gz4oM3EqZp1WUFyxwIGBzmjW3fahxbV+OM5z5tItbHH5d8tFU5d1MjSCGWI709KCOK2eaPuLQ+ad9R6rbk5ksKxriH6JDrEaN/HxqzebSk3HCqWO99Bsjb8ejLILoJOiIgFVCzmd2K/9XL81b0rh2d6rigpJLNG6z1NQ0Gwvbd5NI+yLekINbmcydDY3TvabyGzdR/wxs9ZufUuqNA4j6iqpx4hK0WbI9o4g9wHwK99l6jw0vvX9KC1Zhv8Ayn2SsDFMLLmm2mNWwA2PlGxVphxKqd+Gaa3nZLfNZVPJVvBJnlaBxyya/igz8p8Yq45nU8z5Q2N5s3SIuLEBzb8BvfXtBPjWjjxItfpfi1W32u19pF72PjX41hkLjplziNV3EnZ4ysdBu6TKDRppKd4JY4nRIsC25DtY4d81pt5VJMEyqdU0slI9++fS7i0HUHaFiw6rXIDWjX3nDcqAKxWQmbymbSQmSJpeWNcSRvtMi51+UoOD4djVRSOO5uLCCQWnj2EELdQ5xqkHWGkcVz4/LxrtWMZoaGcl25hrj/MNIH4FaGPMLTh19MkcRLrIOejOQ519OPbt0SD8LALZUmNw1g0ATpbbG4cBca9vB4l0OPMrRW1tHob+5KyabM9h8ZDmsIcNhDnAg+K2xBB5ZTT4XiEPA4RuF7azpWtr4Bbg4wpLkvjTdww0DZ2UaSXW2SxzNab7Brkb8FlZY5Ak0zty328IIN76PHvbE2XOsncU3KndG9hEtPIxw37xv4zpRks2fhuAfEg/HPnTluNTngeyEj3bQfiFz9dez2wNrWUtfCCWvgDXEEEAAl1ieMaXBxFchQZuG4q+nJLOG1/R/wArYuywnO35rQog3DspZT/yV5blFJ/slalLoJZh+UZI1s+KjuJz6cr3Wtc7PQvwEzu+PrK22S2CvralsY16tI6R/lBA/dBplssCr9ylab2BNj0rsuH5mo7Av0R5BdSLDs2NHCQdBrj4wEEBjqmubcOB9IUeygrHAHRKshSYJA1n+DF7tnQtdV4ezgjYPIxo/ZBUh5JJJ2ryrWuyWgdrdGw342hfhJkhTD+kz2G9CDh+ayptUvjP8zNL0tPQ74KyeRwtRx/nn+vIuRZy8HNPTGWnLonxuadKJxY7QvYi7batd/QulZqJnPweic5xc50biXOJJcTI+5JOslBLUREAqrmdd9RU4jMxsUjmQSzMaWxuILnSve4ggeMD/wAVaMrV4LTN0Hm2s1FV/wCxKgp6cFqfAS+6k6F87ET+Bl90/oV1NyHEm5DiQVIocJl3Nv8AAl2eBfwehfu3CpibbhKP/wAZehWyDV9QVGrsk57E7lJr/wDolvx8S0ZwKpH9Cb3MnQrqogptgOT0ktVCyRjo2OlaHukaWNDL3dcu1bAVarDMTpGRtG7wAADZNH0qHZ+j/wBAGg6J09I2O0Aho1f+XwVfZ6WRn8xIDL3Gy3+wgt47H6M6vtEHv4usvhx2k8PB76LrKndHRPlJDRe2sr9ZcImbfe7OJBbx2UNEP+5g9/F1l5+8NHf/AORBziLpVOXNI26l8QXJ7PUfKIPfxdKjeO4DhUxdLeBshBGmyRrXOvxhrrO4No2qrS9xC5A26wgldbjFTGainDHyQGWXRFnHvmgtcOA7bBRg0Mng3+w7oVwcksMENFTst+GCMa/yhbR1I08CClJpJO8d7JXn7O/vXeyVdY0LO9HqC/M4azvR6ggpb9nd3p9RT7O/vXeyVdEYczvB6gvjsPZ3o9QQUv8As7+9d7JUuzWVAhxKMv3jXMkF3b0bA7afyqz4oGd6PUuUZ/cMaKOJ7QBadt/S1w/dB0BuP0tv8eL3jOle241TuItLGfJIzpVQl7idZw8oQXRp6tmj+Nvtt6Vraupa250m2/OzZ61xnD6dn2PVtNuHgULx+mAaelBY85QweEb7belfm7HoT/O32m9KqbdEFlMqqiCop5GFws5jm/ibwgjjW/zSttg1EOKJw9IkeqmK2WaPuLQ+ad9R6CYIiIBWBg3+G79RVf8AsSrPWFJglM4kmCIkkkkxMJJOskm2soM26XWB2BpfAQ+6j6E7A0vgIfdR9CDPul1gdgaXwEPuo+hOwNL4CH3UfQgz7pdYHYGl8BD7qPoTsDS+Ah91H0IOE598ec+rdCAS1jA3YbBx1n9lzejrSY5GkX/hFuwnyK28mSVA43dR0zjxmmhJ+LV5GRuH8ipeawdVBUjA8UMDyRw2+CkIyiDg/SYLuA128d1ZX7l4dyKl5rB1U+5mHcipeawdVBVKpog83DTr8S11TQPb/KfUrfjI/D+R0vNYeqvpyPw/kdLzWHqoKdRUjnX3p1C+wrZZO4S6WZt2mwe3j2kq2YyPw/kdLzWHqr63JGgGyjph5KaHqoNjSx6LGN4mtHqC/W6wOwNLyeH3UfQnYCl5PD7mPoQZ918usHsBS8nh9zH0J2ApeTw+5j6EGbdeHDy/FYvYCl5PD7mPoTsBS8nh9zH0IP30PKudZ7cP3TC5TY7wsfs71wv8FPuwFLyeH3MfQvEmTVG4WdTQOB4DBER6i1BS5e4m3cBxkK433Jw3kNJzSDqIMisO5DSc0g6qDiGFi1OQe94lEMeiJBsrRjJOh5JTc2h6q8HI/DztoqXmsPVQU0RXJ+5OG8hpOaQdRPuThvIaTmkHUQU2Vs80fcWh8076j1tvuThvIaTmkHUW0pKSOJjWRsbGxos1jGhrWjbZrRqCD9kREBERAREQEREBERAREQEREBERAREQEREBERAREQEREBERAREQEREBERAREQf/2Q=="/>
          <p:cNvSpPr>
            <a:spLocks noChangeAspect="1" noChangeArrowheads="1"/>
          </p:cNvSpPr>
          <p:nvPr/>
        </p:nvSpPr>
        <p:spPr bwMode="auto">
          <a:xfrm>
            <a:off x="63500" y="-901700"/>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data:image/jpeg;base64,/9j/4AAQSkZJRgABAQAAAQABAAD/2wCEAAkGBhEQEBIUExMVEhUUEBIVFhUSERIVFRIQFBUVFRQUEhUXGyYeGBojGhQVIC8gJCcpLCwsFh4xNTAqNSYrLCkBCQoKBQUFDQUFDSkYEhgpKSkpKSkpKSkpKSkpKSkpKSkpKSkpKSkpKSkpKSkpKSkpKSkpKSkpKSkpKSkpKSkpKf/AABEIAMIBAwMBIgACEQEDEQH/xAAcAAEAAgMBAQEAAAAAAAAAAAAABggEBQcCAQP/xABMEAABAwIBBQgPBgQFBAMAAAABAAIDBBEFBgcSITETIkFRVJTR0hUXNVJTYXFzgZGSk6GxsxQWMnJ0wSNCQ2IzouHw8SREgrQ0Y4P/xAAUAQEAAAAAAAAAAAAAAAAAAAAA/8QAFBEBAAAAAAAAAAAAAAAAAAAAAP/aAAwDAQACEQMRAD8A7il0Kq5nBy1xGLFK2OOtqY2MqZGtYyola1rQdQaA6wCC0V0uqedsDFOX1fOpusnbAxTl9XzqbrILh3S6p52wMU5fV86m6ydsDFOX1fOpusguHdLqnnbAxTl9XzqbrJ2wMU5fV86m6yC4d0uqedsDFOX1fOpusnbAxTl9XzqbrILh3S6p52wMU5fV86m6ydsDFOX1fOpusguHdLqnnbAxTl9XzqbrJ2wMU5fV86m6yC4d0uqedsDFOX1fOpusnbAxTl9XzqbrILh3S6p52wMU5fV86m6ydsDFOX1fOpusguHdLqnnbAxTl9XzqbrJ2wMU5fV86m6yC4d0uqedsDFOX1fOpusnbAxTl9XzqbrILh3S6p52wMU5fV86m6ydsDFOX1fOpusguHdLqnnbAxTl9XzqbrJ2wMU5fV86m6yC4d0uqedsDFOX1fOpusnbAxTl9XzqbrILh3S6p52wMU5fV86m6ydsDFOX1fOpusguHdfVTvtgYpy+r51N1lZvNfWyTYRRySvdI90RLnvcXOcdN4u5x1nUAglKIiAVULOZ3Yr/ANXL81b0qoWczuxX/q5fmgjKIiAiIgIiICIiAiIgIiICIiAiIgIiICIiAiIgIiIMigw+SeRscTC97jZrWi5JWdj2SlZQlv2mF0Wl+EutY+QhdVzBZOPY6WqlhIaWARSOHrLfgprnaw77Vhkw3J0r22czQF3NcOH1XQVfRfXCx16l8QFbPNH3FofNO+o9VMVs80fcWh8076j0EwREQCqhZzO7Ff8Aq5fmrelVCzmd2K/9XL80EZREQEREBERAREQEREBERAREQEREBERAREQEREBEUiyKyS7JTmISCMgA6xt12Qd1zQ5SfasLYx1mGD+Hc6g8N2EKV4jlBDRwSTyvGgxpJA1k+IBaHIzI+ooINyaIpGA7HH8R4Tey0ecTB5pontc1sYLSLMOoIOD4/iLamqnma3QEkrnBvECdS16ycQojDI5hIJHEsZAVs80fcWh8076j1UxWzzR9xaHzTvqPQTBERAKqFnM7sV/6uX5q3pVQs5ndiv8A1cvzQRlERAREQEREBERAREQEREBERAREQEREBERAREQFu8jscNHWRS8F9F35T/sFaRe4WaTmjZcgX4rmyC4GEV94Wu77X6CoNnExvcoXG/GpVkrgkjaWIFwc0RixvrIsuf538KP2cu0rAAnX4ig4hUzmR7nHa4kr8kRAVs80fcWh8076j1UxWzzR9xaHzTvqPQTBERAKqFnM7sV/6uX5q3pVQs5ndiv/AFcvzQRlERAREQEREBERAREQEREBERAREQEREBERAREQFsMDwd9VM2NoJ1jSI/lZfWVr1tMncopaGYSxWvaxDhcOHEUFoMkIWQQMZumm1rNkh17OMqD51cNfUQO0H6tZDWm41G9lOchcdfW4fHLoNbptO98agedbKKaji0dzbvjYHyoODkWXxepHlxJO0kk+UrygK2eaPuLQ+ad9R6qYrZ5o+4tD5p31HoJgiIgFVCzmd2K/9XL81b0qoWczuxX/AKuX5oIyiIgIiICIiAiIgIiICIiAiIgIiICIiAiIgIiICIvoCCz+aF1sKg/IoFn6mLhH5z9iuk5vqEw4dTtI1iIX9S5vnqbpx6VvwyDo/dBxtERAVs80fcWh8076j1UxWzzR9xaHzTvqPQTBERAKqFnM7sV/6uX5q3pVTM4lDpYtXm9v+rl+aCHos/seO+Xl1EONBhIvrhrXxAREQEREBF6Y25A4zZSGHJ9thdBHEUp+7zF8OTkaCLopS3JyNDk+ziQRZFssYoBFa3CtagIiICIiAiLY02HhzQUGuUlyByadW1cYtvGuBceDVsC94Lkvu8jWgXuV2zJnJltDG0BtjqQTejgdHFYN1BthbxCy5tnAwQzwSgi2o+groP202tda3HKcPjeLXuCgqg9hBIO0Ej0heVu8sMLNPVPHA46Q9O1aRAVs80fcWh8076j1UxWzzR9xaHzTvqPQTBERAKqLnKmcMXrwD/3cvzVuiqlZx8Pldi1eWxvcDVy6w0kHWgim7O4193d3Gv37FT+Cf7Dl+cUOjI0SAtFxe4N7eRBsKDJmWZgcLAHZdZYyJm42/FSSlyopGNA0wLDiKyW5XUnfj1FBFvuJN3zfUV5OQs/fN+KkuK5YxRsaYxupcTYA2GrjP++FY9Fl1GToytMR4bi4v5do9IQaI5DT8bfivLsiKgDa34qZ/e2k8I1eJcraUggSN2IOaSMdFIRq0mn0XWWMoJhxepYtfJpSvd3ziR5LryykkOsMcfI0lBnfeKbjHqT7xzf2+pYX2GXwb/Yd0L59ik7x3su6EGf95Jv7fUvpylm/t9SwmYdK4gCN5uQBvTrcTYDylbOiyUlln3EDWPxu4GnvW8buDyoMCWqkqXtabXJsLeNbFuR054W/FT7Dc3tJSUk+IVBe6KIEQxhxa6WUEtvI5tiATYAA2I1+JQVmWsxl0nBoYT+BjAA1v9qD8zkdP/b6yvn3OqP7fWehShuVVNbW8eor596qbv8A4FBFXZJ1A4B6z0Lyclp+Ies9ClZyrpu/+B6F5OU9Mf5x6igh1VgcsbS5wFhxL8YcRewWFvUpdX43TPjc3TGsHjUKbC47AT5ASg6JmsrZH1BNgdCx2bbru78aicGh8ZGzg1KumberqKaq02xOcwizt6Rs2LvdDlxDojTicDbvQUG+mkprXvb1rV4rXxBpsb+QLInyipnNB0D7PQo3iuVrAHaELjxb0oOK5zJS6oadEga9ZG3WoappnAqZp5Adyc1ovr0eH0KGlhG0W8qDyrZ5o+4tD5p31HqrdLRxH8coHiCtRmqAGD0Yabjc3WPGN0fZBLEREArlWIUrDPOSBf7TUfVeuqlVey6yxqqfFK2NjhotqpbAtva7ifmUE9rI42MJIGoFcPx2uE1RI8bC6w/KNQUnwbKGrxGUUziNF4OmWtIc1ltZBv5B6VKGZl4T/Uk9behBzvA8k56vQc1pbG6YR7oWuLQdEvcTYE2a1pJ8oHCv3xnJCSCeKJjhMJXMax7NLRMjzYMN2gh2sG1uFdT7CTUY0Waeg1gawMNht0t8ANeu+3jC90VNJFPHLKzSa0scNIC5eASwi/CC7xnWUEZygyGkp5THuN2iwY4ggbmNmi42BPHt1u2C6iFZgEwc4OYd6bF+idoG9vxGxGrxjxKwmO5dBhhduRDdJ/4nAgm2iLC2sgE8PHx3HN8WylpphK47m0mQfhBBdYWDr7DvQfSdRQQaDJMimlqX6mMvotLgHG2oHRvexcWi44bqQZK5Fxx0/wBqqWk2ifOGEXtA0GzrXGs2cdf9vjUlxXGIJML0ixpj+10unY6nU7al5cCNZF7Nv+bZrW0y3qCKDEnN/A+jpAzR1ai6EuA42kP+SDijaSetlkeyO5Li4htg1oJ1NFzqAuAB5FN8nnupoWsqI3tdew3l7i+9sbqU5l2Uf2J26i7y++s2vvnDUfVw22Kbw4RRNEmi2U21kF7XaI4NRJIG9vfx+hBzh9e0f0pPYGvya9foWLPXktfaIsIGov0dv5Wk6ra78GrjU0xSGG5DN6AHDXojxWNt9fUT6NvFEMbOjE5ouXaZBdxm+sX4NV/Fs8aDGyGo5JJaiqmcXClhc8agWseQdGwtotNg7Xa+rapDkXh7o6Koms9plIadjN9LZrW6ztvJHsBI0eMrGyTa1mCYmdmk5jNe0BxDbk+RxU+wARGlp2G2jLicmiANRMT5ZogOC38Bh+SCAZ/MZEMdNQRu3rImlzdf4W2DCfZ4eP0ria6BnyqtPGZhr3kcTdfibe48W+XP0BFuMncCFUXgv0NHR4L3vfoW+7XQ8N/lHSghKKYyZvwP63+UdKxnZEnglHs/6oIup5kKWuhII2OI/f8Adah2Rp8J/l/1WBSYtNRuexhH4td2/wCqDsmCuDXCwClkUTDa7brgVHnDqYzezHegj91O8BzmSyhp0GX1XGtB0ypo4wBZpC1k9K3WtbWZfSOA/htWnrcupBf+Gz4oM3EqZp1WUFyxwIGBzmjW3fahxbV+OM5z5tItbHH5d8tFU5d1MjSCGWI709KCOK2eaPuLQ+ad9R6rbk5ksKxriH6JDrEaN/HxqzebSk3HCqWO99Bsjb8ejLILoJOiIgFVCzmd2K/9XL81b0rh2d6rigpJLNG6z1NQ0Gwvbd5NI+yLekINbmcydDY3TvabyGzdR/wxs9ZufUuqNA4j6iqpx4hK0WbI9o4g9wHwK99l6jw0vvX9KC1Zhv8Ayn2SsDFMLLmm2mNWwA2PlGxVphxKqd+Gaa3nZLfNZVPJVvBJnlaBxyya/igz8p8Yq45nU8z5Q2N5s3SIuLEBzb8BvfXtBPjWjjxItfpfi1W32u19pF72PjX41hkLjplziNV3EnZ4ysdBu6TKDRppKd4JY4nRIsC25DtY4d81pt5VJMEyqdU0slI9++fS7i0HUHaFiw6rXIDWjX3nDcqAKxWQmbymbSQmSJpeWNcSRvtMi51+UoOD4djVRSOO5uLCCQWnj2EELdQ5xqkHWGkcVz4/LxrtWMZoaGcl25hrj/MNIH4FaGPMLTh19MkcRLrIOejOQ519OPbt0SD8LALZUmNw1g0ATpbbG4cBca9vB4l0OPMrRW1tHob+5KyabM9h8ZDmsIcNhDnAg+K2xBB5ZTT4XiEPA4RuF7azpWtr4Bbg4wpLkvjTdww0DZ2UaSXW2SxzNab7Brkb8FlZY5Ak0zty328IIN76PHvbE2XOsncU3KndG9hEtPIxw37xv4zpRks2fhuAfEg/HPnTluNTngeyEj3bQfiFz9dez2wNrWUtfCCWvgDXEEEAAl1ieMaXBxFchQZuG4q+nJLOG1/R/wArYuywnO35rQog3DspZT/yV5blFJ/slalLoJZh+UZI1s+KjuJz6cr3Wtc7PQvwEzu+PrK22S2CvralsY16tI6R/lBA/dBplssCr9ylab2BNj0rsuH5mo7Av0R5BdSLDs2NHCQdBrj4wEEBjqmubcOB9IUeygrHAHRKshSYJA1n+DF7tnQtdV4ezgjYPIxo/ZBUh5JJJ2ryrWuyWgdrdGw342hfhJkhTD+kz2G9CDh+ayptUvjP8zNL0tPQ74KyeRwtRx/nn+vIuRZy8HNPTGWnLonxuadKJxY7QvYi7batd/QulZqJnPweic5xc50biXOJJcTI+5JOslBLUREAqrmdd9RU4jMxsUjmQSzMaWxuILnSve4ggeMD/wAVaMrV4LTN0Hm2s1FV/wCxKgp6cFqfAS+6k6F87ET+Bl90/oV1NyHEm5DiQVIocJl3Nv8AAl2eBfwehfu3CpibbhKP/wAZehWyDV9QVGrsk57E7lJr/wDolvx8S0ZwKpH9Cb3MnQrqogptgOT0ktVCyRjo2OlaHukaWNDL3dcu1bAVarDMTpGRtG7wAADZNH0qHZ+j/wBAGg6J09I2O0Aho1f+XwVfZ6WRn8xIDL3Gy3+wgt47H6M6vtEHv4usvhx2k8PB76LrKndHRPlJDRe2sr9ZcImbfe7OJBbx2UNEP+5g9/F1l5+8NHf/AORBziLpVOXNI26l8QXJ7PUfKIPfxdKjeO4DhUxdLeBshBGmyRrXOvxhrrO4No2qrS9xC5A26wgldbjFTGainDHyQGWXRFnHvmgtcOA7bBRg0Mng3+w7oVwcksMENFTst+GCMa/yhbR1I08CClJpJO8d7JXn7O/vXeyVdY0LO9HqC/M4azvR6ggpb9nd3p9RT7O/vXeyVdEYczvB6gvjsPZ3o9QQUv8As7+9d7JUuzWVAhxKMv3jXMkF3b0bA7afyqz4oGd6PUuUZ/cMaKOJ7QBadt/S1w/dB0BuP0tv8eL3jOle241TuItLGfJIzpVQl7idZw8oQXRp6tmj+Nvtt6Vraupa250m2/OzZ61xnD6dn2PVtNuHgULx+mAaelBY85QweEb7belfm7HoT/O32m9KqbdEFlMqqiCop5GFws5jm/ibwgjjW/zSttg1EOKJw9IkeqmK2WaPuLQ+ad9R6CYIiIBWBg3+G79RVf8AsSrPWFJglM4kmCIkkkkxMJJOskm2soM26XWB2BpfAQ+6j6E7A0vgIfdR9CDPul1gdgaXwEPuo+hOwNL4CH3UfQgz7pdYHYGl8BD7qPoTsDS+Ah91H0IOE598ec+rdCAS1jA3YbBx1n9lzejrSY5GkX/hFuwnyK28mSVA43dR0zjxmmhJ+LV5GRuH8ipeawdVBUjA8UMDyRw2+CkIyiDg/SYLuA128d1ZX7l4dyKl5rB1U+5mHcipeawdVBVKpog83DTr8S11TQPb/KfUrfjI/D+R0vNYeqvpyPw/kdLzWHqoKdRUjnX3p1C+wrZZO4S6WZt2mwe3j2kq2YyPw/kdLzWHqr63JGgGyjph5KaHqoNjSx6LGN4mtHqC/W6wOwNLyeH3UfQnYCl5PD7mPoQZ918usHsBS8nh9zH0J2ApeTw+5j6EGbdeHDy/FYvYCl5PD7mPoTsBS8nh9zH0IP30PKudZ7cP3TC5TY7wsfs71wv8FPuwFLyeH3MfQvEmTVG4WdTQOB4DBER6i1BS5e4m3cBxkK433Jw3kNJzSDqIMisO5DSc0g6qDiGFi1OQe94lEMeiJBsrRjJOh5JTc2h6q8HI/DztoqXmsPVQU0RXJ+5OG8hpOaQdRPuThvIaTmkHUQU2Vs80fcWh8076j1tvuThvIaTmkHUW0pKSOJjWRsbGxos1jGhrWjbZrRqCD9kREBERAREQEREBERAREQEREBERAREQEREBERAREQEREBERAREQEREBERAREQf/2Q=="/>
          <p:cNvSpPr>
            <a:spLocks noChangeAspect="1" noChangeArrowheads="1"/>
          </p:cNvSpPr>
          <p:nvPr/>
        </p:nvSpPr>
        <p:spPr bwMode="auto">
          <a:xfrm>
            <a:off x="215900" y="-749300"/>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361" y="2951018"/>
            <a:ext cx="4433455" cy="332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619900"/>
      </p:ext>
    </p:extLst>
  </p:cSld>
  <p:clrMapOvr>
    <a:masterClrMapping/>
  </p:clrMapOvr>
  <p:transition spd="slow">
    <p:cover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19446"/>
            <a:ext cx="12192000" cy="338554"/>
          </a:xfrm>
          <a:prstGeom prst="rect">
            <a:avLst/>
          </a:prstGeom>
        </p:spPr>
        <p:txBody>
          <a:bodyPr wrap="square">
            <a:spAutoFit/>
          </a:bodyPr>
          <a:lstStyle/>
          <a:p>
            <a:r>
              <a:rPr lang="fr-FR" sz="1600" dirty="0" smtClean="0">
                <a:hlinkClick r:id="rId3"/>
              </a:rPr>
              <a:t>http://cache.media.enseignementsup-recherche.gouv.fr/file/Ressources_humaines/88/8/3-reme-management_200888.pdf</a:t>
            </a:r>
            <a:endParaRPr lang="fr-FR" sz="1600" dirty="0"/>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2" name="Rectangle 1"/>
          <p:cNvSpPr/>
          <p:nvPr/>
        </p:nvSpPr>
        <p:spPr>
          <a:xfrm>
            <a:off x="1039091" y="2967334"/>
            <a:ext cx="9461761" cy="2308324"/>
          </a:xfrm>
          <a:prstGeom prst="rect">
            <a:avLst/>
          </a:prstGeom>
        </p:spPr>
        <p:txBody>
          <a:bodyPr wrap="square">
            <a:spAutoFit/>
          </a:bodyPr>
          <a:lstStyle/>
          <a:p>
            <a:r>
              <a:rPr lang="fr-FR" sz="3600" dirty="0">
                <a:hlinkClick r:id="rId4"/>
              </a:rPr>
              <a:t>http://www.enseignementsup-recherche.gouv.fr/cid28482/prevention-des-risques-professionnels-dans-les-etablissements.html</a:t>
            </a:r>
            <a:endParaRPr lang="fr-FR" sz="3600" dirty="0"/>
          </a:p>
        </p:txBody>
      </p:sp>
      <p:sp>
        <p:nvSpPr>
          <p:cNvPr id="3" name="Titre 2"/>
          <p:cNvSpPr>
            <a:spLocks noGrp="1"/>
          </p:cNvSpPr>
          <p:nvPr>
            <p:ph type="title"/>
          </p:nvPr>
        </p:nvSpPr>
        <p:spPr>
          <a:xfrm>
            <a:off x="609600" y="498764"/>
            <a:ext cx="10972800" cy="1600200"/>
          </a:xfrm>
        </p:spPr>
        <p:txBody>
          <a:bodyPr/>
          <a:lstStyle/>
          <a:p>
            <a:r>
              <a:rPr lang="fr-FR" dirty="0" smtClean="0"/>
              <a:t>Risques professionnels et obligations règlementaires : </a:t>
            </a:r>
            <a:endParaRPr lang="fr-FR" dirty="0"/>
          </a:p>
        </p:txBody>
      </p:sp>
    </p:spTree>
    <p:extLst>
      <p:ext uri="{BB962C8B-B14F-4D97-AF65-F5344CB8AC3E}">
        <p14:creationId xmlns:p14="http://schemas.microsoft.com/office/powerpoint/2010/main" val="2947757152"/>
      </p:ext>
    </p:extLst>
  </p:cSld>
  <p:clrMapOvr>
    <a:masterClrMapping/>
  </p:clrMapOvr>
  <p:transition spd="slow">
    <p:cover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19446"/>
            <a:ext cx="12192000" cy="338554"/>
          </a:xfrm>
          <a:prstGeom prst="rect">
            <a:avLst/>
          </a:prstGeom>
        </p:spPr>
        <p:txBody>
          <a:bodyPr wrap="square">
            <a:spAutoFit/>
          </a:bodyPr>
          <a:lstStyle/>
          <a:p>
            <a:r>
              <a:rPr lang="fr-FR" sz="1600" dirty="0" smtClean="0">
                <a:hlinkClick r:id="rId3"/>
              </a:rPr>
              <a:t>http://cache.media.enseignementsup-recherche.gouv.fr/file/Ressources_humaines/88/8/3-reme-management_200888.pdf</a:t>
            </a:r>
            <a:endParaRPr lang="fr-FR" sz="1600" dirty="0"/>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3" name="Titre 2"/>
          <p:cNvSpPr>
            <a:spLocks noGrp="1"/>
          </p:cNvSpPr>
          <p:nvPr>
            <p:ph type="title"/>
          </p:nvPr>
        </p:nvSpPr>
        <p:spPr>
          <a:xfrm>
            <a:off x="609600" y="2013465"/>
            <a:ext cx="10972800" cy="1600200"/>
          </a:xfrm>
        </p:spPr>
        <p:txBody>
          <a:bodyPr/>
          <a:lstStyle/>
          <a:p>
            <a:r>
              <a:rPr lang="fr-FR" dirty="0" smtClean="0"/>
              <a:t>Le bon sens</a:t>
            </a:r>
            <a:br>
              <a:rPr lang="fr-FR" dirty="0" smtClean="0"/>
            </a:br>
            <a:r>
              <a:rPr lang="fr-FR" dirty="0"/>
              <a:t/>
            </a:r>
            <a:br>
              <a:rPr lang="fr-FR" dirty="0"/>
            </a:br>
            <a:r>
              <a:rPr lang="fr-FR" dirty="0" smtClean="0"/>
              <a:t>ne pas réinventer l’eau chaude</a:t>
            </a:r>
            <a:br>
              <a:rPr lang="fr-FR" dirty="0" smtClean="0"/>
            </a:br>
            <a:endParaRPr lang="fr-FR" dirty="0"/>
          </a:p>
        </p:txBody>
      </p:sp>
    </p:spTree>
    <p:extLst>
      <p:ext uri="{BB962C8B-B14F-4D97-AF65-F5344CB8AC3E}">
        <p14:creationId xmlns:p14="http://schemas.microsoft.com/office/powerpoint/2010/main" val="3150640152"/>
      </p:ext>
    </p:extLst>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387404" y="208749"/>
            <a:ext cx="10972800" cy="1600200"/>
          </a:xfrm>
        </p:spPr>
        <p:txBody>
          <a:bodyPr>
            <a:normAutofit/>
          </a:bodyPr>
          <a:lstStyle/>
          <a:p>
            <a:r>
              <a:rPr lang="fr-FR" dirty="0" smtClean="0"/>
              <a:t>Préalable : séparation droit public – droit privé en France</a:t>
            </a:r>
            <a:endParaRPr lang="fr-FR"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pic>
        <p:nvPicPr>
          <p:cNvPr id="307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794"/>
          <a:stretch/>
        </p:blipFill>
        <p:spPr bwMode="auto">
          <a:xfrm>
            <a:off x="1566863" y="1730748"/>
            <a:ext cx="4181475" cy="465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2938"/>
          <a:stretch/>
        </p:blipFill>
        <p:spPr bwMode="auto">
          <a:xfrm>
            <a:off x="6506416" y="1999128"/>
            <a:ext cx="4181475" cy="1845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96117" y="6170912"/>
            <a:ext cx="6096000" cy="215444"/>
          </a:xfrm>
          <a:prstGeom prst="rect">
            <a:avLst/>
          </a:prstGeom>
        </p:spPr>
        <p:txBody>
          <a:bodyPr>
            <a:spAutoFit/>
          </a:bodyPr>
          <a:lstStyle/>
          <a:p>
            <a:r>
              <a:rPr lang="fr-FR" sz="800" dirty="0"/>
              <a:t>http://www.vos-droits.justice.gouv.fr/a-quel-tribunal-sadresser-12055/a-quel-tribunal-sadresser-20808.html</a:t>
            </a:r>
          </a:p>
        </p:txBody>
      </p:sp>
    </p:spTree>
    <p:extLst>
      <p:ext uri="{BB962C8B-B14F-4D97-AF65-F5344CB8AC3E}">
        <p14:creationId xmlns:p14="http://schemas.microsoft.com/office/powerpoint/2010/main" val="1988471478"/>
      </p:ext>
    </p:extLst>
  </p:cSld>
  <p:clrMapOvr>
    <a:masterClrMapping/>
  </p:clrMapOvr>
  <p:transition spd="slow">
    <p:cover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a:xfrm>
            <a:off x="591671" y="484094"/>
            <a:ext cx="10972800" cy="1600200"/>
          </a:xfrm>
        </p:spPr>
        <p:txBody>
          <a:bodyPr/>
          <a:lstStyle/>
          <a:p>
            <a:r>
              <a:rPr lang="fr-FR" b="1" dirty="0" smtClean="0"/>
              <a:t>Prévention par </a:t>
            </a:r>
            <a:r>
              <a:rPr lang="fr-FR" b="1" dirty="0" smtClean="0"/>
              <a:t/>
            </a:r>
            <a:br>
              <a:rPr lang="fr-FR" b="1" dirty="0" smtClean="0"/>
            </a:br>
            <a:r>
              <a:rPr lang="fr-FR" b="1" dirty="0" smtClean="0"/>
              <a:t>les « assistants </a:t>
            </a:r>
            <a:r>
              <a:rPr lang="fr-FR" b="1" dirty="0" smtClean="0"/>
              <a:t>de </a:t>
            </a:r>
            <a:r>
              <a:rPr lang="fr-FR" b="1" dirty="0" smtClean="0"/>
              <a:t>prévention »</a:t>
            </a:r>
            <a:endParaRPr lang="fr-FR" b="1" dirty="0"/>
          </a:p>
        </p:txBody>
      </p:sp>
      <p:sp>
        <p:nvSpPr>
          <p:cNvPr id="5" name="Espace réservé du contenu 13"/>
          <p:cNvSpPr>
            <a:spLocks noGrp="1"/>
          </p:cNvSpPr>
          <p:nvPr>
            <p:ph idx="1"/>
          </p:nvPr>
        </p:nvSpPr>
        <p:spPr>
          <a:xfrm>
            <a:off x="448235" y="2332037"/>
            <a:ext cx="10972800" cy="4525963"/>
          </a:xfrm>
        </p:spPr>
        <p:txBody>
          <a:bodyPr>
            <a:normAutofit/>
          </a:bodyPr>
          <a:lstStyle/>
          <a:p>
            <a:pPr>
              <a:buClr>
                <a:srgbClr val="514843"/>
              </a:buClr>
              <a:buFont typeface="Wingdings"/>
              <a:buChar char="§"/>
            </a:pPr>
            <a:r>
              <a:rPr lang="fr-FR" sz="4000" noProof="1"/>
              <a:t>Rôle : </a:t>
            </a:r>
            <a:r>
              <a:rPr lang="fr-FR" sz="2000" noProof="1">
                <a:hlinkClick r:id="rId3"/>
              </a:rPr>
              <a:t>http://</a:t>
            </a:r>
            <a:r>
              <a:rPr lang="fr-FR" sz="2000" noProof="1" smtClean="0">
                <a:hlinkClick r:id="rId3"/>
              </a:rPr>
              <a:t>www.fonction-publique.gouv.fr/files/files/carrieres_et_parcours_professionnel/formation/ecole_de_la_grh/pdf/referentiel_assistant_conseiller_de_prevention.pdf</a:t>
            </a:r>
            <a:endParaRPr lang="fr-FR" sz="2000" noProof="1" smtClean="0"/>
          </a:p>
          <a:p>
            <a:pPr>
              <a:buClr>
                <a:srgbClr val="514843"/>
              </a:buClr>
              <a:buFont typeface="Wingdings"/>
              <a:buChar char="§"/>
            </a:pPr>
            <a:endParaRPr lang="fr-FR" sz="4000" noProof="1" smtClean="0"/>
          </a:p>
          <a:p>
            <a:pPr>
              <a:buClr>
                <a:srgbClr val="514843"/>
              </a:buClr>
              <a:buFont typeface="Wingdings"/>
              <a:buChar char="§"/>
            </a:pPr>
            <a:endParaRPr lang="fr-FR" sz="4000" noProof="1"/>
          </a:p>
        </p:txBody>
      </p:sp>
    </p:spTree>
    <p:extLst>
      <p:ext uri="{BB962C8B-B14F-4D97-AF65-F5344CB8AC3E}">
        <p14:creationId xmlns:p14="http://schemas.microsoft.com/office/powerpoint/2010/main" val="1616521455"/>
      </p:ext>
    </p:extLst>
  </p:cSld>
  <p:clrMapOvr>
    <a:masterClrMapping/>
  </p:clrMapOvr>
  <p:transition spd="slow">
    <p:cover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risques juridiques - GISGUF MONCTON 2016</a:t>
            </a:r>
            <a:endParaRPr lang="fr-FR"/>
          </a:p>
        </p:txBody>
      </p:sp>
      <p:sp>
        <p:nvSpPr>
          <p:cNvPr id="4" name="Titre 1"/>
          <p:cNvSpPr txBox="1">
            <a:spLocks/>
          </p:cNvSpPr>
          <p:nvPr/>
        </p:nvSpPr>
        <p:spPr>
          <a:xfrm>
            <a:off x="609600" y="436418"/>
            <a:ext cx="10972800"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b="1" dirty="0" smtClean="0"/>
              <a:t>Prévention par les directions juridiques</a:t>
            </a:r>
            <a:endParaRPr lang="fr-FR" b="1" dirty="0"/>
          </a:p>
        </p:txBody>
      </p:sp>
      <p:sp>
        <p:nvSpPr>
          <p:cNvPr id="5" name="Espace réservé du contenu 13"/>
          <p:cNvSpPr txBox="1">
            <a:spLocks/>
          </p:cNvSpPr>
          <p:nvPr/>
        </p:nvSpPr>
        <p:spPr>
          <a:xfrm>
            <a:off x="609600" y="2701637"/>
            <a:ext cx="109728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ctr">
              <a:buClr>
                <a:srgbClr val="514843"/>
              </a:buClr>
              <a:buFont typeface="Wingdings"/>
              <a:buChar char="§"/>
            </a:pPr>
            <a:r>
              <a:rPr lang="fr-FR" sz="4000" noProof="1" smtClean="0"/>
              <a:t>Notion de legal risk management</a:t>
            </a:r>
          </a:p>
          <a:p>
            <a:pPr algn="ctr">
              <a:buClr>
                <a:srgbClr val="514843"/>
              </a:buClr>
              <a:buFont typeface="Wingdings"/>
              <a:buChar char="§"/>
            </a:pPr>
            <a:r>
              <a:rPr lang="fr-FR" sz="4000" noProof="1" smtClean="0"/>
              <a:t>Rôle des directions juridiques</a:t>
            </a:r>
          </a:p>
          <a:p>
            <a:pPr algn="ctr">
              <a:buClr>
                <a:srgbClr val="514843"/>
              </a:buClr>
              <a:buFont typeface="Wingdings"/>
              <a:buChar char="§"/>
            </a:pPr>
            <a:r>
              <a:rPr lang="fr-FR" sz="4000" noProof="1" smtClean="0"/>
              <a:t>Positionnement</a:t>
            </a:r>
          </a:p>
          <a:p>
            <a:pPr algn="ctr">
              <a:buClr>
                <a:srgbClr val="514843"/>
              </a:buClr>
              <a:buFont typeface="Wingdings"/>
              <a:buChar char="§"/>
            </a:pPr>
            <a:r>
              <a:rPr lang="fr-FR" sz="4000" noProof="1" smtClean="0"/>
              <a:t>Veille et documentation juridique</a:t>
            </a:r>
          </a:p>
          <a:p>
            <a:pPr algn="ctr">
              <a:buClr>
                <a:srgbClr val="514843"/>
              </a:buClr>
              <a:buFont typeface="Wingdings"/>
              <a:buChar char="§"/>
            </a:pPr>
            <a:endParaRPr lang="fr-FR" sz="4000" noProof="1"/>
          </a:p>
        </p:txBody>
      </p:sp>
    </p:spTree>
    <p:extLst>
      <p:ext uri="{BB962C8B-B14F-4D97-AF65-F5344CB8AC3E}">
        <p14:creationId xmlns:p14="http://schemas.microsoft.com/office/powerpoint/2010/main" val="2876261080"/>
      </p:ext>
    </p:extLst>
  </p:cSld>
  <p:clrMapOvr>
    <a:masterClrMapping/>
  </p:clrMapOvr>
  <p:transition spd="slow">
    <p:cover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risques juridiques - GISGUF MONCTON 2016</a:t>
            </a:r>
            <a:endParaRPr lang="fr-FR"/>
          </a:p>
        </p:txBody>
      </p:sp>
      <p:sp>
        <p:nvSpPr>
          <p:cNvPr id="4" name="Titre 1"/>
          <p:cNvSpPr txBox="1">
            <a:spLocks/>
          </p:cNvSpPr>
          <p:nvPr/>
        </p:nvSpPr>
        <p:spPr>
          <a:xfrm>
            <a:off x="609600" y="436418"/>
            <a:ext cx="10972800"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b="1" dirty="0" smtClean="0"/>
              <a:t>Prévention par les directions juridiques</a:t>
            </a:r>
            <a:endParaRPr lang="fr-FR" b="1" dirty="0"/>
          </a:p>
        </p:txBody>
      </p:sp>
      <p:sp>
        <p:nvSpPr>
          <p:cNvPr id="5" name="Espace réservé du contenu 13"/>
          <p:cNvSpPr txBox="1">
            <a:spLocks/>
          </p:cNvSpPr>
          <p:nvPr/>
        </p:nvSpPr>
        <p:spPr>
          <a:xfrm>
            <a:off x="609600" y="2701637"/>
            <a:ext cx="109728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Clr>
                <a:srgbClr val="514843"/>
              </a:buClr>
              <a:buNone/>
            </a:pPr>
            <a:r>
              <a:rPr lang="fr-FR" sz="3200" noProof="1" smtClean="0"/>
              <a:t>Exemples : </a:t>
            </a:r>
          </a:p>
          <a:p>
            <a:pPr marL="0" indent="0" algn="ctr">
              <a:buClr>
                <a:srgbClr val="514843"/>
              </a:buClr>
              <a:buNone/>
            </a:pPr>
            <a:r>
              <a:rPr lang="fr-FR" sz="3200" noProof="1" smtClean="0">
                <a:hlinkClick r:id="rId3"/>
              </a:rPr>
              <a:t>Foire aux questions : http</a:t>
            </a:r>
            <a:r>
              <a:rPr lang="fr-FR" sz="3200" noProof="1">
                <a:hlinkClick r:id="rId3"/>
              </a:rPr>
              <a:t>://</a:t>
            </a:r>
            <a:r>
              <a:rPr lang="fr-FR" sz="3200" noProof="1">
                <a:hlinkClick r:id="rId3"/>
              </a:rPr>
              <a:t>affaires-juridiques.upv.univ-montp3.fr/stages-2/f-a-q-stages</a:t>
            </a:r>
            <a:r>
              <a:rPr lang="fr-FR" sz="3200" noProof="1" smtClean="0">
                <a:hlinkClick r:id="rId3"/>
              </a:rPr>
              <a:t>/</a:t>
            </a:r>
            <a:endParaRPr lang="fr-FR" sz="3200" noProof="1" smtClean="0"/>
          </a:p>
          <a:p>
            <a:pPr marL="0" indent="0" algn="ctr">
              <a:buClr>
                <a:srgbClr val="514843"/>
              </a:buClr>
              <a:buNone/>
            </a:pPr>
            <a:r>
              <a:rPr lang="fr-FR" sz="3200" noProof="1" smtClean="0">
                <a:hlinkClick r:id="rId4"/>
              </a:rPr>
              <a:t>Conventions type : http</a:t>
            </a:r>
            <a:r>
              <a:rPr lang="fr-FR" sz="3200" noProof="1">
                <a:hlinkClick r:id="rId4"/>
              </a:rPr>
              <a:t>://</a:t>
            </a:r>
            <a:r>
              <a:rPr lang="fr-FR" sz="3200" noProof="1" smtClean="0">
                <a:hlinkClick r:id="rId4"/>
              </a:rPr>
              <a:t>daji.univ-amu.fr/public_content/mod%C3%A8les-de-conventions-et-contrats</a:t>
            </a:r>
            <a:endParaRPr lang="fr-FR" sz="3200" noProof="1" smtClean="0"/>
          </a:p>
          <a:p>
            <a:pPr marL="0" indent="0" algn="ctr">
              <a:buClr>
                <a:srgbClr val="514843"/>
              </a:buClr>
              <a:buNone/>
            </a:pPr>
            <a:endParaRPr lang="fr-FR" sz="3200" noProof="1" smtClean="0"/>
          </a:p>
          <a:p>
            <a:pPr algn="ctr">
              <a:buClr>
                <a:srgbClr val="514843"/>
              </a:buClr>
              <a:buFont typeface="Wingdings"/>
              <a:buChar char="§"/>
            </a:pPr>
            <a:endParaRPr lang="fr-FR" sz="3200" noProof="1"/>
          </a:p>
        </p:txBody>
      </p:sp>
    </p:spTree>
    <p:extLst>
      <p:ext uri="{BB962C8B-B14F-4D97-AF65-F5344CB8AC3E}">
        <p14:creationId xmlns:p14="http://schemas.microsoft.com/office/powerpoint/2010/main" val="217438330"/>
      </p:ext>
    </p:extLst>
  </p:cSld>
  <p:clrMapOvr>
    <a:masterClrMapping/>
  </p:clrMapOvr>
  <p:transition spd="slow">
    <p:cover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rmAutofit/>
          </a:bodyPr>
          <a:lstStyle/>
          <a:p>
            <a:pPr algn="ctr">
              <a:buClr>
                <a:srgbClr val="514843"/>
              </a:buClr>
              <a:buFont typeface="Wingdings"/>
              <a:buChar char="§"/>
            </a:pPr>
            <a:endParaRPr lang="fr-FR" sz="4000" noProof="1" smtClean="0"/>
          </a:p>
          <a:p>
            <a:pPr algn="ctr">
              <a:buClr>
                <a:srgbClr val="514843"/>
              </a:buClr>
              <a:buFont typeface="Wingdings"/>
              <a:buChar char="§"/>
            </a:pPr>
            <a:r>
              <a:rPr lang="fr-FR" sz="4000" noProof="1" smtClean="0"/>
              <a:t>Formations : prise de poste, « stage ouvrier » des cadres, visite des sites, des services, </a:t>
            </a:r>
            <a:r>
              <a:rPr lang="fr-FR" sz="4000" noProof="1" smtClean="0"/>
              <a:t>Mises à jour régulières</a:t>
            </a:r>
          </a:p>
          <a:p>
            <a:pPr algn="ctr">
              <a:buClr>
                <a:srgbClr val="514843"/>
              </a:buClr>
              <a:buFont typeface="Wingdings"/>
              <a:buChar char="§"/>
            </a:pPr>
            <a:r>
              <a:rPr lang="fr-FR" sz="4000" noProof="1" smtClean="0"/>
              <a:t>Accès aux informations</a:t>
            </a:r>
          </a:p>
          <a:p>
            <a:pPr marL="0" indent="0" algn="ctr">
              <a:buClr>
                <a:srgbClr val="514843"/>
              </a:buClr>
              <a:buNone/>
            </a:pP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b="1" dirty="0" smtClean="0"/>
              <a:t>Prévention par les actes</a:t>
            </a:r>
            <a:endParaRPr lang="fr-FR" b="1" dirty="0"/>
          </a:p>
        </p:txBody>
      </p:sp>
    </p:spTree>
    <p:extLst>
      <p:ext uri="{BB962C8B-B14F-4D97-AF65-F5344CB8AC3E}">
        <p14:creationId xmlns:p14="http://schemas.microsoft.com/office/powerpoint/2010/main" val="2090928307"/>
      </p:ext>
    </p:extLst>
  </p:cSld>
  <p:clrMapOvr>
    <a:masterClrMapping/>
  </p:clrMapOvr>
  <p:transition spd="slow">
    <p:cover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609600" y="2638426"/>
            <a:ext cx="10972800" cy="4525963"/>
          </a:xfrm>
        </p:spPr>
        <p:txBody>
          <a:bodyPr>
            <a:normAutofit/>
          </a:bodyPr>
          <a:lstStyle/>
          <a:p>
            <a:pPr algn="ctr">
              <a:buClr>
                <a:srgbClr val="514843"/>
              </a:buClr>
              <a:buFont typeface="Wingdings"/>
              <a:buChar char="§"/>
            </a:pPr>
            <a:r>
              <a:rPr lang="fr-FR" sz="4000" noProof="1" smtClean="0"/>
              <a:t>Procédures internes : validées en conseils (politiques)</a:t>
            </a:r>
            <a:endParaRPr lang="fr-FR" sz="4000" noProof="1" smtClean="0"/>
          </a:p>
          <a:p>
            <a:pPr algn="ctr">
              <a:buClr>
                <a:srgbClr val="514843"/>
              </a:buClr>
              <a:buFont typeface="Wingdings"/>
              <a:buChar char="§"/>
            </a:pPr>
            <a:r>
              <a:rPr lang="fr-FR" sz="4000" noProof="1" smtClean="0"/>
              <a:t>Sécurisation des processus et des actes</a:t>
            </a:r>
          </a:p>
          <a:p>
            <a:pPr algn="ctr">
              <a:buClr>
                <a:srgbClr val="514843"/>
              </a:buClr>
              <a:buFont typeface="Wingdings"/>
              <a:buChar char="§"/>
            </a:pP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b="1" dirty="0" smtClean="0"/>
              <a:t>Prévention par les actes</a:t>
            </a:r>
            <a:endParaRPr lang="fr-FR" b="1" dirty="0"/>
          </a:p>
        </p:txBody>
      </p:sp>
    </p:spTree>
    <p:extLst>
      <p:ext uri="{BB962C8B-B14F-4D97-AF65-F5344CB8AC3E}">
        <p14:creationId xmlns:p14="http://schemas.microsoft.com/office/powerpoint/2010/main" val="3764552760"/>
      </p:ext>
    </p:extLst>
  </p:cSld>
  <p:clrMapOvr>
    <a:masterClrMapping/>
  </p:clrMapOvr>
  <p:transition spd="slow">
    <p:cover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609600" y="2076450"/>
            <a:ext cx="10972800" cy="5087939"/>
          </a:xfrm>
        </p:spPr>
        <p:txBody>
          <a:bodyPr>
            <a:normAutofit/>
          </a:bodyPr>
          <a:lstStyle/>
          <a:p>
            <a:pPr algn="ctr">
              <a:buClr>
                <a:srgbClr val="514843"/>
              </a:buClr>
              <a:buFont typeface="Wingdings"/>
              <a:buChar char="§"/>
            </a:pPr>
            <a:r>
              <a:rPr lang="fr-FR" sz="4000" noProof="1" smtClean="0"/>
              <a:t>Unifier les outils au national, francophone, international</a:t>
            </a:r>
          </a:p>
          <a:p>
            <a:pPr algn="ctr">
              <a:buClr>
                <a:srgbClr val="514843"/>
              </a:buClr>
              <a:buFont typeface="Wingdings"/>
              <a:buChar char="§"/>
            </a:pPr>
            <a:r>
              <a:rPr lang="fr-FR" sz="4000" noProof="1" smtClean="0"/>
              <a:t>Exemple : LMD, convention de stage erasmus</a:t>
            </a:r>
            <a:endParaRPr lang="fr-FR" sz="4000" noProof="1" smtClean="0"/>
          </a:p>
          <a:p>
            <a:pPr algn="ctr">
              <a:buClr>
                <a:srgbClr val="514843"/>
              </a:buClr>
              <a:buFont typeface="Wingdings"/>
              <a:buChar char="§"/>
            </a:pP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r>
              <a:rPr lang="fr-FR" b="1" dirty="0" smtClean="0"/>
              <a:t>Prévention par les </a:t>
            </a:r>
            <a:r>
              <a:rPr lang="fr-FR" b="1" dirty="0" smtClean="0"/>
              <a:t>actes </a:t>
            </a:r>
            <a:endParaRPr lang="fr-FR" b="1" dirty="0"/>
          </a:p>
        </p:txBody>
      </p:sp>
    </p:spTree>
    <p:extLst>
      <p:ext uri="{BB962C8B-B14F-4D97-AF65-F5344CB8AC3E}">
        <p14:creationId xmlns:p14="http://schemas.microsoft.com/office/powerpoint/2010/main" val="3252895149"/>
      </p:ext>
    </p:extLst>
  </p:cSld>
  <p:clrMapOvr>
    <a:masterClrMapping/>
  </p:clrMapOvr>
  <p:transition spd="slow">
    <p:cover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228600" y="2552700"/>
            <a:ext cx="10972800" cy="5126039"/>
          </a:xfrm>
        </p:spPr>
        <p:txBody>
          <a:bodyPr>
            <a:normAutofit/>
          </a:bodyPr>
          <a:lstStyle/>
          <a:p>
            <a:pPr algn="ctr">
              <a:buClr>
                <a:srgbClr val="514843"/>
              </a:buClr>
              <a:buFont typeface="Wingdings"/>
              <a:buChar char="§"/>
            </a:pPr>
            <a:r>
              <a:rPr lang="fr-FR" sz="4000" noProof="1" smtClean="0"/>
              <a:t>Créer un guide des bonnes pratiques administratives des universités </a:t>
            </a:r>
            <a:r>
              <a:rPr lang="fr-FR" sz="4000" noProof="1" smtClean="0"/>
              <a:t>francophones avec des documents type</a:t>
            </a:r>
          </a:p>
          <a:p>
            <a:pPr algn="ctr">
              <a:buClr>
                <a:srgbClr val="514843"/>
              </a:buClr>
              <a:buFont typeface="Wingdings"/>
              <a:buChar char="§"/>
            </a:pPr>
            <a:r>
              <a:rPr lang="fr-FR" sz="4000" noProof="1" smtClean="0"/>
              <a:t>Créer une formation prise de poste SG francophone</a:t>
            </a:r>
            <a:endParaRPr lang="fr-FR" sz="4000" noProof="1" smtClean="0"/>
          </a:p>
          <a:p>
            <a:pPr algn="ctr">
              <a:buClr>
                <a:srgbClr val="514843"/>
              </a:buClr>
              <a:buFont typeface="Wingdings"/>
              <a:buChar char="§"/>
            </a:pPr>
            <a:endParaRPr lang="fr-FR" sz="4000" noProof="1" smtClean="0"/>
          </a:p>
          <a:p>
            <a:pPr algn="ctr">
              <a:buClr>
                <a:srgbClr val="514843"/>
              </a:buClr>
              <a:buFont typeface="Wingdings"/>
              <a:buChar char="§"/>
            </a:pP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a:xfrm>
            <a:off x="695325" y="952500"/>
            <a:ext cx="10972800" cy="1600200"/>
          </a:xfrm>
        </p:spPr>
        <p:txBody>
          <a:bodyPr/>
          <a:lstStyle/>
          <a:p>
            <a:r>
              <a:rPr lang="fr-FR" b="1" dirty="0" smtClean="0"/>
              <a:t>Idées de développement de la prévention du risque juridique au sein du GISGUF</a:t>
            </a:r>
            <a:endParaRPr lang="fr-FR" b="1" dirty="0"/>
          </a:p>
        </p:txBody>
      </p:sp>
    </p:spTree>
    <p:extLst>
      <p:ext uri="{BB962C8B-B14F-4D97-AF65-F5344CB8AC3E}">
        <p14:creationId xmlns:p14="http://schemas.microsoft.com/office/powerpoint/2010/main" val="653130545"/>
      </p:ext>
    </p:extLst>
  </p:cSld>
  <p:clrMapOvr>
    <a:masterClrMapping/>
  </p:clrMapOvr>
  <p:transition spd="slow">
    <p:cover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228600" y="3152776"/>
            <a:ext cx="10972800" cy="4525963"/>
          </a:xfrm>
        </p:spPr>
        <p:txBody>
          <a:bodyPr>
            <a:normAutofit/>
          </a:bodyPr>
          <a:lstStyle/>
          <a:p>
            <a:pPr algn="ctr">
              <a:buClr>
                <a:srgbClr val="514843"/>
              </a:buClr>
              <a:buFont typeface="Wingdings"/>
              <a:buChar char="§"/>
            </a:pPr>
            <a:endParaRPr lang="fr-FR" sz="4000" noProof="1" smtClean="0"/>
          </a:p>
          <a:p>
            <a:pPr algn="ctr">
              <a:buClr>
                <a:srgbClr val="514843"/>
              </a:buClr>
              <a:buFont typeface="Wingdings"/>
              <a:buChar char="§"/>
            </a:pPr>
            <a:endParaRPr lang="fr-FR" sz="4000" noProof="1"/>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a:xfrm>
            <a:off x="590550" y="3954464"/>
            <a:ext cx="10972800" cy="1600200"/>
          </a:xfrm>
        </p:spPr>
        <p:txBody>
          <a:bodyPr/>
          <a:lstStyle/>
          <a:p>
            <a:r>
              <a:rPr lang="fr-FR" b="1" dirty="0" smtClean="0"/>
              <a:t>« SAVOIR POUR PREVOIR </a:t>
            </a:r>
            <a:br>
              <a:rPr lang="fr-FR" b="1" dirty="0" smtClean="0"/>
            </a:br>
            <a:r>
              <a:rPr lang="fr-FR" b="1" dirty="0"/>
              <a:t/>
            </a:r>
            <a:br>
              <a:rPr lang="fr-FR" b="1" dirty="0"/>
            </a:br>
            <a:r>
              <a:rPr lang="fr-FR" b="1" dirty="0" smtClean="0"/>
              <a:t>AFIN DE POUVOIR »</a:t>
            </a:r>
            <a:br>
              <a:rPr lang="fr-FR" b="1" dirty="0" smtClean="0"/>
            </a:br>
            <a:r>
              <a:rPr lang="fr-FR" b="1" dirty="0" smtClean="0"/>
              <a:t/>
            </a:r>
            <a:br>
              <a:rPr lang="fr-FR" b="1" dirty="0" smtClean="0"/>
            </a:br>
            <a:r>
              <a:rPr lang="fr-FR" b="1" dirty="0" smtClean="0"/>
              <a:t>Auguste COMTE</a:t>
            </a:r>
            <a:br>
              <a:rPr lang="fr-FR" b="1" dirty="0" smtClean="0"/>
            </a:br>
            <a:endParaRPr lang="fr-FR" b="1" dirty="0"/>
          </a:p>
        </p:txBody>
      </p:sp>
      <p:graphicFrame>
        <p:nvGraphicFramePr>
          <p:cNvPr id="3" name="Objet 2"/>
          <p:cNvGraphicFramePr>
            <a:graphicFrameLocks noChangeAspect="1"/>
          </p:cNvGraphicFramePr>
          <p:nvPr>
            <p:extLst>
              <p:ext uri="{D42A27DB-BD31-4B8C-83A1-F6EECF244321}">
                <p14:modId xmlns:p14="http://schemas.microsoft.com/office/powerpoint/2010/main" val="1798603548"/>
              </p:ext>
            </p:extLst>
          </p:nvPr>
        </p:nvGraphicFramePr>
        <p:xfrm>
          <a:off x="4789488" y="2921000"/>
          <a:ext cx="2613025" cy="1012825"/>
        </p:xfrm>
        <a:graphic>
          <a:graphicData uri="http://schemas.openxmlformats.org/presentationml/2006/ole">
            <mc:AlternateContent xmlns:mc="http://schemas.openxmlformats.org/markup-compatibility/2006">
              <mc:Choice xmlns:v="urn:schemas-microsoft-com:vml" Requires="v">
                <p:oleObj spid="_x0000_s31785" r:id="rId4" imgW="2613590" imgH="1013472" progId="">
                  <p:embed/>
                </p:oleObj>
              </mc:Choice>
              <mc:Fallback>
                <p:oleObj r:id="rId4" imgW="2613590" imgH="1013472" progId="">
                  <p:embed/>
                  <p:pic>
                    <p:nvPicPr>
                      <p:cNvPr id="0" name=""/>
                      <p:cNvPicPr/>
                      <p:nvPr/>
                    </p:nvPicPr>
                    <p:blipFill>
                      <a:blip r:embed="rId5"/>
                      <a:stretch>
                        <a:fillRect/>
                      </a:stretch>
                    </p:blipFill>
                    <p:spPr>
                      <a:xfrm>
                        <a:off x="4789488" y="2921000"/>
                        <a:ext cx="2613025" cy="1012825"/>
                      </a:xfrm>
                      <a:prstGeom prst="rect">
                        <a:avLst/>
                      </a:prstGeom>
                    </p:spPr>
                  </p:pic>
                </p:oleObj>
              </mc:Fallback>
            </mc:AlternateContent>
          </a:graphicData>
        </a:graphic>
      </p:graphicFrame>
    </p:spTree>
    <p:extLst>
      <p:ext uri="{BB962C8B-B14F-4D97-AF65-F5344CB8AC3E}">
        <p14:creationId xmlns:p14="http://schemas.microsoft.com/office/powerpoint/2010/main" val="3469876594"/>
      </p:ext>
    </p:extLst>
  </p:cSld>
  <p:clrMapOvr>
    <a:masterClrMapping/>
  </p:clrMapOvr>
  <p:transition spd="slow">
    <p:cover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p:txBody>
          <a:bodyPr>
            <a:normAutofit/>
          </a:bodyPr>
          <a:lstStyle/>
          <a:p>
            <a:pPr algn="ctr">
              <a:buClr>
                <a:srgbClr val="514843"/>
              </a:buClr>
              <a:buFont typeface="Wingdings"/>
              <a:buChar char="§"/>
            </a:pPr>
            <a:r>
              <a:rPr lang="fr-FR" sz="4000" dirty="0" smtClean="0"/>
              <a:t>Liens utiles :</a:t>
            </a:r>
          </a:p>
          <a:p>
            <a:pPr algn="just">
              <a:buClr>
                <a:srgbClr val="514843"/>
              </a:buClr>
              <a:buFont typeface="Wingdings"/>
              <a:buChar char="§"/>
            </a:pPr>
            <a:r>
              <a:rPr lang="fr-FR" sz="1800" dirty="0">
                <a:hlinkClick r:id="rId3"/>
              </a:rPr>
              <a:t>http://</a:t>
            </a:r>
            <a:r>
              <a:rPr lang="fr-FR" sz="1800" dirty="0" smtClean="0">
                <a:hlinkClick r:id="rId3"/>
              </a:rPr>
              <a:t>www.fonction-publique.gouv.fr/files/files/publications/coll_ressources_humaines/SST_livret3.pdf</a:t>
            </a:r>
            <a:endParaRPr lang="fr-FR" sz="1800" dirty="0" smtClean="0"/>
          </a:p>
          <a:p>
            <a:pPr algn="just">
              <a:buClr>
                <a:srgbClr val="514843"/>
              </a:buClr>
              <a:buFont typeface="Wingdings"/>
              <a:buChar char="§"/>
            </a:pPr>
            <a:r>
              <a:rPr lang="fr-FR" sz="1800" dirty="0">
                <a:hlinkClick r:id="rId4"/>
              </a:rPr>
              <a:t>http://</a:t>
            </a:r>
            <a:r>
              <a:rPr lang="fr-FR" sz="1800" dirty="0" smtClean="0">
                <a:hlinkClick r:id="rId4"/>
              </a:rPr>
              <a:t>www.dr18.cnrs.fr/index.php?id=200</a:t>
            </a:r>
            <a:endParaRPr lang="fr-FR" sz="1800" dirty="0" smtClean="0"/>
          </a:p>
          <a:p>
            <a:pPr algn="just">
              <a:buClr>
                <a:srgbClr val="514843"/>
              </a:buClr>
              <a:buFont typeface="Wingdings"/>
              <a:buChar char="§"/>
            </a:pPr>
            <a:r>
              <a:rPr lang="fr-FR" sz="1800" dirty="0">
                <a:hlinkClick r:id="rId5"/>
              </a:rPr>
              <a:t>http://</a:t>
            </a:r>
            <a:r>
              <a:rPr lang="fr-FR" sz="1800" dirty="0" smtClean="0">
                <a:hlinkClick r:id="rId5"/>
              </a:rPr>
              <a:t>www.kpmg.com/FR/fr/AuditCommitteeInstitute/Documents/Fiches_Outils_ACI_07.pdf</a:t>
            </a:r>
            <a:r>
              <a:rPr lang="fr-FR" sz="1800" dirty="0" smtClean="0"/>
              <a:t/>
            </a:r>
            <a:br>
              <a:rPr lang="fr-FR" sz="1800" dirty="0" smtClean="0"/>
            </a:br>
            <a:endParaRPr lang="fr-FR" sz="1800" dirty="0" smtClean="0"/>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1923178467"/>
      </p:ext>
    </p:extLst>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Responsabilité(s)</a:t>
            </a:r>
            <a:endParaRPr lang="fr-FR" dirty="0"/>
          </a:p>
        </p:txBody>
      </p:sp>
      <p:sp>
        <p:nvSpPr>
          <p:cNvPr id="3" name="Espace réservé du contenu 2"/>
          <p:cNvSpPr>
            <a:spLocks noGrp="1"/>
          </p:cNvSpPr>
          <p:nvPr>
            <p:ph idx="1"/>
          </p:nvPr>
        </p:nvSpPr>
        <p:spPr>
          <a:xfrm>
            <a:off x="490847" y="2241469"/>
            <a:ext cx="10972800" cy="4525963"/>
          </a:xfrm>
        </p:spPr>
        <p:txBody>
          <a:bodyPr>
            <a:normAutofit/>
          </a:bodyPr>
          <a:lstStyle/>
          <a:p>
            <a:pPr marL="514350" indent="-514350" algn="just">
              <a:buFont typeface="+mj-lt"/>
              <a:buAutoNum type="arabicPeriod"/>
            </a:pPr>
            <a:r>
              <a:rPr lang="fr-FR" sz="3200" dirty="0" smtClean="0"/>
              <a:t>Responsabilité administrative</a:t>
            </a:r>
          </a:p>
          <a:p>
            <a:pPr marL="514350" indent="-514350" algn="just">
              <a:buFont typeface="+mj-lt"/>
              <a:buAutoNum type="arabicPeriod"/>
            </a:pPr>
            <a:r>
              <a:rPr lang="fr-FR" sz="3200" dirty="0" smtClean="0"/>
              <a:t>Responsabilité pénale / civile</a:t>
            </a:r>
          </a:p>
          <a:p>
            <a:pPr marL="514350" indent="-514350" algn="just">
              <a:buFont typeface="+mj-lt"/>
              <a:buAutoNum type="arabicPeriod"/>
            </a:pPr>
            <a:r>
              <a:rPr lang="fr-FR" sz="3200" dirty="0" smtClean="0"/>
              <a:t>Responsabilité disciplinaire</a:t>
            </a:r>
          </a:p>
          <a:p>
            <a:pPr algn="just"/>
            <a:endParaRPr lang="fr-FR" sz="3200" dirty="0" smtClean="0"/>
          </a:p>
          <a:p>
            <a:pPr algn="just"/>
            <a:endParaRPr lang="fr-FR" sz="3200" dirty="0"/>
          </a:p>
          <a:p>
            <a:pPr algn="just"/>
            <a:endParaRPr lang="fr-FR" sz="3200" dirty="0" smtClean="0"/>
          </a:p>
          <a:p>
            <a:pPr algn="just">
              <a:buNone/>
            </a:pPr>
            <a:endParaRPr lang="fr-FR" sz="3200" dirty="0"/>
          </a:p>
        </p:txBody>
      </p:sp>
      <p:sp>
        <p:nvSpPr>
          <p:cNvPr id="4" name="Espace réservé du pied de page 3"/>
          <p:cNvSpPr>
            <a:spLocks noGrp="1"/>
          </p:cNvSpPr>
          <p:nvPr>
            <p:ph type="ftr" sz="quarter" idx="11"/>
          </p:nvPr>
        </p:nvSpPr>
        <p:spPr/>
        <p:txBody>
          <a:bodyPr/>
          <a:lstStyle/>
          <a:p>
            <a:r>
              <a:rPr lang="fr-FR" smtClean="0"/>
              <a:t>risques juridiques - GISGUF MONCTON 2016</a:t>
            </a:r>
            <a:endParaRPr lang="fr-FR"/>
          </a:p>
        </p:txBody>
      </p:sp>
    </p:spTree>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6864" y="-800100"/>
            <a:ext cx="10972800" cy="1600200"/>
          </a:xfrm>
        </p:spPr>
        <p:txBody>
          <a:bodyPr>
            <a:normAutofit/>
          </a:bodyPr>
          <a:lstStyle/>
          <a:p>
            <a:r>
              <a:rPr lang="fr-FR" sz="4000" dirty="0"/>
              <a:t>Responsabilité(s</a:t>
            </a:r>
            <a:r>
              <a:rPr lang="fr-FR" sz="4000" dirty="0" smtClean="0"/>
              <a:t>)</a:t>
            </a:r>
            <a:endParaRPr lang="fr-FR" sz="4000" noProof="1"/>
          </a:p>
        </p:txBody>
      </p:sp>
      <p:sp>
        <p:nvSpPr>
          <p:cNvPr id="5" name="Espace réservé du pied de page 4"/>
          <p:cNvSpPr>
            <a:spLocks noGrp="1"/>
          </p:cNvSpPr>
          <p:nvPr>
            <p:ph type="ftr" sz="quarter" idx="11"/>
          </p:nvPr>
        </p:nvSpPr>
        <p:spPr/>
        <p:txBody>
          <a:bodyPr/>
          <a:lstStyle/>
          <a:p>
            <a:r>
              <a:rPr lang="fr-FR" smtClean="0"/>
              <a:t>risques juridiques - GISGUF MONCTON 2016</a:t>
            </a:r>
            <a:endParaRPr lang="fr-FR"/>
          </a:p>
        </p:txBody>
      </p:sp>
      <p:graphicFrame>
        <p:nvGraphicFramePr>
          <p:cNvPr id="16" name="Espace réservé du contenu 3" descr="Liste empilée"/>
          <p:cNvGraphicFramePr>
            <a:graphicFrameLocks noGrp="1"/>
          </p:cNvGraphicFramePr>
          <p:nvPr>
            <p:ph idx="1"/>
            <p:extLst>
              <p:ext uri="{D42A27DB-BD31-4B8C-83A1-F6EECF244321}">
                <p14:modId xmlns:p14="http://schemas.microsoft.com/office/powerpoint/2010/main" val="1662115816"/>
              </p:ext>
            </p:extLst>
          </p:nvPr>
        </p:nvGraphicFramePr>
        <p:xfrm>
          <a:off x="235974" y="737420"/>
          <a:ext cx="11346426" cy="5388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0786055"/>
      </p:ext>
    </p:extLst>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595" y="1068779"/>
            <a:ext cx="10972800" cy="1600200"/>
          </a:xfrm>
        </p:spPr>
        <p:txBody>
          <a:bodyPr/>
          <a:lstStyle/>
          <a:p>
            <a:pPr marL="742950" indent="-742950">
              <a:buFont typeface="+mj-lt"/>
              <a:buAutoNum type="arabicPeriod"/>
            </a:pPr>
            <a:r>
              <a:rPr lang="fr-FR" sz="4400" dirty="0" smtClean="0"/>
              <a:t>Responsabilité(s</a:t>
            </a:r>
            <a:r>
              <a:rPr lang="fr-FR" sz="4400" dirty="0"/>
              <a:t>) </a:t>
            </a:r>
            <a:r>
              <a:rPr lang="fr-FR" sz="4400" dirty="0" smtClean="0"/>
              <a:t>-  administrative</a:t>
            </a:r>
            <a:r>
              <a:rPr lang="fr-FR" sz="4400" dirty="0"/>
              <a:t/>
            </a:r>
            <a:br>
              <a:rPr lang="fr-FR" sz="4400" dirty="0"/>
            </a:br>
            <a:endParaRPr lang="fr-FR" sz="4400" dirty="0"/>
          </a:p>
        </p:txBody>
      </p:sp>
      <p:sp>
        <p:nvSpPr>
          <p:cNvPr id="3" name="Espace réservé du contenu 2"/>
          <p:cNvSpPr>
            <a:spLocks noGrp="1"/>
          </p:cNvSpPr>
          <p:nvPr>
            <p:ph idx="1"/>
          </p:nvPr>
        </p:nvSpPr>
        <p:spPr>
          <a:xfrm>
            <a:off x="490847" y="2241469"/>
            <a:ext cx="10972800" cy="4525963"/>
          </a:xfrm>
        </p:spPr>
        <p:txBody>
          <a:bodyPr>
            <a:normAutofit/>
          </a:bodyPr>
          <a:lstStyle/>
          <a:p>
            <a:pPr algn="just"/>
            <a:r>
              <a:rPr lang="fr-FR" sz="3200" dirty="0"/>
              <a:t>La </a:t>
            </a:r>
            <a:r>
              <a:rPr lang="fr-FR" sz="3200" dirty="0">
                <a:hlinkClick r:id="rId3" action="ppaction://hlinkfile" tooltip="Responsabilité (fr)"/>
              </a:rPr>
              <a:t>responsabilité</a:t>
            </a:r>
            <a:r>
              <a:rPr lang="fr-FR" sz="3200" dirty="0"/>
              <a:t> administrative peut se définir comme l'obligation pour l'</a:t>
            </a:r>
            <a:r>
              <a:rPr lang="fr-FR" sz="3200" dirty="0">
                <a:hlinkClick r:id="rId4" action="ppaction://hlinkfile" tooltip="Administration (fr)"/>
              </a:rPr>
              <a:t>administration</a:t>
            </a:r>
            <a:r>
              <a:rPr lang="fr-FR" sz="3200" dirty="0"/>
              <a:t> de réparer le </a:t>
            </a:r>
            <a:r>
              <a:rPr lang="fr-FR" sz="3200" dirty="0">
                <a:hlinkClick r:id="rId5" action="ppaction://hlinkfile" tooltip="Dommage (fr)"/>
              </a:rPr>
              <a:t>dommage</a:t>
            </a:r>
            <a:r>
              <a:rPr lang="fr-FR" sz="3200" dirty="0"/>
              <a:t> qu'elle cause à </a:t>
            </a:r>
            <a:r>
              <a:rPr lang="fr-FR" sz="3200" dirty="0" smtClean="0"/>
              <a:t>autrui.</a:t>
            </a:r>
          </a:p>
          <a:p>
            <a:pPr algn="just"/>
            <a:endParaRPr lang="fr-FR" sz="3200" dirty="0" smtClean="0"/>
          </a:p>
          <a:p>
            <a:pPr algn="just"/>
            <a:endParaRPr lang="fr-FR" sz="3200" dirty="0" smtClean="0"/>
          </a:p>
          <a:p>
            <a:pPr marL="0" indent="0" algn="just">
              <a:buNone/>
            </a:pPr>
            <a:endParaRPr lang="fr-FR" sz="3200" dirty="0"/>
          </a:p>
          <a:p>
            <a:pPr algn="just"/>
            <a:endParaRPr lang="fr-FR" sz="3200" dirty="0" smtClean="0"/>
          </a:p>
          <a:p>
            <a:pPr algn="just">
              <a:buNone/>
            </a:pPr>
            <a:endParaRPr lang="fr-FR" sz="3200" dirty="0"/>
          </a:p>
        </p:txBody>
      </p:sp>
      <p:sp>
        <p:nvSpPr>
          <p:cNvPr id="4" name="Espace réservé du pied de page 3"/>
          <p:cNvSpPr>
            <a:spLocks noGrp="1"/>
          </p:cNvSpPr>
          <p:nvPr>
            <p:ph type="ftr" sz="quarter" idx="11"/>
          </p:nvPr>
        </p:nvSpPr>
        <p:spPr>
          <a:xfrm>
            <a:off x="878887" y="6356351"/>
            <a:ext cx="8766558" cy="365125"/>
          </a:xfrm>
        </p:spPr>
        <p:txBody>
          <a:bodyPr/>
          <a:lstStyle/>
          <a:p>
            <a:r>
              <a:rPr lang="fr-FR" smtClean="0"/>
              <a:t>risques juridiques - GISGUF MONCTON 2016</a:t>
            </a:r>
            <a:endParaRPr lang="fr-FR" dirty="0"/>
          </a:p>
        </p:txBody>
      </p:sp>
      <p:sp>
        <p:nvSpPr>
          <p:cNvPr id="6" name="Rectangle 5"/>
          <p:cNvSpPr/>
          <p:nvPr/>
        </p:nvSpPr>
        <p:spPr>
          <a:xfrm>
            <a:off x="290052" y="5981771"/>
            <a:ext cx="11538154" cy="307777"/>
          </a:xfrm>
          <a:prstGeom prst="rect">
            <a:avLst/>
          </a:prstGeom>
        </p:spPr>
        <p:txBody>
          <a:bodyPr wrap="square">
            <a:spAutoFit/>
          </a:bodyPr>
          <a:lstStyle/>
          <a:p>
            <a:r>
              <a:rPr lang="fr-FR" sz="1400" dirty="0" smtClean="0"/>
              <a:t>Source : http</a:t>
            </a:r>
            <a:r>
              <a:rPr lang="fr-FR" sz="1400" dirty="0"/>
              <a:t>://fr.jurispedia.org/index.php/Responsabilit%C3%A9_administrative_%28fr%29</a:t>
            </a:r>
          </a:p>
        </p:txBody>
      </p:sp>
    </p:spTree>
    <p:extLst>
      <p:ext uri="{BB962C8B-B14F-4D97-AF65-F5344CB8AC3E}">
        <p14:creationId xmlns:p14="http://schemas.microsoft.com/office/powerpoint/2010/main" val="881430592"/>
      </p:ext>
    </p:extLst>
  </p:cSld>
  <p:clrMapOvr>
    <a:masterClrMapping/>
  </p:clrMapOvr>
  <p:transition spd="slow">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Executive</Template>
  <TotalTime>0</TotalTime>
  <Words>2939</Words>
  <Application>Microsoft Office PowerPoint</Application>
  <PresentationFormat>Grand écran</PresentationFormat>
  <Paragraphs>469</Paragraphs>
  <Slides>68</Slides>
  <Notes>68</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0</vt:i4>
      </vt:variant>
      <vt:variant>
        <vt:lpstr>Titres des diapositives</vt:lpstr>
      </vt:variant>
      <vt:variant>
        <vt:i4>68</vt:i4>
      </vt:variant>
    </vt:vector>
  </HeadingPairs>
  <TitlesOfParts>
    <vt:vector size="77" baseType="lpstr">
      <vt:lpstr>Arial</vt:lpstr>
      <vt:lpstr>Century Gothic</vt:lpstr>
      <vt:lpstr>Courier New</vt:lpstr>
      <vt:lpstr>Euphemia</vt:lpstr>
      <vt:lpstr>Palatino Linotype</vt:lpstr>
      <vt:lpstr>Times New Roman</vt:lpstr>
      <vt:lpstr>Wingdings</vt:lpstr>
      <vt:lpstr>Wingdings 2</vt:lpstr>
      <vt:lpstr>Exécutif</vt:lpstr>
      <vt:lpstr>Prévenir, calculer et maîtriser le risque JURIDIQUE dans l’enseignement superieur  </vt:lpstr>
      <vt:lpstr>À l’issue de cette introduction:</vt:lpstr>
      <vt:lpstr>Risque juridique : une définition universelle</vt:lpstr>
      <vt:lpstr>Risque juridique :  pourquoi les prendre en compte ?</vt:lpstr>
      <vt:lpstr>Prévenir, calculer et maîtriser le risque : règles juridiques et bonnes pratiques</vt:lpstr>
      <vt:lpstr>Préalable : séparation droit public – droit privé en France</vt:lpstr>
      <vt:lpstr>Responsabilité(s)</vt:lpstr>
      <vt:lpstr>Responsabilité(s)</vt:lpstr>
      <vt:lpstr>Responsabilité(s) -  administrative </vt:lpstr>
      <vt:lpstr>Responsabilité administrative </vt:lpstr>
      <vt:lpstr>Responsabilité administrative </vt:lpstr>
      <vt:lpstr>Responsabilité administrative </vt:lpstr>
      <vt:lpstr>Responsabilité administrative – conséquences</vt:lpstr>
      <vt:lpstr>Responsabilité pénale-civile</vt:lpstr>
      <vt:lpstr>Responsabilité pénale-civile</vt:lpstr>
      <vt:lpstr>Responsabilité pénale - université</vt:lpstr>
      <vt:lpstr>Responsabilité pénale - agents</vt:lpstr>
      <vt:lpstr>Responsabilité pénale - agents</vt:lpstr>
      <vt:lpstr>Responsabilité pénale -présidents</vt:lpstr>
      <vt:lpstr>Responsabilité pénale -présidents</vt:lpstr>
      <vt:lpstr>Responsabilité pénale -exonération</vt:lpstr>
      <vt:lpstr>Responsabilité disciplinaire</vt:lpstr>
      <vt:lpstr>Responsabilité disciplinaire</vt:lpstr>
      <vt:lpstr>Article L911-4 Code de l’éducation </vt:lpstr>
      <vt:lpstr>Droit de retrait </vt:lpstr>
      <vt:lpstr>Prévenir, calculer et maîtriser le risque : règles juridiques et bonnes pratiques</vt:lpstr>
      <vt:lpstr>Panorama des risques juridiques inhérents à l’enseignement supérieur </vt:lpstr>
      <vt:lpstr>Présentation PowerPoint</vt:lpstr>
      <vt:lpstr>IDENTIFIER</vt:lpstr>
      <vt:lpstr>IDENTIFIER par la connaissance</vt:lpstr>
      <vt:lpstr>IDENTIFIER par la connaissance</vt:lpstr>
      <vt:lpstr>IDENTIFIER par la connaissance</vt:lpstr>
      <vt:lpstr>IDENTIFIER par la connaissance</vt:lpstr>
      <vt:lpstr>IDENTIFIER par la connaissance</vt:lpstr>
      <vt:lpstr>IDENTIFIER par la connaissance</vt:lpstr>
      <vt:lpstr>IDENTIFIER par la connaissance</vt:lpstr>
      <vt:lpstr>IDENTIFIER par la connaissance</vt:lpstr>
      <vt:lpstr>IDENTIFIER par la connaissance</vt:lpstr>
      <vt:lpstr>IDENTIFIER par la connaissance</vt:lpstr>
      <vt:lpstr>IDENTIFIER par la connaissance</vt:lpstr>
      <vt:lpstr>Les risques liés aux missions</vt:lpstr>
      <vt:lpstr>IDENTIFIER par la connaissance</vt:lpstr>
      <vt:lpstr>IDENTIFIER par la connaissance</vt:lpstr>
      <vt:lpstr>IDENTIFIER par la connaissance</vt:lpstr>
      <vt:lpstr>IDENTIFIER par la connaissance</vt:lpstr>
      <vt:lpstr>IDENTIFIER par la connaissance</vt:lpstr>
      <vt:lpstr>IDENTIFIER par la connaissance</vt:lpstr>
      <vt:lpstr>IDENTIFIER</vt:lpstr>
      <vt:lpstr>IDENTIFIER</vt:lpstr>
      <vt:lpstr>Présentation PowerPoint</vt:lpstr>
      <vt:lpstr>Présentation PowerPoint</vt:lpstr>
      <vt:lpstr>Evaluer – cartographier  la gravité des risques</vt:lpstr>
      <vt:lpstr>Evaluer – cartographier  la gravité des risques juridiques</vt:lpstr>
      <vt:lpstr>Evaluer – cartographier  la gravité des risques</vt:lpstr>
      <vt:lpstr>Evaluer – cartographier  la gravité des risques</vt:lpstr>
      <vt:lpstr>Prévenir, calculer et maîtriser le risque : règles juridiques et bonnes pratiques</vt:lpstr>
      <vt:lpstr>Outils de prévention du risque :  exemples et pratiques</vt:lpstr>
      <vt:lpstr>Risques professionnels et obligations règlementaires : </vt:lpstr>
      <vt:lpstr>Le bon sens  ne pas réinventer l’eau chaude </vt:lpstr>
      <vt:lpstr>Prévention par  les « assistants de prévention »</vt:lpstr>
      <vt:lpstr>Présentation PowerPoint</vt:lpstr>
      <vt:lpstr>Présentation PowerPoint</vt:lpstr>
      <vt:lpstr>Prévention par les actes</vt:lpstr>
      <vt:lpstr>Prévention par les actes</vt:lpstr>
      <vt:lpstr>Prévention par les actes </vt:lpstr>
      <vt:lpstr>Idées de développement de la prévention du risque juridique au sein du GISGUF</vt:lpstr>
      <vt:lpstr>« SAVOIR POUR PREVOIR   AFIN DE POUVOIR »  Auguste COMTE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2013-06-08T07:41:43Z</dcterms:created>
  <dcterms:modified xsi:type="dcterms:W3CDTF">2016-08-24T15:26:09Z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