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8" r:id="rId4"/>
    <p:sldMasterId id="2147483686" r:id="rId5"/>
  </p:sldMasterIdLst>
  <p:notesMasterIdLst>
    <p:notesMasterId r:id="rId18"/>
  </p:notesMasterIdLst>
  <p:sldIdLst>
    <p:sldId id="257" r:id="rId6"/>
    <p:sldId id="258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71" r:id="rId15"/>
    <p:sldId id="269" r:id="rId16"/>
    <p:sldId id="263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C40D-971E-5649-AA37-38898491012A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17539-5A0C-6E45-A091-97CB39300B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53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Eug%C3%A8ne_IV" TargetMode="External"/><Relationship Id="rId4" Type="http://schemas.openxmlformats.org/officeDocument/2006/relationships/hyperlink" Target="http://fr.wikipedia.org/wiki/Pey_Berlan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1441, à la demande de l’archevêque de Bordeaux, le pape </a:t>
            </a:r>
            <a:r>
              <a:rPr lang="fr-FR" dirty="0" smtClean="0">
                <a:hlinkClick r:id="rId3" tooltip="Eugène IV"/>
              </a:rPr>
              <a:t>Eugène IV</a:t>
            </a:r>
            <a:r>
              <a:rPr lang="fr-FR" dirty="0" smtClean="0"/>
              <a:t> crée un </a:t>
            </a:r>
            <a:r>
              <a:rPr lang="fr-FR" i="1" dirty="0" err="1" smtClean="0"/>
              <a:t>studium</a:t>
            </a:r>
            <a:r>
              <a:rPr lang="fr-FR" i="1" dirty="0" smtClean="0"/>
              <a:t> </a:t>
            </a:r>
            <a:r>
              <a:rPr lang="fr-FR" i="1" dirty="0" err="1" smtClean="0"/>
              <a:t>generale</a:t>
            </a:r>
            <a:r>
              <a:rPr lang="fr-FR" dirty="0" smtClean="0"/>
              <a:t> (théologie, droit, médecine et arts) sous l’autorité de </a:t>
            </a:r>
            <a:r>
              <a:rPr lang="fr-FR" dirty="0" smtClean="0">
                <a:hlinkClick r:id="rId4" tooltip="Pey Berland"/>
              </a:rPr>
              <a:t>Pey Berland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17539-5A0C-6E45-A091-97CB39300B0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8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Objectif </a:t>
            </a:r>
            <a:r>
              <a:rPr lang="fr-FR" dirty="0" err="1" smtClean="0"/>
              <a:t>slide</a:t>
            </a:r>
            <a:r>
              <a:rPr lang="fr-FR" dirty="0" smtClean="0"/>
              <a:t> : rappeler la dimension UB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2CBA-6097-B848-A7DA-4D7BD6EB303B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74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F597E-9A03-4EF6-91B7-C3CCFFC697B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25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gi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g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gi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gi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gi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9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86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flipV="1">
            <a:off x="0" y="-6"/>
            <a:ext cx="9144000" cy="4429827"/>
          </a:xfrm>
          <a:prstGeom prst="rtTriangle">
            <a:avLst/>
          </a:prstGeom>
          <a:solidFill>
            <a:srgbClr val="009D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endParaRPr lang="fr-FR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989073" y="2341150"/>
            <a:ext cx="5462301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Cliquez pour modifier le style des sous-titres du masque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4" name="Image 1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17" y="5350058"/>
            <a:ext cx="3184430" cy="1279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03199" y="262056"/>
            <a:ext cx="64008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Image 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2" y="2703766"/>
            <a:ext cx="7688302" cy="3088766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flipV="1">
            <a:off x="0" y="-6"/>
            <a:ext cx="9144000" cy="347980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riangle rectangle 5"/>
          <p:cNvSpPr/>
          <p:nvPr userDrawn="1"/>
        </p:nvSpPr>
        <p:spPr>
          <a:xfrm flipH="1">
            <a:off x="0" y="6248400"/>
            <a:ext cx="9144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87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à un seul coin 6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79400" y="1236134"/>
            <a:ext cx="8644466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Cliquez pour modifier les styles du texte du masque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2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1534"/>
            <a:ext cx="40386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1534"/>
            <a:ext cx="40386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ogner un rectangle à un seul coin 8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19" name="Connecteur droit 18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3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571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29444" y="57595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9DE0"/>
                </a:solidFill>
                <a:latin typeface="Arial"/>
              </a:rPr>
              <a:t>Chapitre 2</a:t>
            </a:r>
            <a:endParaRPr lang="fr-FR" sz="3200" dirty="0">
              <a:solidFill>
                <a:srgbClr val="009DE0"/>
              </a:solidFill>
              <a:latin typeface="Arial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0" y="0"/>
            <a:ext cx="9144000" cy="5157192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Image 8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2" y="5668744"/>
            <a:ext cx="1977280" cy="7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9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4859" y="1308100"/>
            <a:ext cx="4622000" cy="3022601"/>
          </a:xfrm>
          <a:prstGeom prst="rect">
            <a:avLst/>
          </a:prstGeom>
          <a:ln>
            <a:solidFill>
              <a:srgbClr val="009DE0"/>
            </a:solidFill>
          </a:ln>
        </p:spPr>
      </p:pic>
      <p:sp>
        <p:nvSpPr>
          <p:cNvPr id="5" name="Triangle rectangle 4"/>
          <p:cNvSpPr/>
          <p:nvPr userDrawn="1"/>
        </p:nvSpPr>
        <p:spPr>
          <a:xfrm flipH="1">
            <a:off x="7980618" y="3597542"/>
            <a:ext cx="816241" cy="7331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14238" y="4390891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reptiumende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re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omnisinis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dolori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blaccup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174859" y="4795579"/>
            <a:ext cx="4545800" cy="1462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Itas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eaquis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et </a:t>
            </a:r>
            <a:r>
              <a:rPr lang="fr-FR" b="1" baseline="30000" dirty="0" err="1">
                <a:solidFill>
                  <a:srgbClr val="FFFFFF"/>
                </a:solidFill>
                <a:latin typeface="Arial"/>
              </a:rPr>
              <a:t>excerferum</a:t>
            </a:r>
            <a:r>
              <a:rPr lang="fr-FR" b="1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="1" baseline="30000" dirty="0" err="1">
                <a:solidFill>
                  <a:srgbClr val="FFFFFF"/>
                </a:solidFill>
                <a:latin typeface="Arial"/>
              </a:rPr>
              <a:t>nuscien</a:t>
            </a:r>
            <a:r>
              <a:rPr lang="fr-FR" b="1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ditione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dic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tem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hiciliciist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, con rem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aut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volest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sedi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doles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erro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te sa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sam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volum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dolumqui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aceprae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eicipsa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pelesequod</a:t>
            </a:r>
            <a:endParaRPr lang="fr-FR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4064709" y="4648519"/>
            <a:ext cx="934850" cy="2941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dirty="0" smtClean="0">
                <a:solidFill>
                  <a:srgbClr val="009DE0"/>
                </a:solidFill>
                <a:latin typeface="Arial"/>
              </a:rPr>
              <a:t>titre</a:t>
            </a:r>
            <a:endParaRPr lang="fr-FR" sz="1200" b="1" dirty="0">
              <a:solidFill>
                <a:srgbClr val="009DE0"/>
              </a:solidFill>
              <a:latin typeface="Arial"/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064709" y="1109195"/>
            <a:ext cx="1959241" cy="3628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30200" y="1308100"/>
            <a:ext cx="3594100" cy="5096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sz="3200" b="1" baseline="30000" dirty="0" err="1">
                <a:solidFill>
                  <a:srgbClr val="000000"/>
                </a:solidFill>
                <a:latin typeface="Arial"/>
              </a:rPr>
              <a:t>Itas</a:t>
            </a:r>
            <a:r>
              <a:rPr lang="fr-FR" sz="32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3200" b="1" baseline="30000" dirty="0" err="1">
                <a:solidFill>
                  <a:srgbClr val="000000"/>
                </a:solidFill>
                <a:latin typeface="Arial"/>
              </a:rPr>
              <a:t>eaquis</a:t>
            </a:r>
            <a:r>
              <a:rPr lang="fr-FR" sz="3200" b="1" baseline="30000" dirty="0">
                <a:solidFill>
                  <a:srgbClr val="000000"/>
                </a:solidFill>
                <a:latin typeface="Arial"/>
              </a:rPr>
              <a:t> et </a:t>
            </a:r>
            <a:endParaRPr lang="fr-FR" sz="3200" b="1" baseline="30000" dirty="0">
              <a:solidFill>
                <a:srgbClr val="000000"/>
              </a:solidFill>
              <a:latin typeface="Arial"/>
            </a:endParaRPr>
          </a:p>
          <a:p>
            <a:pPr>
              <a:buSzPct val="90000"/>
            </a:pPr>
            <a:r>
              <a:rPr lang="fr-FR" sz="2400" b="1" baseline="30000" dirty="0" err="1">
                <a:solidFill>
                  <a:srgbClr val="000000"/>
                </a:solidFill>
                <a:latin typeface="Arial"/>
              </a:rPr>
              <a:t>excerferum</a:t>
            </a:r>
            <a:r>
              <a:rPr lang="fr-FR" sz="24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1" baseline="30000" dirty="0" err="1">
                <a:solidFill>
                  <a:srgbClr val="000000"/>
                </a:solidFill>
                <a:latin typeface="Arial"/>
              </a:rPr>
              <a:t>nuscien</a:t>
            </a:r>
            <a:r>
              <a:rPr lang="fr-FR" sz="24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ditione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hiciliciist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con rem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volest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sedi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doles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 sa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volum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dolumqui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aceprae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eicipsa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pelesequod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que cum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hicieni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hillant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endi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consequ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iduciet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ut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lab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80975" indent="-165100">
              <a:buClr>
                <a:srgbClr val="EC6C43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Ficiunt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dolupta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poris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autaquu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ndamus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cusciisque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mo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ut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fugitin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ullit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iliquo</a:t>
            </a:r>
            <a:endParaRPr lang="fr-FR" sz="2400" baseline="30000" dirty="0">
              <a:solidFill>
                <a:srgbClr val="000000"/>
              </a:solidFill>
              <a:latin typeface="Arial"/>
            </a:endParaRPr>
          </a:p>
          <a:p>
            <a:pPr marL="180975" indent="-165100">
              <a:buClr>
                <a:srgbClr val="EC6C43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omnis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dolles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diorumquam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sinvers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pelitia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quo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repudit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atisciam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expera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iliciae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cepernat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fugitas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sa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conse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molo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modi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berecti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officie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ndiscipsam</a:t>
            </a:r>
            <a:endParaRPr lang="fr-FR" sz="2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ogner un rectangle à un seul coin 10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2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26" name="Connecteur droit 25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 userDrawn="1"/>
        </p:nvSpPr>
        <p:spPr>
          <a:xfrm>
            <a:off x="168009" y="1146614"/>
            <a:ext cx="2833424" cy="28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2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2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18567"/>
            <a:ext cx="9144000" cy="5439858"/>
          </a:xfrm>
          <a:prstGeom prst="rect">
            <a:avLst/>
          </a:prstGeom>
          <a:ln>
            <a:noFill/>
          </a:ln>
        </p:spPr>
      </p:pic>
      <p:sp>
        <p:nvSpPr>
          <p:cNvPr id="4" name="ZoneTexte 3"/>
          <p:cNvSpPr txBox="1"/>
          <p:nvPr userDrawn="1"/>
        </p:nvSpPr>
        <p:spPr>
          <a:xfrm>
            <a:off x="4390337" y="1575690"/>
            <a:ext cx="4361658" cy="2627048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wrap="square" tIns="280800" rtlCol="0">
            <a:noAutofit/>
          </a:bodyPr>
          <a:lstStyle/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excerferum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nuscien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ditione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hiciliciist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, con rem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volest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sedi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doles 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te sa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volum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dolumqui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aceprae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eicipsa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pelesequod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que cum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hicieni</a:t>
            </a:r>
            <a:endParaRPr lang="fr-FR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4308103" y="1409704"/>
            <a:ext cx="829009" cy="2675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800" b="1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8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Rogner un rectangle à un seul coin 15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4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7304" y="0"/>
            <a:ext cx="8030896" cy="1140084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427304" y="1600200"/>
            <a:ext cx="825949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200"/>
            </a:lvl1pPr>
            <a:lvl2pPr marL="0" indent="180000" algn="l">
              <a:spcBef>
                <a:spcPts val="800"/>
              </a:spcBef>
              <a:spcAft>
                <a:spcPts val="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  <a:defRPr sz="2000"/>
            </a:lvl2pPr>
            <a:lvl3pPr marL="540000">
              <a:spcBef>
                <a:spcPts val="600"/>
              </a:spcBef>
              <a:defRPr sz="1800"/>
            </a:lvl3pPr>
            <a:lvl4pPr marL="900000" indent="18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600" b="0" i="1"/>
            </a:lvl4pPr>
            <a:lvl5pPr marL="900000"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762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4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7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25072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F8BDB6-B0C8-6C42-9D58-ECB3EDE786FC}" type="slidenum">
              <a:rPr lang="fr-FR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fr-FR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4222090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3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54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056874" cy="365125"/>
          </a:xfrm>
          <a:prstGeom prst="rect">
            <a:avLst/>
          </a:prstGeom>
        </p:spPr>
        <p:txBody>
          <a:bodyPr/>
          <a:lstStyle/>
          <a:p>
            <a:r>
              <a:rPr lang="fr-FR" dirty="0" err="1">
                <a:solidFill>
                  <a:prstClr val="black"/>
                </a:solidFill>
                <a:latin typeface="Times New Roman"/>
              </a:rPr>
              <a:t>Tsukaba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Global Science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Week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• </a:t>
            </a:r>
            <a:r>
              <a:rPr lang="fr-FR" dirty="0" err="1">
                <a:solidFill>
                  <a:prstClr val="black"/>
                </a:solidFill>
                <a:latin typeface="Times New Roman"/>
              </a:rPr>
              <a:t>October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, 2</a:t>
            </a:r>
            <a:r>
              <a:rPr lang="fr-FR" baseline="30000" dirty="0">
                <a:solidFill>
                  <a:prstClr val="black"/>
                </a:solidFill>
                <a:latin typeface="Times New Roman"/>
              </a:rPr>
              <a:t>nd</a:t>
            </a:r>
            <a:r>
              <a:rPr lang="fr-FR" dirty="0">
                <a:solidFill>
                  <a:prstClr val="black"/>
                </a:solidFill>
                <a:latin typeface="Times New Roman"/>
              </a:rPr>
              <a:t>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43750" y="6356350"/>
            <a:ext cx="1543050" cy="365125"/>
          </a:xfrm>
          <a:prstGeom prst="rect">
            <a:avLst/>
          </a:prstGeom>
        </p:spPr>
        <p:txBody>
          <a:bodyPr anchor="ctr"/>
          <a:lstStyle>
            <a:lvl1pPr algn="l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90F8BDB6-B0C8-6C42-9D58-ECB3EDE786FC}" type="slidenum">
              <a:rPr lang="fr-FR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31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flipV="1">
            <a:off x="0" y="-6"/>
            <a:ext cx="9144000" cy="4429827"/>
          </a:xfrm>
          <a:prstGeom prst="rtTriangle">
            <a:avLst/>
          </a:prstGeom>
          <a:solidFill>
            <a:srgbClr val="009D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endParaRPr lang="fr-FR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989073" y="2341150"/>
            <a:ext cx="5462301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Cliquez pour modifier le style des sous-titres du masque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4" name="Image 1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17" y="5350058"/>
            <a:ext cx="3184430" cy="1279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03199" y="262056"/>
            <a:ext cx="64008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05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Image 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2" y="2703766"/>
            <a:ext cx="7688302" cy="3088766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flipV="1">
            <a:off x="0" y="-6"/>
            <a:ext cx="9144000" cy="347980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riangle rectangle 5"/>
          <p:cNvSpPr/>
          <p:nvPr userDrawn="1"/>
        </p:nvSpPr>
        <p:spPr>
          <a:xfrm flipH="1">
            <a:off x="0" y="6248400"/>
            <a:ext cx="9144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22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à un seul coin 6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79400" y="1236134"/>
            <a:ext cx="8644466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Cliquez pour modifier les styles du texte du masque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8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1534"/>
            <a:ext cx="40386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1534"/>
            <a:ext cx="40386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ogner un rectangle à un seul coin 8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19" name="Connecteur droit 18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95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571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29444" y="57595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9DE0"/>
                </a:solidFill>
                <a:latin typeface="Arial"/>
              </a:rPr>
              <a:t>Chapitre 2</a:t>
            </a:r>
            <a:endParaRPr lang="fr-FR" sz="3200" dirty="0">
              <a:solidFill>
                <a:srgbClr val="009DE0"/>
              </a:solidFill>
              <a:latin typeface="Arial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0" y="0"/>
            <a:ext cx="9144000" cy="5157192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Image 8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2" y="5668744"/>
            <a:ext cx="1977280" cy="7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4859" y="1308100"/>
            <a:ext cx="4622000" cy="3022601"/>
          </a:xfrm>
          <a:prstGeom prst="rect">
            <a:avLst/>
          </a:prstGeom>
          <a:ln>
            <a:solidFill>
              <a:srgbClr val="009DE0"/>
            </a:solidFill>
          </a:ln>
        </p:spPr>
      </p:pic>
      <p:sp>
        <p:nvSpPr>
          <p:cNvPr id="5" name="Triangle rectangle 4"/>
          <p:cNvSpPr/>
          <p:nvPr userDrawn="1"/>
        </p:nvSpPr>
        <p:spPr>
          <a:xfrm flipH="1">
            <a:off x="7980618" y="3597542"/>
            <a:ext cx="816241" cy="7331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14238" y="4390891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reptiumende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re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omnisinis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dolori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blaccup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174859" y="4795579"/>
            <a:ext cx="4545800" cy="1462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Itas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eaquis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et </a:t>
            </a:r>
            <a:r>
              <a:rPr lang="fr-FR" b="1" baseline="30000" dirty="0" err="1">
                <a:solidFill>
                  <a:srgbClr val="FFFFFF"/>
                </a:solidFill>
                <a:latin typeface="Arial"/>
              </a:rPr>
              <a:t>excerferum</a:t>
            </a:r>
            <a:r>
              <a:rPr lang="fr-FR" b="1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="1" baseline="30000" dirty="0" err="1">
                <a:solidFill>
                  <a:srgbClr val="FFFFFF"/>
                </a:solidFill>
                <a:latin typeface="Arial"/>
              </a:rPr>
              <a:t>nuscien</a:t>
            </a:r>
            <a:r>
              <a:rPr lang="fr-FR" b="1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ditione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dic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tem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hiciliciist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, con rem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aut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volest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sedi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doles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erro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te sa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sam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volum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dolumqui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aceprae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eicipsa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pelesequod</a:t>
            </a:r>
            <a:endParaRPr lang="fr-FR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4064709" y="4648519"/>
            <a:ext cx="934850" cy="2941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dirty="0" smtClean="0">
                <a:solidFill>
                  <a:srgbClr val="009DE0"/>
                </a:solidFill>
                <a:latin typeface="Arial"/>
              </a:rPr>
              <a:t>titre</a:t>
            </a:r>
            <a:endParaRPr lang="fr-FR" sz="1200" b="1" dirty="0">
              <a:solidFill>
                <a:srgbClr val="009DE0"/>
              </a:solidFill>
              <a:latin typeface="Arial"/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064709" y="1109195"/>
            <a:ext cx="1959241" cy="3628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30200" y="1308100"/>
            <a:ext cx="3594100" cy="5096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sz="3200" b="1" baseline="30000" dirty="0" err="1">
                <a:solidFill>
                  <a:srgbClr val="000000"/>
                </a:solidFill>
                <a:latin typeface="Arial"/>
              </a:rPr>
              <a:t>Itas</a:t>
            </a:r>
            <a:r>
              <a:rPr lang="fr-FR" sz="32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3200" b="1" baseline="30000" dirty="0" err="1">
                <a:solidFill>
                  <a:srgbClr val="000000"/>
                </a:solidFill>
                <a:latin typeface="Arial"/>
              </a:rPr>
              <a:t>eaquis</a:t>
            </a:r>
            <a:r>
              <a:rPr lang="fr-FR" sz="3200" b="1" baseline="30000" dirty="0">
                <a:solidFill>
                  <a:srgbClr val="000000"/>
                </a:solidFill>
                <a:latin typeface="Arial"/>
              </a:rPr>
              <a:t> et </a:t>
            </a:r>
            <a:endParaRPr lang="fr-FR" sz="3200" b="1" baseline="30000" dirty="0">
              <a:solidFill>
                <a:srgbClr val="000000"/>
              </a:solidFill>
              <a:latin typeface="Arial"/>
            </a:endParaRPr>
          </a:p>
          <a:p>
            <a:pPr>
              <a:buSzPct val="90000"/>
            </a:pPr>
            <a:r>
              <a:rPr lang="fr-FR" sz="2400" b="1" baseline="30000" dirty="0" err="1">
                <a:solidFill>
                  <a:srgbClr val="000000"/>
                </a:solidFill>
                <a:latin typeface="Arial"/>
              </a:rPr>
              <a:t>excerferum</a:t>
            </a:r>
            <a:r>
              <a:rPr lang="fr-FR" sz="24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1" baseline="30000" dirty="0" err="1">
                <a:solidFill>
                  <a:srgbClr val="000000"/>
                </a:solidFill>
                <a:latin typeface="Arial"/>
              </a:rPr>
              <a:t>nuscien</a:t>
            </a:r>
            <a:r>
              <a:rPr lang="fr-FR" sz="24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ditione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hiciliciist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con rem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volest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sedi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doles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 sa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volum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dolumqui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aceprae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eicipsa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pelesequod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que cum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hicieni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hillant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endi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consequ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iduciet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ut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lab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80975" indent="-165100">
              <a:buClr>
                <a:srgbClr val="EC6C43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Ficiunt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dolupta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poris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autaquu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ndamus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cusciisque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mo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ut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fugitin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ullit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iliquo</a:t>
            </a:r>
            <a:endParaRPr lang="fr-FR" sz="2400" baseline="30000" dirty="0">
              <a:solidFill>
                <a:srgbClr val="000000"/>
              </a:solidFill>
              <a:latin typeface="Arial"/>
            </a:endParaRPr>
          </a:p>
          <a:p>
            <a:pPr marL="180975" indent="-165100">
              <a:buClr>
                <a:srgbClr val="EC6C43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omnis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dolles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diorumquam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sinvers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pelitia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quo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repudit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atisciam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expera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iliciae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cepernat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fugitas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sa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conse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molo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modi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berecti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officie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ndiscipsam</a:t>
            </a:r>
            <a:endParaRPr lang="fr-FR" sz="2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ogner un rectangle à un seul coin 10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2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26" name="Connecteur droit 25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 userDrawn="1"/>
        </p:nvSpPr>
        <p:spPr>
          <a:xfrm>
            <a:off x="168009" y="1146614"/>
            <a:ext cx="2833424" cy="28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2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45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18567"/>
            <a:ext cx="9144000" cy="5439858"/>
          </a:xfrm>
          <a:prstGeom prst="rect">
            <a:avLst/>
          </a:prstGeom>
          <a:ln>
            <a:noFill/>
          </a:ln>
        </p:spPr>
      </p:pic>
      <p:sp>
        <p:nvSpPr>
          <p:cNvPr id="4" name="ZoneTexte 3"/>
          <p:cNvSpPr txBox="1"/>
          <p:nvPr userDrawn="1"/>
        </p:nvSpPr>
        <p:spPr>
          <a:xfrm>
            <a:off x="4390337" y="1575690"/>
            <a:ext cx="4361658" cy="2627048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wrap="square" tIns="280800" rtlCol="0">
            <a:noAutofit/>
          </a:bodyPr>
          <a:lstStyle/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excerferum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nuscien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ditione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hiciliciist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, con rem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volest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sedi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doles 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te sa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volum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dolumqui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aceprae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eicipsa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pelesequod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que cum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hicieni</a:t>
            </a:r>
            <a:endParaRPr lang="fr-FR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4308103" y="1409704"/>
            <a:ext cx="829009" cy="2675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800" b="1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8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Rogner un rectangle à un seul coin 15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1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 userDrawn="1"/>
        </p:nvSpPr>
        <p:spPr>
          <a:xfrm flipV="1">
            <a:off x="0" y="-6"/>
            <a:ext cx="9144000" cy="4429827"/>
          </a:xfrm>
          <a:prstGeom prst="rtTriangle">
            <a:avLst/>
          </a:prstGeom>
          <a:solidFill>
            <a:srgbClr val="009DE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</a:rPr>
              <a:t> </a:t>
            </a:r>
            <a:endParaRPr lang="fr-FR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1989073" y="2341150"/>
            <a:ext cx="5462301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Cliquez pour modifier le style des sous-titres du masque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4" name="Image 1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17" y="5350058"/>
            <a:ext cx="3184430" cy="1279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03199" y="262056"/>
            <a:ext cx="64008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73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Image 3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2" y="2703766"/>
            <a:ext cx="7688302" cy="3088766"/>
          </a:xfrm>
          <a:prstGeom prst="rect">
            <a:avLst/>
          </a:prstGeom>
        </p:spPr>
      </p:pic>
      <p:sp>
        <p:nvSpPr>
          <p:cNvPr id="5" name="Triangle rectangle 4"/>
          <p:cNvSpPr/>
          <p:nvPr userDrawn="1"/>
        </p:nvSpPr>
        <p:spPr>
          <a:xfrm flipV="1">
            <a:off x="0" y="-6"/>
            <a:ext cx="9144000" cy="347980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riangle rectangle 5"/>
          <p:cNvSpPr/>
          <p:nvPr userDrawn="1"/>
        </p:nvSpPr>
        <p:spPr>
          <a:xfrm flipH="1">
            <a:off x="0" y="6248400"/>
            <a:ext cx="9144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FF"/>
                </a:solidFill>
                <a:latin typeface="Arial"/>
              </a:rPr>
              <a:t> </a:t>
            </a:r>
            <a:endParaRPr lang="fr-FR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44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gner un rectangle à un seul coin 6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79400" y="1236134"/>
            <a:ext cx="8644466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Cliquez pour modifier les styles du texte du masque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3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1534"/>
            <a:ext cx="40386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1534"/>
            <a:ext cx="40386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ogner un rectangle à un seul coin 8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19" name="Connecteur droit 18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96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5719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29444" y="57595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9DE0"/>
                </a:solidFill>
                <a:latin typeface="Arial"/>
              </a:rPr>
              <a:t>Chapitre 2</a:t>
            </a:r>
            <a:endParaRPr lang="fr-FR" sz="3200" dirty="0">
              <a:solidFill>
                <a:srgbClr val="009DE0"/>
              </a:solidFill>
              <a:latin typeface="Arial"/>
            </a:endParaRPr>
          </a:p>
        </p:txBody>
      </p:sp>
      <p:sp>
        <p:nvSpPr>
          <p:cNvPr id="8" name="Triangle isocèle 7"/>
          <p:cNvSpPr/>
          <p:nvPr userDrawn="1"/>
        </p:nvSpPr>
        <p:spPr>
          <a:xfrm rot="10800000">
            <a:off x="0" y="0"/>
            <a:ext cx="9144000" cy="5157192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Image 8" descr="Animationx10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2" y="5668744"/>
            <a:ext cx="1977280" cy="7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76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4859" y="1308100"/>
            <a:ext cx="4622000" cy="3022601"/>
          </a:xfrm>
          <a:prstGeom prst="rect">
            <a:avLst/>
          </a:prstGeom>
          <a:ln>
            <a:solidFill>
              <a:srgbClr val="009DE0"/>
            </a:solidFill>
          </a:ln>
        </p:spPr>
      </p:pic>
      <p:sp>
        <p:nvSpPr>
          <p:cNvPr id="5" name="Triangle rectangle 4"/>
          <p:cNvSpPr/>
          <p:nvPr userDrawn="1"/>
        </p:nvSpPr>
        <p:spPr>
          <a:xfrm flipH="1">
            <a:off x="7980618" y="3597542"/>
            <a:ext cx="816241" cy="73315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714238" y="4390891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reptiumende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re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omnisinis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dolori</a:t>
            </a:r>
            <a:r>
              <a:rPr lang="fr-FR" sz="12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200" baseline="30000" dirty="0" err="1">
                <a:solidFill>
                  <a:srgbClr val="000000"/>
                </a:solidFill>
                <a:latin typeface="Arial"/>
              </a:rPr>
              <a:t>blaccup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174859" y="4795579"/>
            <a:ext cx="4545800" cy="1462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Itas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eaquis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et </a:t>
            </a:r>
            <a:r>
              <a:rPr lang="fr-FR" b="1" baseline="30000" dirty="0" err="1">
                <a:solidFill>
                  <a:srgbClr val="FFFFFF"/>
                </a:solidFill>
                <a:latin typeface="Arial"/>
              </a:rPr>
              <a:t>excerferum</a:t>
            </a:r>
            <a:r>
              <a:rPr lang="fr-FR" b="1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="1" baseline="30000" dirty="0" err="1">
                <a:solidFill>
                  <a:srgbClr val="FFFFFF"/>
                </a:solidFill>
                <a:latin typeface="Arial"/>
              </a:rPr>
              <a:t>nuscien</a:t>
            </a:r>
            <a:r>
              <a:rPr lang="fr-FR" b="1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ditione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dic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tem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hiciliciist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, con rem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aut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volest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,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sedi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doles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erro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te sa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sam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volum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dolumqui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aceprae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eicipsa</a:t>
            </a:r>
            <a:r>
              <a:rPr lang="fr-FR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baseline="30000" dirty="0" err="1">
                <a:solidFill>
                  <a:srgbClr val="FFFFFF"/>
                </a:solidFill>
                <a:latin typeface="Arial"/>
              </a:rPr>
              <a:t>pelesequod</a:t>
            </a:r>
            <a:endParaRPr lang="fr-FR" baseline="30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4064709" y="4648519"/>
            <a:ext cx="934850" cy="29412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dirty="0" smtClean="0">
                <a:solidFill>
                  <a:srgbClr val="009DE0"/>
                </a:solidFill>
                <a:latin typeface="Arial"/>
              </a:rPr>
              <a:t>titre</a:t>
            </a:r>
            <a:endParaRPr lang="fr-FR" sz="1200" b="1" dirty="0">
              <a:solidFill>
                <a:srgbClr val="009DE0"/>
              </a:solidFill>
              <a:latin typeface="Arial"/>
            </a:endParaRPr>
          </a:p>
        </p:txBody>
      </p:sp>
      <p:sp>
        <p:nvSpPr>
          <p:cNvPr id="9" name="Espace réservé du contenu 2"/>
          <p:cNvSpPr txBox="1">
            <a:spLocks/>
          </p:cNvSpPr>
          <p:nvPr userDrawn="1"/>
        </p:nvSpPr>
        <p:spPr>
          <a:xfrm>
            <a:off x="4064709" y="1109195"/>
            <a:ext cx="1959241" cy="3628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2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330200" y="1308100"/>
            <a:ext cx="3594100" cy="5096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tIns="280800" rtlCol="0">
            <a:noAutofit/>
          </a:bodyPr>
          <a:lstStyle/>
          <a:p>
            <a:pPr>
              <a:buSzPct val="90000"/>
            </a:pPr>
            <a:r>
              <a:rPr lang="fr-FR" sz="3200" b="1" baseline="30000" dirty="0" err="1">
                <a:solidFill>
                  <a:srgbClr val="000000"/>
                </a:solidFill>
                <a:latin typeface="Arial"/>
              </a:rPr>
              <a:t>Itas</a:t>
            </a:r>
            <a:r>
              <a:rPr lang="fr-FR" sz="32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3200" b="1" baseline="30000" dirty="0" err="1">
                <a:solidFill>
                  <a:srgbClr val="000000"/>
                </a:solidFill>
                <a:latin typeface="Arial"/>
              </a:rPr>
              <a:t>eaquis</a:t>
            </a:r>
            <a:r>
              <a:rPr lang="fr-FR" sz="3200" b="1" baseline="30000" dirty="0">
                <a:solidFill>
                  <a:srgbClr val="000000"/>
                </a:solidFill>
                <a:latin typeface="Arial"/>
              </a:rPr>
              <a:t> et </a:t>
            </a:r>
            <a:endParaRPr lang="fr-FR" sz="3200" b="1" baseline="30000" dirty="0">
              <a:solidFill>
                <a:srgbClr val="000000"/>
              </a:solidFill>
              <a:latin typeface="Arial"/>
            </a:endParaRPr>
          </a:p>
          <a:p>
            <a:pPr>
              <a:buSzPct val="90000"/>
            </a:pPr>
            <a:r>
              <a:rPr lang="fr-FR" sz="2400" b="1" baseline="30000" dirty="0" err="1">
                <a:solidFill>
                  <a:srgbClr val="000000"/>
                </a:solidFill>
                <a:latin typeface="Arial"/>
              </a:rPr>
              <a:t>excerferum</a:t>
            </a:r>
            <a:r>
              <a:rPr lang="fr-FR" sz="24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1" baseline="30000" dirty="0" err="1">
                <a:solidFill>
                  <a:srgbClr val="000000"/>
                </a:solidFill>
                <a:latin typeface="Arial"/>
              </a:rPr>
              <a:t>nuscien</a:t>
            </a:r>
            <a:r>
              <a:rPr lang="fr-FR" sz="24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ditione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hiciliciist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con rem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volest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sedi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doles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 sa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volum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dolumqui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aceprae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eicipsa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pelesequod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que cum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hicieni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hillant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endi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consequ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iduciet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ut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lab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80975" indent="-165100">
              <a:buClr>
                <a:srgbClr val="EC6C43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Ficiunt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dolupta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poris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autaquu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ndamus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cusciisque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mo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ut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fugitin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ullit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iliquo</a:t>
            </a:r>
            <a:endParaRPr lang="fr-FR" sz="2400" baseline="30000" dirty="0">
              <a:solidFill>
                <a:srgbClr val="000000"/>
              </a:solidFill>
              <a:latin typeface="Arial"/>
            </a:endParaRPr>
          </a:p>
          <a:p>
            <a:pPr marL="180975" indent="-165100">
              <a:buClr>
                <a:srgbClr val="EC6C43"/>
              </a:buClr>
              <a:buSzPct val="50000"/>
              <a:buFont typeface="Arial" panose="020B0604020202020204" pitchFamily="34" charset="0"/>
              <a:buChar char="›"/>
            </a:pP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omnis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dolles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diorumquam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sinvers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pelitia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quo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repudit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atisciam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expera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iliciae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cepernat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fugitas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sa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conse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molo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modi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berecti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ius</a:t>
            </a:r>
            <a:r>
              <a:rPr lang="fr-FR" sz="2400" baseline="30000" dirty="0">
                <a:solidFill>
                  <a:srgbClr val="000000"/>
                </a:solidFill>
                <a:latin typeface="Arial"/>
              </a:rPr>
              <a:t>, officie </a:t>
            </a:r>
            <a:r>
              <a:rPr lang="fr-FR" sz="2400" baseline="30000" dirty="0" err="1">
                <a:solidFill>
                  <a:srgbClr val="000000"/>
                </a:solidFill>
                <a:latin typeface="Arial"/>
              </a:rPr>
              <a:t>ndiscipsam</a:t>
            </a:r>
            <a:endParaRPr lang="fr-FR" sz="2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ogner un rectangle à un seul coin 10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2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26" name="Connecteur droit 25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 userDrawn="1"/>
        </p:nvSpPr>
        <p:spPr>
          <a:xfrm>
            <a:off x="168009" y="1146614"/>
            <a:ext cx="2833424" cy="28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200" b="1" dirty="0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2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11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18567"/>
            <a:ext cx="9144000" cy="5439858"/>
          </a:xfrm>
          <a:prstGeom prst="rect">
            <a:avLst/>
          </a:prstGeom>
          <a:ln>
            <a:noFill/>
          </a:ln>
        </p:spPr>
      </p:pic>
      <p:sp>
        <p:nvSpPr>
          <p:cNvPr id="4" name="ZoneTexte 3"/>
          <p:cNvSpPr txBox="1"/>
          <p:nvPr userDrawn="1"/>
        </p:nvSpPr>
        <p:spPr>
          <a:xfrm>
            <a:off x="4390337" y="1575690"/>
            <a:ext cx="4361658" cy="2627048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wrap="square" tIns="280800" rtlCol="0">
            <a:noAutofit/>
          </a:bodyPr>
          <a:lstStyle/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excerferum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nuscien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ditione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dic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tem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hiciliciist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, con rem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aut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volest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sedi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doles 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erro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te sa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sam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volum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dolumqui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aceprae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eicipsa</a:t>
            </a:r>
            <a:endParaRPr lang="fr-FR" sz="2800" b="1" baseline="30000" dirty="0">
              <a:solidFill>
                <a:srgbClr val="000000"/>
              </a:solidFill>
              <a:latin typeface="Arial"/>
            </a:endParaRPr>
          </a:p>
          <a:p>
            <a:pPr marL="355600" indent="-355600" defTabSz="541338">
              <a:spcBef>
                <a:spcPts val="1200"/>
              </a:spcBef>
              <a:buClr>
                <a:srgbClr val="EC6C43"/>
              </a:buClr>
              <a:buSzPct val="100000"/>
              <a:buFont typeface="Lucida Grande"/>
              <a:buChar char="➔"/>
            </a:pP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pelesequod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800" b="1" baseline="30000" dirty="0">
                <a:solidFill>
                  <a:srgbClr val="000000"/>
                </a:solidFill>
                <a:latin typeface="Arial"/>
              </a:rPr>
              <a:t>que cum </a:t>
            </a:r>
            <a:r>
              <a:rPr lang="fr-FR" sz="2800" b="1" baseline="30000" dirty="0" err="1">
                <a:solidFill>
                  <a:srgbClr val="000000"/>
                </a:solidFill>
                <a:latin typeface="Arial"/>
              </a:rPr>
              <a:t>hicieni</a:t>
            </a:r>
            <a:endParaRPr lang="fr-FR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4308103" y="1409704"/>
            <a:ext cx="829009" cy="2675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DE0"/>
              </a:buClr>
              <a:buFont typeface="Lucida Grande"/>
              <a:buNone/>
            </a:pPr>
            <a:r>
              <a:rPr lang="fr-FR" sz="1800" b="1" smtClean="0">
                <a:solidFill>
                  <a:srgbClr val="FFFFFF"/>
                </a:solidFill>
                <a:latin typeface="Arial"/>
              </a:rPr>
              <a:t>titre</a:t>
            </a:r>
            <a:endParaRPr lang="fr-FR" sz="18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  <p:sp>
        <p:nvSpPr>
          <p:cNvPr id="16" name="Rogner un rectangle à un seul coin 15"/>
          <p:cNvSpPr/>
          <p:nvPr userDrawn="1"/>
        </p:nvSpPr>
        <p:spPr>
          <a:xfrm>
            <a:off x="0" y="-1"/>
            <a:ext cx="9156701" cy="913639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01702" y="6654800"/>
            <a:ext cx="2133600" cy="20637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28 janvier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39530" y="6654800"/>
            <a:ext cx="5257800" cy="20637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BEAD8A"/>
                </a:solidFill>
                <a:latin typeface="Arial"/>
              </a:rPr>
              <a:t>Eric DUTIL - Formation Cycle des DRH - AMUE</a:t>
            </a:r>
            <a:endParaRPr lang="fr-FR">
              <a:solidFill>
                <a:srgbClr val="BEAD8A"/>
              </a:solidFill>
              <a:latin typeface="Arial"/>
            </a:endParaRP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rgbClr val="009DE0"/>
                </a:solidFill>
              </a:defRPr>
            </a:lvl1pPr>
          </a:lstStyle>
          <a:p>
            <a:fld id="{DCE37727-CC04-7A46-938D-2CCFF056F773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3001433" y="6653212"/>
            <a:ext cx="97367" cy="204788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7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36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0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3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8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6ED9-6F9C-CA49-A4D5-6D330CCF6185}" type="datetimeFigureOut">
              <a:rPr lang="fr-FR" smtClean="0"/>
              <a:t>21/04/2014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2681-2447-A542-A776-3E0BE7140C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5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0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457200" rtl="0" eaLnBrk="1" latinLnBrk="0" hangingPunct="1">
        <a:spcBef>
          <a:spcPct val="20000"/>
        </a:spcBef>
        <a:buClr>
          <a:schemeClr val="accent6"/>
        </a:buClr>
        <a:buFont typeface="Brix Slab Bold" pitchFamily="50" charset="0"/>
        <a:buChar char="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30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6946922" y="6356350"/>
            <a:ext cx="578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300" b="0" kern="1200">
          <a:solidFill>
            <a:srgbClr val="0098BE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i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96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457200" rtl="0" eaLnBrk="1" latinLnBrk="0" hangingPunct="1">
        <a:spcBef>
          <a:spcPct val="20000"/>
        </a:spcBef>
        <a:buClr>
          <a:schemeClr val="accent6"/>
        </a:buClr>
        <a:buFont typeface="Brix Slab Bold" pitchFamily="50" charset="0"/>
        <a:buChar char="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1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457200" rtl="0" eaLnBrk="1" latinLnBrk="0" hangingPunct="1">
        <a:spcBef>
          <a:spcPct val="20000"/>
        </a:spcBef>
        <a:buClr>
          <a:schemeClr val="accent6"/>
        </a:buClr>
        <a:buFont typeface="Brix Slab Bold" pitchFamily="50" charset="0"/>
        <a:buChar char="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36" cy="687102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707005" y="4315704"/>
            <a:ext cx="180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XIXe colloque du GISGUF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0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780"/>
            <a:ext cx="9237014" cy="7101408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9" name="Rectangle 8"/>
          <p:cNvSpPr/>
          <p:nvPr/>
        </p:nvSpPr>
        <p:spPr>
          <a:xfrm>
            <a:off x="283998" y="3234011"/>
            <a:ext cx="8651640" cy="16466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fr-FR" sz="800" dirty="0" smtClean="0"/>
          </a:p>
          <a:p>
            <a:r>
              <a:rPr lang="fr-FR" sz="2800" dirty="0" smtClean="0"/>
              <a:t>&gt; Sélectionner le réseau WIFI dénommé </a:t>
            </a:r>
            <a:r>
              <a:rPr lang="fr-FR" sz="2800" b="1" dirty="0" smtClean="0">
                <a:solidFill>
                  <a:srgbClr val="FFFF00"/>
                </a:solidFill>
              </a:rPr>
              <a:t>REAUMUR</a:t>
            </a:r>
          </a:p>
          <a:p>
            <a:r>
              <a:rPr lang="fr-FR" sz="2800" dirty="0" smtClean="0"/>
              <a:t>&gt; Login : </a:t>
            </a:r>
            <a:r>
              <a:rPr lang="fr-FR" sz="2800" b="1" dirty="0" smtClean="0">
                <a:solidFill>
                  <a:srgbClr val="FFFF00"/>
                </a:solidFill>
              </a:rPr>
              <a:t>GISGUF−n−1</a:t>
            </a:r>
            <a:r>
              <a:rPr lang="fr-FR" sz="28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fr-FR" sz="2800" dirty="0" smtClean="0"/>
              <a:t>&gt; </a:t>
            </a:r>
            <a:r>
              <a:rPr lang="fr-FR" sz="2800" dirty="0" err="1" smtClean="0"/>
              <a:t>Password</a:t>
            </a:r>
            <a:r>
              <a:rPr lang="fr-FR" sz="2800" dirty="0" smtClean="0"/>
              <a:t> : </a:t>
            </a:r>
            <a:r>
              <a:rPr lang="fr-FR" sz="2800" b="1" dirty="0" err="1" smtClean="0">
                <a:solidFill>
                  <a:srgbClr val="FFFF00"/>
                </a:solidFill>
              </a:rPr>
              <a:t>s%dJ_C</a:t>
            </a:r>
            <a:r>
              <a:rPr lang="fr-FR" sz="2800" b="1" dirty="0" smtClean="0">
                <a:solidFill>
                  <a:srgbClr val="FFFF00"/>
                </a:solidFill>
              </a:rPr>
              <a:t>*</a:t>
            </a:r>
          </a:p>
          <a:p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540" y="89290"/>
            <a:ext cx="5674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</a:rPr>
              <a:t>La connexion au WIFI sera possible:</a:t>
            </a:r>
          </a:p>
          <a:p>
            <a:endParaRPr lang="fr-FR" sz="1200" b="1" dirty="0" smtClean="0">
              <a:solidFill>
                <a:srgbClr val="FFFFFF"/>
              </a:solidFill>
            </a:endParaRPr>
          </a:p>
          <a:p>
            <a:r>
              <a:rPr lang="fr-FR" b="1" dirty="0" smtClean="0">
                <a:solidFill>
                  <a:srgbClr val="FFFFFF"/>
                </a:solidFill>
              </a:rPr>
              <a:t>Le mercredi 23 avril 2014 </a:t>
            </a:r>
          </a:p>
          <a:p>
            <a:r>
              <a:rPr lang="fr-FR" b="1" dirty="0" smtClean="0">
                <a:solidFill>
                  <a:srgbClr val="FFFFFF"/>
                </a:solidFill>
              </a:rPr>
              <a:t>(auditorium de l’Agora - Talence)</a:t>
            </a:r>
          </a:p>
          <a:p>
            <a:endParaRPr lang="fr-FR" b="1" dirty="0" smtClean="0">
              <a:solidFill>
                <a:srgbClr val="FFFFFF"/>
              </a:solidFill>
            </a:endParaRPr>
          </a:p>
          <a:p>
            <a:r>
              <a:rPr lang="fr-FR" b="1" dirty="0" smtClean="0">
                <a:solidFill>
                  <a:srgbClr val="FFFFFF"/>
                </a:solidFill>
              </a:rPr>
              <a:t>Le vendredi 25 avril 2014 </a:t>
            </a:r>
          </a:p>
          <a:p>
            <a:r>
              <a:rPr lang="fr-FR" b="1" dirty="0" smtClean="0">
                <a:solidFill>
                  <a:srgbClr val="FFFFFF"/>
                </a:solidFill>
              </a:rPr>
              <a:t>(P</a:t>
            </a:r>
            <a:r>
              <a:rPr lang="fr-FR" b="1" dirty="0" smtClean="0">
                <a:solidFill>
                  <a:srgbClr val="FFFFFF"/>
                </a:solidFill>
              </a:rPr>
              <a:t>ôle Juridique et Judiciaire - Bordeaux)</a:t>
            </a:r>
            <a:endParaRPr lang="fr-F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4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LES PERSONNES À CONTACTER en cas de problème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23 avril 2014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Eric DUTIL - GISGUF 2014 </a:t>
            </a:r>
            <a:r>
              <a:rPr lang="fr-FR" dirty="0" smtClean="0">
                <a:solidFill>
                  <a:srgbClr val="BEAD8A"/>
                </a:solidFill>
              </a:rPr>
              <a:t>Bordeaux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11</a:t>
            </a:fld>
            <a:endParaRPr lang="fr-FR">
              <a:latin typeface="Arial"/>
            </a:endParaRPr>
          </a:p>
        </p:txBody>
      </p:sp>
      <p:pic>
        <p:nvPicPr>
          <p:cNvPr id="7" name="Image 6" descr="Programme colloqu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" y="1955359"/>
            <a:ext cx="2523983" cy="3571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9531" y="2771287"/>
            <a:ext cx="5959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Comité d'organisation du colloque :</a:t>
            </a:r>
          </a:p>
          <a:p>
            <a:endParaRPr lang="fr-FR" b="1" dirty="0" smtClean="0"/>
          </a:p>
          <a:p>
            <a:r>
              <a:rPr lang="fr-FR" b="1" dirty="0" smtClean="0"/>
              <a:t>&gt; Nathalie CONSTANT</a:t>
            </a:r>
          </a:p>
          <a:p>
            <a:r>
              <a:rPr lang="fr-FR" b="1" dirty="0" smtClean="0"/>
              <a:t>&gt; Céline BERLUREAU</a:t>
            </a:r>
          </a:p>
          <a:p>
            <a:endParaRPr lang="fr-FR" b="1" dirty="0" smtClean="0"/>
          </a:p>
          <a:p>
            <a:r>
              <a:rPr lang="fr-FR" dirty="0" smtClean="0"/>
              <a:t>Portable : 06 03 15 11 71</a:t>
            </a:r>
          </a:p>
          <a:p>
            <a:endParaRPr lang="fr-FR" dirty="0"/>
          </a:p>
          <a:p>
            <a:r>
              <a:rPr lang="fr-FR" b="1" dirty="0" smtClean="0"/>
              <a:t>&gt; Eric DUTIL</a:t>
            </a:r>
          </a:p>
          <a:p>
            <a:r>
              <a:rPr lang="fr-FR" dirty="0" smtClean="0"/>
              <a:t>Portable : 06 74 34 38 08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3522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731638" cy="68853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76256" y="3929776"/>
            <a:ext cx="1638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j-lt"/>
              </a:rPr>
              <a:t>www.u-bordeaux.fr</a:t>
            </a:r>
            <a:endParaRPr lang="fr-FR" sz="1200" dirty="0">
              <a:latin typeface="+mj-lt"/>
            </a:endParaRPr>
          </a:p>
        </p:txBody>
      </p:sp>
      <p:pic>
        <p:nvPicPr>
          <p:cNvPr id="5" name="Image 4" descr="Programme colloqu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8" y="2033837"/>
            <a:ext cx="1877410" cy="26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Présentation de </a:t>
            </a:r>
          </a:p>
          <a:p>
            <a:pPr algn="ctr"/>
            <a:r>
              <a:rPr lang="fr-FR" dirty="0" smtClean="0"/>
              <a:t>l’Université de Bordeaux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5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L’historique de l’Université de Bordeaux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23 avril 2014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Eric DUTIL - GISGUF 2014 </a:t>
            </a:r>
            <a:r>
              <a:rPr lang="fr-FR" dirty="0" smtClean="0">
                <a:solidFill>
                  <a:srgbClr val="BEAD8A"/>
                </a:solidFill>
              </a:rPr>
              <a:t>Bordeaux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3</a:t>
            </a:fld>
            <a:endParaRPr lang="fr-FR">
              <a:latin typeface="Arial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057180" y="2546529"/>
            <a:ext cx="0" cy="1066661"/>
          </a:xfrm>
          <a:prstGeom prst="line">
            <a:avLst/>
          </a:prstGeom>
          <a:ln w="9525">
            <a:solidFill>
              <a:srgbClr val="44303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02412" y="3969805"/>
            <a:ext cx="0" cy="1045794"/>
          </a:xfrm>
          <a:prstGeom prst="line">
            <a:avLst/>
          </a:prstGeom>
          <a:ln w="9525">
            <a:solidFill>
              <a:srgbClr val="44303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3756610" y="4031820"/>
            <a:ext cx="638" cy="983779"/>
          </a:xfrm>
          <a:prstGeom prst="line">
            <a:avLst/>
          </a:prstGeom>
          <a:ln w="9525">
            <a:solidFill>
              <a:srgbClr val="44303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70510" y="2546529"/>
            <a:ext cx="0" cy="1362194"/>
          </a:xfrm>
          <a:prstGeom prst="line">
            <a:avLst/>
          </a:prstGeom>
          <a:ln w="9525">
            <a:solidFill>
              <a:srgbClr val="44303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ignalisation droite 5"/>
          <p:cNvSpPr/>
          <p:nvPr/>
        </p:nvSpPr>
        <p:spPr>
          <a:xfrm>
            <a:off x="61451" y="3628981"/>
            <a:ext cx="9143999" cy="504056"/>
          </a:xfrm>
          <a:prstGeom prst="homePlate">
            <a:avLst/>
          </a:prstGeom>
          <a:solidFill>
            <a:srgbClr val="009DE0"/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74823" y="3473899"/>
            <a:ext cx="792088" cy="79208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680520" y="3474928"/>
            <a:ext cx="792088" cy="7920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74823" y="36658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5072D"/>
                </a:solidFill>
                <a:latin typeface="Arial"/>
                <a:cs typeface="Arial"/>
              </a:rPr>
              <a:t>2009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3783" y="1800994"/>
            <a:ext cx="1231691" cy="950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kern="0" dirty="0" smtClean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Fondation </a:t>
            </a:r>
          </a:p>
          <a:p>
            <a:pPr algn="ctr"/>
            <a:r>
              <a:rPr lang="fr-FR" sz="1400" kern="0" dirty="0" smtClean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de l’Université</a:t>
            </a:r>
            <a:r>
              <a:rPr lang="fr-FR" sz="1400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/>
            </a:r>
            <a:br>
              <a:rPr lang="fr-FR" sz="1400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</a:br>
            <a:r>
              <a:rPr lang="fr-FR" sz="1400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de Bordeaux </a:t>
            </a:r>
            <a:r>
              <a:rPr lang="fr-FR" sz="1400" b="1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/>
            </a:r>
            <a:br>
              <a:rPr lang="fr-FR" sz="1400" b="1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</a:br>
            <a:endParaRPr lang="fr-FR" sz="1400" dirty="0">
              <a:solidFill>
                <a:srgbClr val="45072D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13064" y="1581562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Naissance </a:t>
            </a:r>
            <a:r>
              <a:rPr lang="fr-FR" sz="14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de </a:t>
            </a:r>
            <a:r>
              <a:rPr lang="fr-FR" sz="1400" b="1" kern="0" dirty="0" smtClean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l’Université </a:t>
            </a:r>
            <a:r>
              <a:rPr lang="fr-FR" sz="14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de </a:t>
            </a:r>
            <a:r>
              <a:rPr lang="fr-FR" sz="14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Bordeaux</a:t>
            </a:r>
            <a:r>
              <a:rPr lang="fr-FR" sz="14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,</a:t>
            </a:r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sz="14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fruit </a:t>
            </a:r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de la fusion </a:t>
            </a:r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des universités Bordeaux </a:t>
            </a:r>
            <a:r>
              <a:rPr lang="fr-FR" sz="14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I, </a:t>
            </a:r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Bordeaux </a:t>
            </a:r>
            <a:r>
              <a:rPr lang="fr-FR" sz="1400" kern="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II </a:t>
            </a:r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et Bordeaux IV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759629" y="2546529"/>
            <a:ext cx="0" cy="1362194"/>
          </a:xfrm>
          <a:prstGeom prst="line">
            <a:avLst/>
          </a:prstGeom>
          <a:ln w="9525">
            <a:solidFill>
              <a:srgbClr val="44303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391447" y="1581562"/>
            <a:ext cx="17898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Lancement du </a:t>
            </a:r>
            <a:r>
              <a:rPr lang="fr-FR" sz="1400" b="1" kern="0" dirty="0" smtClean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chantier</a:t>
            </a:r>
            <a:r>
              <a:rPr lang="fr-FR" sz="14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sz="1400" b="1" kern="0" dirty="0" smtClean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de fusion</a:t>
            </a:r>
            <a:r>
              <a:rPr lang="fr-FR" sz="1400" kern="0" dirty="0" smtClean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 pour créer une</a:t>
            </a:r>
            <a:r>
              <a:rPr lang="fr-FR" sz="1400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sz="1400" kern="0" dirty="0" smtClean="0">
                <a:latin typeface="Arial Narrow" panose="020B0606020202030204" pitchFamily="34" charset="0"/>
                <a:cs typeface="Arial"/>
              </a:rPr>
              <a:t>nouvelle université </a:t>
            </a:r>
            <a:r>
              <a:rPr lang="fr-FR" sz="1400" kern="0" dirty="0">
                <a:latin typeface="Arial Narrow" panose="020B0606020202030204" pitchFamily="34" charset="0"/>
                <a:cs typeface="Arial"/>
              </a:rPr>
              <a:t>à Bordeaux</a:t>
            </a:r>
          </a:p>
          <a:p>
            <a:pPr algn="ctr"/>
            <a:endParaRPr lang="fr-FR" sz="1400" kern="0" dirty="0">
              <a:solidFill>
                <a:srgbClr val="45072D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0" name="Ellipse 19"/>
          <p:cNvSpPr>
            <a:spLocks/>
          </p:cNvSpPr>
          <p:nvPr/>
        </p:nvSpPr>
        <p:spPr>
          <a:xfrm>
            <a:off x="358653" y="3467343"/>
            <a:ext cx="792000" cy="792000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4947" y="36592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5072D"/>
                </a:solidFill>
                <a:latin typeface="Arial"/>
                <a:cs typeface="Arial"/>
              </a:rPr>
              <a:t>1441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209029" y="2546529"/>
            <a:ext cx="0" cy="1304024"/>
          </a:xfrm>
          <a:prstGeom prst="line">
            <a:avLst/>
          </a:prstGeom>
          <a:ln w="9525">
            <a:solidFill>
              <a:srgbClr val="44303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705967" y="36669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24" name="Ellipse 23"/>
          <p:cNvSpPr/>
          <p:nvPr/>
        </p:nvSpPr>
        <p:spPr>
          <a:xfrm>
            <a:off x="4806578" y="3473899"/>
            <a:ext cx="792088" cy="79208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70574" y="366588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5072D"/>
                </a:solidFill>
                <a:latin typeface="Arial"/>
                <a:cs typeface="Arial"/>
              </a:rPr>
              <a:t>2010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964719" y="5169608"/>
            <a:ext cx="1592052" cy="1400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Opération campus </a:t>
            </a:r>
          </a:p>
          <a:p>
            <a:pPr algn="ctr"/>
            <a:r>
              <a:rPr lang="fr-FR" sz="1400" kern="0" dirty="0">
                <a:latin typeface="Arial Narrow" panose="020B0606020202030204" pitchFamily="34" charset="0"/>
                <a:cs typeface="Arial"/>
              </a:rPr>
              <a:t>Sélection du projet </a:t>
            </a:r>
            <a:r>
              <a:rPr lang="fr-FR" sz="1400" kern="0" dirty="0" smtClean="0">
                <a:latin typeface="Arial Narrow" panose="020B0606020202030204" pitchFamily="34" charset="0"/>
                <a:cs typeface="Arial"/>
              </a:rPr>
              <a:t> « vers </a:t>
            </a:r>
            <a:r>
              <a:rPr lang="fr-FR" sz="1400" kern="0" dirty="0">
                <a:latin typeface="Arial Narrow" panose="020B0606020202030204" pitchFamily="34" charset="0"/>
                <a:cs typeface="Arial"/>
              </a:rPr>
              <a:t>un nouveau modèle </a:t>
            </a:r>
            <a:r>
              <a:rPr lang="fr-FR" sz="1400" kern="0" dirty="0">
                <a:latin typeface="Arial Narrow" panose="020B0606020202030204" pitchFamily="34" charset="0"/>
                <a:cs typeface="Arial"/>
              </a:rPr>
              <a:t>d’université »</a:t>
            </a:r>
            <a:r>
              <a:rPr lang="fr-FR" sz="1400" kern="0" dirty="0">
                <a:solidFill>
                  <a:srgbClr val="45072D"/>
                </a:solidFill>
                <a:latin typeface="Brix Slab Regular" pitchFamily="50" charset="0"/>
                <a:cs typeface="Arial"/>
              </a:rPr>
              <a:t> 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53147" y="3592322"/>
            <a:ext cx="45719" cy="61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32795" y="3592322"/>
            <a:ext cx="180021" cy="61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88779" y="3569455"/>
            <a:ext cx="45719" cy="61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75108" y="3556973"/>
            <a:ext cx="45719" cy="61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1219" y="3556973"/>
            <a:ext cx="45719" cy="612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04339" y="3473899"/>
            <a:ext cx="792088" cy="79208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181316" y="366588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5072D"/>
                </a:solidFill>
                <a:latin typeface="Arial"/>
                <a:cs typeface="Arial"/>
              </a:rPr>
              <a:t>2011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869441" y="5111626"/>
            <a:ext cx="1465941" cy="1458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kern="0" dirty="0" smtClean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Initiatives </a:t>
            </a:r>
            <a:r>
              <a:rPr lang="fr-FR" sz="1400" b="1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d’excellence </a:t>
            </a:r>
            <a:r>
              <a:rPr lang="fr-FR" sz="1400" kern="0" dirty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: Sélection du projet </a:t>
            </a:r>
            <a:r>
              <a:rPr lang="fr-FR" sz="1400" kern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</a:rPr>
              <a:t>IDEX Bordeaux</a:t>
            </a:r>
          </a:p>
          <a:p>
            <a:endParaRPr lang="fr-FR" sz="1200" dirty="0">
              <a:solidFill>
                <a:srgbClr val="45072D"/>
              </a:solidFill>
              <a:latin typeface="Arial"/>
              <a:cs typeface="Arial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172631" y="3473899"/>
            <a:ext cx="792088" cy="79208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72631" y="36658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45072D"/>
                </a:solidFill>
                <a:latin typeface="Arial"/>
                <a:cs typeface="Arial"/>
              </a:rPr>
              <a:t>2007</a:t>
            </a:r>
            <a:endParaRPr lang="fr-FR" b="1" dirty="0">
              <a:solidFill>
                <a:srgbClr val="45072D"/>
              </a:solidFill>
              <a:latin typeface="Arial"/>
              <a:cs typeface="Arial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976020" y="1803314"/>
            <a:ext cx="1231691" cy="9600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kern="0" dirty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Création </a:t>
            </a:r>
            <a:r>
              <a:rPr lang="fr-FR" sz="1400" b="1" kern="0" dirty="0" smtClean="0">
                <a:solidFill>
                  <a:srgbClr val="3366FF"/>
                </a:solidFill>
                <a:latin typeface="Arial Narrow" panose="020B0606020202030204" pitchFamily="34" charset="0"/>
                <a:cs typeface="Arial"/>
              </a:rPr>
              <a:t>PRES</a:t>
            </a:r>
          </a:p>
          <a:p>
            <a:pPr algn="ctr"/>
            <a:r>
              <a:rPr lang="fr-FR" sz="1400" kern="0" dirty="0" smtClean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Université de</a:t>
            </a:r>
          </a:p>
          <a:p>
            <a:pPr algn="ctr"/>
            <a:r>
              <a:rPr lang="fr-FR" sz="1400" kern="0" dirty="0" smtClean="0">
                <a:solidFill>
                  <a:srgbClr val="45072D"/>
                </a:solidFill>
                <a:latin typeface="Arial Narrow" panose="020B0606020202030204" pitchFamily="34" charset="0"/>
                <a:cs typeface="Arial"/>
              </a:rPr>
              <a:t>Bordeaux</a:t>
            </a:r>
            <a:endParaRPr lang="fr-FR" sz="1400" dirty="0">
              <a:solidFill>
                <a:srgbClr val="45072D"/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8826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5133"/>
          <a:stretch/>
        </p:blipFill>
        <p:spPr>
          <a:xfrm>
            <a:off x="-1" y="752302"/>
            <a:ext cx="9219131" cy="61109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17138" y="3187645"/>
            <a:ext cx="2504043" cy="714503"/>
          </a:xfrm>
          <a:prstGeom prst="rect">
            <a:avLst/>
          </a:prstGeom>
          <a:solidFill>
            <a:srgbClr val="9FE1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443A31">
                    <a:lumMod val="10000"/>
                  </a:srgbClr>
                </a:solidFill>
                <a:latin typeface="Arial"/>
              </a:rPr>
              <a:t>1</a:t>
            </a:r>
            <a:r>
              <a:rPr lang="fr-FR" sz="2800" b="1" dirty="0">
                <a:solidFill>
                  <a:srgbClr val="443A31">
                    <a:lumMod val="10000"/>
                  </a:srgbClr>
                </a:solidFill>
                <a:latin typeface="Arial"/>
              </a:rPr>
              <a:t> </a:t>
            </a:r>
            <a:r>
              <a:rPr lang="fr-FR" sz="1200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école supérieure du professorat et de l’éducation – ESPÉ</a:t>
            </a:r>
          </a:p>
          <a:p>
            <a:pPr algn="ctr"/>
            <a:endParaRPr lang="fr-FR" sz="1200" dirty="0">
              <a:solidFill>
                <a:srgbClr val="443A31">
                  <a:lumMod val="10000"/>
                </a:srgbClr>
              </a:solidFill>
              <a:latin typeface="Tw Cen MT"/>
              <a:cs typeface="Tw Cen M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620" y="2960011"/>
            <a:ext cx="3672861" cy="766864"/>
          </a:xfrm>
          <a:prstGeom prst="rect">
            <a:avLst/>
          </a:prstGeom>
          <a:solidFill>
            <a:srgbClr val="9FE1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0" rtlCol="0" anchor="ctr" anchorCtr="0">
            <a:noAutofit/>
          </a:bodyPr>
          <a:lstStyle/>
          <a:p>
            <a:pPr algn="ctr"/>
            <a:r>
              <a:rPr lang="fr-FR" sz="1400" dirty="0">
                <a:solidFill>
                  <a:srgbClr val="443A31">
                    <a:lumMod val="10000"/>
                  </a:srgbClr>
                </a:solidFill>
                <a:latin typeface="Arial"/>
              </a:rPr>
              <a:t> </a:t>
            </a:r>
            <a:r>
              <a:rPr lang="fr-FR" sz="2000" b="1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4 collèges </a:t>
            </a:r>
            <a:r>
              <a:rPr lang="fr-FR" sz="1600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: DSPEG, SH, ST, Santé</a:t>
            </a:r>
            <a:endParaRPr lang="fr-FR" sz="1050" dirty="0">
              <a:solidFill>
                <a:srgbClr val="443A31">
                  <a:lumMod val="10000"/>
                </a:srgbClr>
              </a:solidFill>
              <a:latin typeface="Tw Cen MT"/>
              <a:cs typeface="Tw Cen MT"/>
            </a:endParaRPr>
          </a:p>
          <a:p>
            <a:pPr algn="ctr"/>
            <a:endParaRPr lang="fr-FR" sz="1400" dirty="0">
              <a:solidFill>
                <a:srgbClr val="443A31">
                  <a:lumMod val="10000"/>
                </a:srgbClr>
              </a:solidFill>
              <a:latin typeface="Arial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EAD8A"/>
                </a:solidFill>
                <a:latin typeface="Arial"/>
              </a:rPr>
              <a:t>23 avril 2014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BEAD8A"/>
                </a:solidFill>
                <a:latin typeface="Arial"/>
              </a:rPr>
              <a:t>Eric DUTIL - </a:t>
            </a:r>
            <a:r>
              <a:rPr lang="fr-FR" dirty="0" smtClean="0">
                <a:solidFill>
                  <a:srgbClr val="BEAD8A"/>
                </a:solidFill>
                <a:latin typeface="Arial"/>
              </a:rPr>
              <a:t>GISGUF 2014 Bordeaux</a:t>
            </a:r>
            <a:endParaRPr lang="fr-FR" dirty="0">
              <a:solidFill>
                <a:srgbClr val="BEAD8A"/>
              </a:solidFill>
              <a:latin typeface="Aria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4</a:t>
            </a:fld>
            <a:endParaRPr lang="fr-FR">
              <a:latin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0802" y="999466"/>
            <a:ext cx="2743200" cy="97906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+ de 50 000 </a:t>
            </a:r>
            <a:r>
              <a:rPr lang="fr-FR" sz="2000" b="1" dirty="0" smtClean="0">
                <a:solidFill>
                  <a:srgbClr val="FFFFFF"/>
                </a:solidFill>
                <a:latin typeface="Tw Cen MT"/>
                <a:cs typeface="Tw Cen MT"/>
              </a:rPr>
              <a:t>étudiants</a:t>
            </a:r>
            <a:r>
              <a:rPr lang="fr-FR" sz="1400" b="1" dirty="0" smtClean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lang="fr-FR" sz="1400" b="1" dirty="0">
                <a:solidFill>
                  <a:srgbClr val="FFFFFF"/>
                </a:solidFill>
                <a:latin typeface="Tw Cen MT"/>
                <a:cs typeface="Tw Cen MT"/>
              </a:rPr>
              <a:t/>
            </a:r>
            <a:br>
              <a:rPr lang="fr-FR" sz="1400" b="1" dirty="0">
                <a:solidFill>
                  <a:srgbClr val="FFFFFF"/>
                </a:solidFill>
                <a:latin typeface="Tw Cen MT"/>
                <a:cs typeface="Tw Cen MT"/>
              </a:rPr>
            </a:b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dont 5 581 étrangers et </a:t>
            </a:r>
            <a:b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</a:b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1 843 doctorants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43502" y="1489001"/>
            <a:ext cx="2667000" cy="1371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  <a:latin typeface="Tw Cen MT"/>
                <a:cs typeface="Tw Cen MT"/>
              </a:rPr>
              <a:t/>
            </a:r>
            <a:br>
              <a:rPr lang="fr-FR" sz="1400" b="1" dirty="0">
                <a:solidFill>
                  <a:srgbClr val="FFFFFF"/>
                </a:solidFill>
                <a:latin typeface="Tw Cen MT"/>
                <a:cs typeface="Tw Cen MT"/>
              </a:rPr>
            </a:br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5 </a:t>
            </a:r>
            <a:r>
              <a:rPr lang="fr-FR" sz="2000" b="1" dirty="0" smtClean="0">
                <a:solidFill>
                  <a:srgbClr val="FFFFFF"/>
                </a:solidFill>
                <a:latin typeface="Tw Cen MT"/>
                <a:cs typeface="Tw Cen MT"/>
              </a:rPr>
              <a:t>800 personnels</a:t>
            </a:r>
            <a:r>
              <a:rPr lang="fr-FR" sz="1400" b="1" dirty="0" smtClean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lang="fr-FR" sz="1400" b="1" dirty="0">
                <a:solidFill>
                  <a:srgbClr val="FFFFFF"/>
                </a:solidFill>
                <a:latin typeface="Arial"/>
              </a:rPr>
              <a:t/>
            </a:r>
            <a:br>
              <a:rPr lang="fr-FR" sz="1400" b="1" dirty="0">
                <a:solidFill>
                  <a:srgbClr val="FFFFFF"/>
                </a:solidFill>
                <a:latin typeface="Arial"/>
              </a:rPr>
            </a:b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dont </a:t>
            </a:r>
            <a:r>
              <a:rPr lang="fr-FR" sz="1200" dirty="0" smtClean="0">
                <a:solidFill>
                  <a:srgbClr val="FFFFFF"/>
                </a:solidFill>
                <a:latin typeface="Tw Cen MT"/>
                <a:cs typeface="Tw Cen MT"/>
              </a:rPr>
              <a:t>3000 enseignants</a:t>
            </a: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-chercheurs et chercheurs et 2 </a:t>
            </a:r>
            <a:r>
              <a:rPr lang="fr-FR" sz="1200" dirty="0" smtClean="0">
                <a:solidFill>
                  <a:srgbClr val="FFFFFF"/>
                </a:solidFill>
                <a:latin typeface="Tw Cen MT"/>
                <a:cs typeface="Tw Cen MT"/>
              </a:rPr>
              <a:t>800 </a:t>
            </a: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personnels techniques et administratifs</a:t>
            </a:r>
          </a:p>
          <a:p>
            <a:pPr algn="ctr"/>
            <a:endParaRPr lang="fr-FR" sz="14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96201" y="1184202"/>
            <a:ext cx="3031483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2 000 personnels </a:t>
            </a:r>
            <a:r>
              <a:rPr lang="fr-FR" sz="2000" b="1" dirty="0" smtClean="0">
                <a:solidFill>
                  <a:srgbClr val="FFFFFF"/>
                </a:solidFill>
                <a:latin typeface="Tw Cen MT"/>
                <a:cs typeface="Tw Cen MT"/>
              </a:rPr>
              <a:t>hébergés</a:t>
            </a:r>
            <a:r>
              <a:rPr lang="fr-FR" sz="20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CNRS, Inserm, 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12512" y="3395789"/>
            <a:ext cx="1181100" cy="641935"/>
          </a:xfrm>
          <a:prstGeom prst="rect">
            <a:avLst/>
          </a:prstGeom>
          <a:solidFill>
            <a:srgbClr val="9FE1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3 IUT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19144" y="3492949"/>
            <a:ext cx="3509392" cy="1533729"/>
          </a:xfrm>
          <a:prstGeom prst="rect">
            <a:avLst/>
          </a:prstGeom>
          <a:solidFill>
            <a:srgbClr val="9FE1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0" rtlCol="0" anchor="ctr" anchorCtr="0">
            <a:noAutofit/>
          </a:bodyPr>
          <a:lstStyle/>
          <a:p>
            <a:pPr algn="ctr"/>
            <a:r>
              <a:rPr lang="fr-FR" sz="1400" dirty="0">
                <a:solidFill>
                  <a:srgbClr val="443A31">
                    <a:lumMod val="10000"/>
                  </a:srgbClr>
                </a:solidFill>
                <a:latin typeface="Arial"/>
              </a:rPr>
              <a:t> </a:t>
            </a:r>
            <a:r>
              <a:rPr lang="fr-FR" sz="2000" b="1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19 unités de formation </a:t>
            </a:r>
            <a:br>
              <a:rPr lang="fr-FR" sz="2000" b="1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</a:br>
            <a:r>
              <a:rPr lang="fr-FR" sz="2000" b="1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et 5 instituts  : </a:t>
            </a:r>
            <a:br>
              <a:rPr lang="fr-FR" sz="2000" b="1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</a:br>
            <a:r>
              <a:rPr lang="fr-FR" sz="1200" dirty="0">
                <a:solidFill>
                  <a:srgbClr val="443A31">
                    <a:lumMod val="10000"/>
                  </a:srgbClr>
                </a:solidFill>
                <a:latin typeface="Tw Cen MT"/>
                <a:cs typeface="Tw Cen MT"/>
              </a:rPr>
              <a:t>Institut d’administration des entreprises (IAE), Institut du travail, Institut de santé publique, Institut du thermalisme, Institut des Sciences de la vigne et du vin (ISVV)</a:t>
            </a:r>
          </a:p>
          <a:p>
            <a:pPr algn="ctr"/>
            <a:endParaRPr lang="fr-FR" sz="1400" dirty="0">
              <a:solidFill>
                <a:srgbClr val="443A31">
                  <a:lumMod val="10000"/>
                </a:srgbClr>
              </a:solidFill>
              <a:latin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77002" y="6079832"/>
            <a:ext cx="2578261" cy="356594"/>
          </a:xfrm>
          <a:prstGeom prst="rect">
            <a:avLst/>
          </a:prstGeom>
          <a:solidFill>
            <a:srgbClr val="0092D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8 écoles doctorales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88277" y="5220019"/>
            <a:ext cx="1790700" cy="762000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545 300 m</a:t>
            </a:r>
            <a:r>
              <a:rPr lang="fr-FR" sz="2000" b="1" baseline="30000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b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</a:br>
            <a:r>
              <a:rPr lang="fr-FR" sz="1200" dirty="0">
                <a:solidFill>
                  <a:srgbClr val="FFFFFF"/>
                </a:solidFill>
                <a:latin typeface="Tw Cen MT"/>
                <a:cs typeface="Tw Cen MT"/>
              </a:rPr>
              <a:t>de locaux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71482" y="4770936"/>
            <a:ext cx="3465639" cy="1365042"/>
          </a:xfrm>
          <a:prstGeom prst="rect">
            <a:avLst/>
          </a:prstGeom>
          <a:solidFill>
            <a:srgbClr val="0092D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FFFFFF"/>
                </a:solidFill>
                <a:latin typeface="Tw Cen MT"/>
                <a:cs typeface="Tw Cen MT"/>
              </a:rPr>
              <a:t>Plus de </a:t>
            </a:r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80 laboratoires labellisés </a:t>
            </a:r>
            <a:r>
              <a:rPr lang="fr-FR" sz="1400" dirty="0">
                <a:solidFill>
                  <a:srgbClr val="FFFFFF"/>
                </a:solidFill>
                <a:latin typeface="Tw Cen MT"/>
                <a:cs typeface="Tw Cen MT"/>
              </a:rPr>
              <a:t>(CNRS, Inserm, INRA, INRIA, </a:t>
            </a:r>
            <a:r>
              <a:rPr lang="fr-FR" sz="1400" dirty="0" err="1">
                <a:solidFill>
                  <a:srgbClr val="FFFFFF"/>
                </a:solidFill>
                <a:latin typeface="Tw Cen MT"/>
                <a:cs typeface="Tw Cen MT"/>
              </a:rPr>
              <a:t>Irstea</a:t>
            </a:r>
            <a:r>
              <a:rPr lang="fr-FR" sz="1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lang="fr-FR" sz="1400" dirty="0" smtClean="0">
                <a:solidFill>
                  <a:srgbClr val="FFFFFF"/>
                </a:solidFill>
                <a:latin typeface="Tw Cen MT"/>
                <a:cs typeface="Tw Cen MT"/>
              </a:rPr>
              <a:t>Ifremer, </a:t>
            </a:r>
            <a:r>
              <a:rPr lang="fr-FR" sz="1400" dirty="0">
                <a:solidFill>
                  <a:srgbClr val="FFFFFF"/>
                </a:solidFill>
                <a:latin typeface="Tw Cen MT"/>
                <a:cs typeface="Tw Cen MT"/>
              </a:rPr>
              <a:t>CEA…)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992381" y="5734418"/>
            <a:ext cx="1944216" cy="803121"/>
          </a:xfrm>
          <a:prstGeom prst="rect">
            <a:avLst/>
          </a:prstGeom>
          <a:solidFill>
            <a:srgbClr val="FF66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80000" tIns="180000" rIns="180000" bIns="180000" rtlCol="0" anchor="ctr" anchorCtr="0">
            <a:noAutofit/>
          </a:bodyPr>
          <a:lstStyle/>
          <a:p>
            <a:pPr algn="ctr"/>
            <a:r>
              <a:rPr lang="da-DK" sz="2000" b="1" dirty="0">
                <a:solidFill>
                  <a:srgbClr val="FFFFFF"/>
                </a:solidFill>
                <a:latin typeface="Tw Cen MT"/>
                <a:cs typeface="Tw Cen MT"/>
              </a:rPr>
              <a:t>550 000 000 </a:t>
            </a:r>
            <a:r>
              <a:rPr lang="da-DK" sz="2000" dirty="0">
                <a:solidFill>
                  <a:srgbClr val="FFFFFF"/>
                </a:solidFill>
                <a:latin typeface="Tw Cen MT"/>
                <a:cs typeface="Tw Cen MT"/>
              </a:rPr>
              <a:t>€ </a:t>
            </a:r>
            <a:br>
              <a:rPr lang="da-DK" sz="2000" dirty="0">
                <a:solidFill>
                  <a:srgbClr val="FFFFFF"/>
                </a:solidFill>
                <a:latin typeface="Tw Cen MT"/>
                <a:cs typeface="Tw Cen MT"/>
              </a:rPr>
            </a:br>
            <a:r>
              <a:rPr lang="da-DK" sz="1200" dirty="0">
                <a:solidFill>
                  <a:srgbClr val="FFFFFF"/>
                </a:solidFill>
                <a:latin typeface="Tw Cen MT"/>
                <a:cs typeface="Tw Cen MT"/>
              </a:rPr>
              <a:t>de budget global</a:t>
            </a:r>
          </a:p>
        </p:txBody>
      </p:sp>
      <p:sp>
        <p:nvSpPr>
          <p:cNvPr id="3" name="Croix 2"/>
          <p:cNvSpPr/>
          <p:nvPr/>
        </p:nvSpPr>
        <p:spPr>
          <a:xfrm>
            <a:off x="5816686" y="1489001"/>
            <a:ext cx="387632" cy="37561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fr-FR" dirty="0" smtClean="0"/>
              <a:t>Les chiffres clés de </a:t>
            </a:r>
            <a:r>
              <a:rPr lang="fr-FR" dirty="0" smtClean="0"/>
              <a:t>l’Université de Bordeaux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120624" y="4328031"/>
            <a:ext cx="3223428" cy="517905"/>
          </a:xfrm>
          <a:prstGeom prst="rect">
            <a:avLst/>
          </a:prstGeom>
          <a:solidFill>
            <a:srgbClr val="0092D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108000" tIns="108000" rIns="108000" bIns="108000" rtlCol="0" anchor="ctr" anchorCtr="0">
            <a:noAutofit/>
          </a:bodyPr>
          <a:lstStyle/>
          <a:p>
            <a:pPr algn="ctr"/>
            <a:r>
              <a:rPr lang="fr-FR" sz="2000" b="1" dirty="0">
                <a:solidFill>
                  <a:srgbClr val="FFFFFF"/>
                </a:solidFill>
                <a:latin typeface="Tw Cen MT"/>
                <a:cs typeface="Tw Cen MT"/>
              </a:rPr>
              <a:t>3 départements</a:t>
            </a:r>
            <a:r>
              <a:rPr lang="fr-FR" sz="1600" dirty="0">
                <a:solidFill>
                  <a:srgbClr val="FFFFFF"/>
                </a:solidFill>
                <a:latin typeface="Tw Cen MT"/>
                <a:cs typeface="Tw Cen MT"/>
              </a:rPr>
              <a:t> : SHS, ST, SVS</a:t>
            </a:r>
            <a:endParaRPr lang="fr-FR" sz="1100" dirty="0">
              <a:solidFill>
                <a:srgbClr val="FFFFFF"/>
              </a:solidFill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624987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Les implantations géographiques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23 avril 2014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Eric DUTIL - GISGUF 2014 </a:t>
            </a:r>
            <a:r>
              <a:rPr lang="fr-FR" dirty="0" smtClean="0">
                <a:solidFill>
                  <a:srgbClr val="BEAD8A"/>
                </a:solidFill>
              </a:rPr>
              <a:t>Bordeaux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5</a:t>
            </a:fld>
            <a:endParaRPr lang="fr-FR">
              <a:latin typeface="Arial"/>
            </a:endParaRPr>
          </a:p>
        </p:txBody>
      </p:sp>
      <p:pic>
        <p:nvPicPr>
          <p:cNvPr id="8" name="Image 7" descr="carte-uni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5"/>
          <a:stretch/>
        </p:blipFill>
        <p:spPr>
          <a:xfrm>
            <a:off x="0" y="822734"/>
            <a:ext cx="9144000" cy="58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2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Les lieux du colloque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62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MERCREDI 23 AVRIL 2014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23 avril 2014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Eric DUTIL - GISGUF 2014 </a:t>
            </a:r>
            <a:r>
              <a:rPr lang="fr-FR" dirty="0" smtClean="0">
                <a:solidFill>
                  <a:srgbClr val="BEAD8A"/>
                </a:solidFill>
              </a:rPr>
              <a:t>Bordeaux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7</a:t>
            </a:fld>
            <a:endParaRPr lang="fr-FR">
              <a:latin typeface="Arial"/>
            </a:endParaRPr>
          </a:p>
        </p:txBody>
      </p:sp>
      <p:pic>
        <p:nvPicPr>
          <p:cNvPr id="7" name="Image 6" descr="Programme colloqu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" y="2586243"/>
            <a:ext cx="1822256" cy="25787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29" y="1396634"/>
            <a:ext cx="2724911" cy="7530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329" y="5009110"/>
            <a:ext cx="1798545" cy="12344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775" y="2994771"/>
            <a:ext cx="1791369" cy="11920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020263" y="1326692"/>
            <a:ext cx="5651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&gt; Domaine du Haut Carré Talence (9h-16h45)</a:t>
            </a:r>
          </a:p>
          <a:p>
            <a:r>
              <a:rPr lang="fr-FR" dirty="0" smtClean="0"/>
              <a:t>10h15 Photo officielle </a:t>
            </a:r>
          </a:p>
          <a:p>
            <a:r>
              <a:rPr lang="fr-FR" dirty="0" smtClean="0"/>
              <a:t>12h-13h30 Cocktail </a:t>
            </a:r>
            <a:r>
              <a:rPr lang="fr-FR" dirty="0" err="1" smtClean="0"/>
              <a:t>déjeunatoire</a:t>
            </a:r>
            <a:r>
              <a:rPr lang="fr-FR" dirty="0" smtClean="0"/>
              <a:t> sur place</a:t>
            </a:r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075530" y="3322166"/>
            <a:ext cx="418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&gt; Réception à la mairie de Bordeaux</a:t>
            </a:r>
          </a:p>
          <a:p>
            <a:pPr algn="ctr"/>
            <a:r>
              <a:rPr lang="fr-FR" b="1" dirty="0" smtClean="0"/>
              <a:t>(18h15-19h)</a:t>
            </a:r>
          </a:p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959998" y="5326526"/>
            <a:ext cx="39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&gt; Soirée au Ch</a:t>
            </a:r>
            <a:r>
              <a:rPr lang="fr-FR" b="1" dirty="0" smtClean="0"/>
              <a:t>âteau </a:t>
            </a:r>
            <a:r>
              <a:rPr lang="fr-FR" b="1" dirty="0" err="1" smtClean="0"/>
              <a:t>Carbonnieux</a:t>
            </a:r>
            <a:endParaRPr lang="fr-FR" b="1" dirty="0" smtClean="0"/>
          </a:p>
          <a:p>
            <a:pPr algn="ctr"/>
            <a:r>
              <a:rPr lang="fr-FR" b="1" dirty="0" smtClean="0"/>
              <a:t>(20h-23h)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516338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JEUDI 24 AVRIL 2014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23 avril 2014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Eric DUTIL - GISGUF 2014 </a:t>
            </a:r>
            <a:r>
              <a:rPr lang="fr-FR" dirty="0" smtClean="0">
                <a:solidFill>
                  <a:srgbClr val="BEAD8A"/>
                </a:solidFill>
              </a:rPr>
              <a:t>Bordeaux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8</a:t>
            </a:fld>
            <a:endParaRPr lang="fr-FR">
              <a:latin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3" y="4106921"/>
            <a:ext cx="2188657" cy="14697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23" y="1595491"/>
            <a:ext cx="2169777" cy="124196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70700" y="1674991"/>
            <a:ext cx="478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&gt; Ch</a:t>
            </a:r>
            <a:r>
              <a:rPr lang="fr-FR" b="1" dirty="0" smtClean="0"/>
              <a:t>âteau </a:t>
            </a:r>
            <a:r>
              <a:rPr lang="fr-FR" b="1" dirty="0" err="1" smtClean="0"/>
              <a:t>Luchey-Halde</a:t>
            </a:r>
            <a:r>
              <a:rPr lang="fr-FR" b="1" dirty="0" smtClean="0"/>
              <a:t> (Mérignac)</a:t>
            </a:r>
          </a:p>
          <a:p>
            <a:pPr algn="ctr"/>
            <a:r>
              <a:rPr lang="fr-FR" b="1" dirty="0" smtClean="0"/>
              <a:t>(9h-17h)</a:t>
            </a:r>
          </a:p>
          <a:p>
            <a:pPr algn="ctr"/>
            <a:r>
              <a:rPr lang="fr-FR" dirty="0" smtClean="0"/>
              <a:t>12h-14h Cocktail </a:t>
            </a:r>
            <a:r>
              <a:rPr lang="fr-FR" dirty="0" err="1" smtClean="0"/>
              <a:t>déjeunatoire</a:t>
            </a:r>
            <a:r>
              <a:rPr lang="fr-FR" dirty="0" smtClean="0"/>
              <a:t> sur place</a:t>
            </a:r>
          </a:p>
          <a:p>
            <a:endParaRPr lang="fr-FR" dirty="0"/>
          </a:p>
        </p:txBody>
      </p:sp>
      <p:pic>
        <p:nvPicPr>
          <p:cNvPr id="12" name="Image 11" descr="Programme colloqu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" y="2586243"/>
            <a:ext cx="1822256" cy="257872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07683" y="4538751"/>
            <a:ext cx="433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&gt; D</a:t>
            </a:r>
            <a:r>
              <a:rPr lang="fr-FR" b="1" dirty="0" smtClean="0"/>
              <a:t>îner de gala au Palais de la Bourse</a:t>
            </a:r>
          </a:p>
          <a:p>
            <a:pPr algn="ctr"/>
            <a:r>
              <a:rPr lang="fr-FR" b="1" dirty="0" smtClean="0"/>
              <a:t>(20h-23h)</a:t>
            </a:r>
            <a:endParaRPr lang="fr-FR" b="1" dirty="0" smtClean="0"/>
          </a:p>
          <a:p>
            <a:pPr marL="285750" indent="-285750">
              <a:buFont typeface="Wingdings" charset="0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3522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VENDREDI 25 AVRIL 2014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23 avril 2014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BEAD8A"/>
                </a:solidFill>
              </a:rPr>
              <a:t>Eric DUTIL - GISGUF 2014 </a:t>
            </a:r>
            <a:r>
              <a:rPr lang="fr-FR" dirty="0" smtClean="0">
                <a:solidFill>
                  <a:srgbClr val="BEAD8A"/>
                </a:solidFill>
              </a:rPr>
              <a:t>Bordeaux</a:t>
            </a:r>
            <a:endParaRPr lang="fr-FR" dirty="0">
              <a:solidFill>
                <a:srgbClr val="BEAD8A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37727-CC04-7A46-938D-2CCFF056F773}" type="slidenum">
              <a:rPr lang="fr-FR" smtClean="0">
                <a:latin typeface="Arial"/>
              </a:rPr>
              <a:pPr/>
              <a:t>9</a:t>
            </a:fld>
            <a:endParaRPr lang="fr-FR">
              <a:latin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349" y="5164965"/>
            <a:ext cx="1993451" cy="13265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49" y="1265084"/>
            <a:ext cx="2110754" cy="13262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785019" y="1391011"/>
            <a:ext cx="466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&gt; P</a:t>
            </a:r>
            <a:r>
              <a:rPr lang="fr-FR" b="1" dirty="0" smtClean="0"/>
              <a:t>ôle Juridique et Judiciaire (Bordeaux) </a:t>
            </a:r>
            <a:r>
              <a:rPr lang="fr-FR" b="1" dirty="0" smtClean="0"/>
              <a:t>(9h-15h)</a:t>
            </a:r>
          </a:p>
          <a:p>
            <a:r>
              <a:rPr lang="fr-FR" dirty="0" smtClean="0"/>
              <a:t>12h-13h30 Cocktail </a:t>
            </a:r>
            <a:r>
              <a:rPr lang="fr-FR" dirty="0" err="1" smtClean="0"/>
              <a:t>déjeunatoire</a:t>
            </a:r>
            <a:r>
              <a:rPr lang="fr-FR" dirty="0" smtClean="0"/>
              <a:t> sur place</a:t>
            </a:r>
          </a:p>
          <a:p>
            <a:endParaRPr lang="fr-FR" dirty="0"/>
          </a:p>
        </p:txBody>
      </p:sp>
      <p:pic>
        <p:nvPicPr>
          <p:cNvPr id="12" name="Image 11" descr="Programme colloqu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" y="2586243"/>
            <a:ext cx="1822256" cy="257872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451429" y="5438799"/>
            <a:ext cx="40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&gt; Soirée au Café Opéra (Bordeaux)</a:t>
            </a:r>
          </a:p>
          <a:p>
            <a:pPr algn="ctr"/>
            <a:r>
              <a:rPr lang="fr-FR" b="1" dirty="0" smtClean="0"/>
              <a:t>(20h30-23h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902" y="2955398"/>
            <a:ext cx="1760906" cy="11718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767" y="3002582"/>
            <a:ext cx="1693280" cy="112885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665960" y="4256174"/>
            <a:ext cx="404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&gt; Visite pédestre de Bordeaux (17h30-18h45)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347464" y="4260408"/>
            <a:ext cx="356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&gt; Balade en bateau</a:t>
            </a:r>
            <a:r>
              <a:rPr lang="fr-FR" b="1" dirty="0" smtClean="0"/>
              <a:t> </a:t>
            </a:r>
            <a:r>
              <a:rPr lang="fr-FR" b="1" dirty="0" smtClean="0"/>
              <a:t>(19h-20h)</a:t>
            </a:r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3522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hème Office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515</Words>
  <Application>Microsoft Macintosh PowerPoint</Application>
  <PresentationFormat>Présentation à l'écran (4:3)</PresentationFormat>
  <Paragraphs>104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Thème Office</vt:lpstr>
      <vt:lpstr>1_Thème Office</vt:lpstr>
      <vt:lpstr>2_Thème Office</vt:lpstr>
      <vt:lpstr>3_Thème Office</vt:lpstr>
      <vt:lpstr>4_Thème Office</vt:lpstr>
      <vt:lpstr>Présentation PowerPoint</vt:lpstr>
      <vt:lpstr>Présentation PowerPoint</vt:lpstr>
      <vt:lpstr>L’historique de l’Université de Bordeaux</vt:lpstr>
      <vt:lpstr>Les chiffres clés de l’Université de Bordeaux</vt:lpstr>
      <vt:lpstr>Les implantations géographiques</vt:lpstr>
      <vt:lpstr>Présentation PowerPoint</vt:lpstr>
      <vt:lpstr>MERCREDI 23 AVRIL 2014</vt:lpstr>
      <vt:lpstr>JEUDI 24 AVRIL 2014</vt:lpstr>
      <vt:lpstr>VENDREDI 25 AVRIL 2014</vt:lpstr>
      <vt:lpstr>Présentation PowerPoint</vt:lpstr>
      <vt:lpstr>LES PERSONNES À CONTACTER en cas de problème</vt:lpstr>
      <vt:lpstr>Présentation PowerPoint</vt:lpstr>
    </vt:vector>
  </TitlesOfParts>
  <Company>SG Bordeaux 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DUTIL</dc:creator>
  <cp:lastModifiedBy>Eric DUTIL</cp:lastModifiedBy>
  <cp:revision>27</cp:revision>
  <dcterms:created xsi:type="dcterms:W3CDTF">2014-04-21T08:58:36Z</dcterms:created>
  <dcterms:modified xsi:type="dcterms:W3CDTF">2014-04-22T09:47:02Z</dcterms:modified>
</cp:coreProperties>
</file>