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1B39-CCB7-4259-9683-0BB849ED1F4D}" type="datetimeFigureOut">
              <a:rPr lang="fr-CA" smtClean="0"/>
              <a:t>2014-04-19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F020-0AF4-4A6B-9FD3-D11FB5FFA8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6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5787-020E-448F-8DE0-5C11F0301437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423-5619-4CAA-8282-F4AB65DF7C64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9B94-982C-4CB6-94A6-66D9D0B99716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9F5B-D232-4F04-A024-0A7B342753F5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A5A2-6472-43F6-ACB1-36155669A71C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800C-1322-49DF-99C0-F1A2B10583C8}" type="datetime1">
              <a:rPr lang="fr-CA" smtClean="0"/>
              <a:t>2014-04-19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5F7-6004-4BEE-A6A3-D35B34A30C92}" type="datetime1">
              <a:rPr lang="fr-CA" smtClean="0"/>
              <a:t>2014-04-19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D68-CB27-43E7-925B-316ADEC7FB3C}" type="datetime1">
              <a:rPr lang="fr-CA" smtClean="0"/>
              <a:t>2014-04-19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D7F-C5D3-4313-848C-551416D18275}" type="datetime1">
              <a:rPr lang="fr-CA" smtClean="0"/>
              <a:t>2014-04-19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B297-5324-4F0F-95BD-F495BFD0E6C7}" type="datetime1">
              <a:rPr lang="fr-CA" smtClean="0"/>
              <a:t>2014-04-19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640-A4EE-4893-ADC8-1E45F105A203}" type="datetime1">
              <a:rPr lang="fr-CA" smtClean="0"/>
              <a:t>2014-04-19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20421C-4B46-4119-B942-1549505CA040}" type="datetime1">
              <a:rPr lang="fr-CA" smtClean="0"/>
              <a:t>2014-04-19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52F97D-6C89-4AAB-890B-933384BEC22B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764704"/>
            <a:ext cx="7772400" cy="2615604"/>
          </a:xfrm>
        </p:spPr>
        <p:txBody>
          <a:bodyPr/>
          <a:lstStyle/>
          <a:p>
            <a:r>
              <a:rPr lang="fr-CA" dirty="0" smtClean="0"/>
              <a:t>Université de Moncton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556000"/>
            <a:ext cx="6400800" cy="2969344"/>
          </a:xfrm>
        </p:spPr>
        <p:txBody>
          <a:bodyPr>
            <a:normAutofit/>
          </a:bodyPr>
          <a:lstStyle/>
          <a:p>
            <a:r>
              <a:rPr lang="fr-CA" sz="3000" dirty="0" smtClean="0">
                <a:solidFill>
                  <a:srgbClr val="FF0000"/>
                </a:solidFill>
              </a:rPr>
              <a:t>Un réseau universitaire sur un territoire sans frontières</a:t>
            </a:r>
          </a:p>
          <a:p>
            <a:endParaRPr lang="fr-CA" sz="3000" dirty="0"/>
          </a:p>
          <a:p>
            <a:r>
              <a:rPr lang="fr-CA" b="1" dirty="0" smtClean="0">
                <a:solidFill>
                  <a:schemeClr val="tx1"/>
                </a:solidFill>
              </a:rPr>
              <a:t>Plus GRANDE université canadienne entièrement de langue française à l’extérieur du Québec</a:t>
            </a:r>
          </a:p>
          <a:p>
            <a:endParaRPr lang="fr-CA" b="1" dirty="0">
              <a:solidFill>
                <a:schemeClr val="tx1"/>
              </a:solidFill>
            </a:endParaRPr>
          </a:p>
          <a:p>
            <a:r>
              <a:rPr lang="fr-CA" sz="1400" b="1" dirty="0" err="1" smtClean="0">
                <a:solidFill>
                  <a:schemeClr val="tx1"/>
                </a:solidFill>
              </a:rPr>
              <a:t>Gisguf</a:t>
            </a:r>
            <a:r>
              <a:rPr lang="fr-CA" sz="1400" b="1" dirty="0" smtClean="0">
                <a:solidFill>
                  <a:schemeClr val="tx1"/>
                </a:solidFill>
              </a:rPr>
              <a:t> 2014,  Lynne Castonguay, Canada </a:t>
            </a:r>
            <a:endParaRPr lang="fr-CA" sz="14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873752" cy="18288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973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Gouvernance – structure administrative</a:t>
            </a:r>
          </a:p>
          <a:p>
            <a:pPr marL="457200" indent="-457200">
              <a:buFont typeface="+mj-lt"/>
              <a:buAutoNum type="arabicPeriod"/>
            </a:pPr>
            <a:r>
              <a:rPr lang="fr-CA" i="1" dirty="0" smtClean="0"/>
              <a:t>Loi sur l’Université de Moncton </a:t>
            </a:r>
            <a:r>
              <a:rPr lang="fr-CA" dirty="0" smtClean="0"/>
              <a:t>– limites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Partenariats avec les collèges communautaires du NB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Partenariat avec l’Université 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de Sherbrooke</a:t>
            </a:r>
          </a:p>
          <a:p>
            <a:pPr marL="457200" indent="-457200">
              <a:buFont typeface="+mj-lt"/>
              <a:buAutoNum type="arabicPeriod"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Le fonctionnement du Réseau</a:t>
            </a:r>
            <a:endParaRPr lang="fr-CA" dirty="0"/>
          </a:p>
        </p:txBody>
      </p:sp>
      <p:pic>
        <p:nvPicPr>
          <p:cNvPr id="7" name="Espace réservé du contenu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69757"/>
            <a:ext cx="2232248" cy="215508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734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72067" y="2675466"/>
            <a:ext cx="7408333" cy="3921885"/>
          </a:xfrm>
        </p:spPr>
        <p:txBody>
          <a:bodyPr>
            <a:normAutofit/>
          </a:bodyPr>
          <a:lstStyle/>
          <a:p>
            <a:r>
              <a:rPr lang="fr-CA" dirty="0" smtClean="0"/>
              <a:t>Conseil des gouverneurs  (c.a.) compte 27 gouverneurs  	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	</a:t>
            </a:r>
            <a:r>
              <a:rPr lang="fr-CA" dirty="0" smtClean="0">
                <a:solidFill>
                  <a:srgbClr val="FF0000"/>
                </a:solidFill>
              </a:rPr>
              <a:t>6 proviennent d’Edmundston  (429)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0000"/>
                </a:solidFill>
              </a:rPr>
              <a:t>	6 proviennent de Shippagan  (385)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0000"/>
                </a:solidFill>
              </a:rPr>
              <a:t>	6 proviennent de Moncton (5010)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7 de l’extérieur des régions ou de la province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1 Chancelier (poste réseau)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1 Recteur (poste réseau)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Gouvernance </a:t>
            </a:r>
            <a:br>
              <a:rPr lang="fr-CA" dirty="0" smtClean="0"/>
            </a:br>
            <a:r>
              <a:rPr lang="fr-CA" dirty="0" smtClean="0"/>
              <a:t>structure administrative réseau </a:t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ou la protection de petits territoires ?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>
              <a:solidFill>
                <a:schemeClr val="tx1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10800000">
            <a:off x="6947643" y="3140968"/>
            <a:ext cx="1913621" cy="1186988"/>
            <a:chOff x="1008" y="1059"/>
            <a:chExt cx="3768" cy="2733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52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Edmundston et Shippagan sont habilités à offrir les </a:t>
            </a:r>
            <a:r>
              <a:rPr lang="fr-CA" dirty="0" smtClean="0">
                <a:solidFill>
                  <a:srgbClr val="FF0000"/>
                </a:solidFill>
              </a:rPr>
              <a:t>deux premières années </a:t>
            </a:r>
            <a:r>
              <a:rPr lang="fr-CA" dirty="0" smtClean="0"/>
              <a:t>d’un programme de 1</a:t>
            </a:r>
            <a:r>
              <a:rPr lang="fr-CA" baseline="30000" dirty="0" smtClean="0"/>
              <a:t>er</a:t>
            </a:r>
            <a:r>
              <a:rPr lang="fr-CA" dirty="0" smtClean="0"/>
              <a:t> cycle </a:t>
            </a:r>
          </a:p>
          <a:p>
            <a:r>
              <a:rPr lang="fr-CA" dirty="0" smtClean="0"/>
              <a:t>Moncton est habilité à offrir </a:t>
            </a:r>
            <a:r>
              <a:rPr lang="fr-CA" dirty="0" smtClean="0">
                <a:solidFill>
                  <a:schemeClr val="tx1"/>
                </a:solidFill>
              </a:rPr>
              <a:t>tous les programmes </a:t>
            </a:r>
            <a:r>
              <a:rPr lang="fr-CA" dirty="0" smtClean="0"/>
              <a:t>au complet</a:t>
            </a:r>
          </a:p>
          <a:p>
            <a:r>
              <a:rPr lang="fr-CA" dirty="0" smtClean="0"/>
              <a:t>Quelques exceptions : nursing, éducation, 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foresterie</a:t>
            </a:r>
            <a:r>
              <a:rPr lang="fr-CA" dirty="0" smtClean="0"/>
              <a:t>, </a:t>
            </a:r>
            <a:r>
              <a:rPr lang="fr-CA" dirty="0" smtClean="0">
                <a:solidFill>
                  <a:srgbClr val="7030A0"/>
                </a:solidFill>
              </a:rPr>
              <a:t>zones côtières</a:t>
            </a:r>
            <a:r>
              <a:rPr lang="fr-CA" dirty="0" smtClean="0"/>
              <a:t>, </a:t>
            </a:r>
            <a:r>
              <a:rPr lang="fr-CA" dirty="0" smtClean="0">
                <a:solidFill>
                  <a:srgbClr val="7030A0"/>
                </a:solidFill>
              </a:rPr>
              <a:t>gestion de l’information</a:t>
            </a:r>
            <a:r>
              <a:rPr lang="fr-CA" dirty="0" smtClean="0"/>
              <a:t>, 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multidisciplinaire</a:t>
            </a:r>
          </a:p>
          <a:p>
            <a:r>
              <a:rPr lang="fr-CA" dirty="0" smtClean="0"/>
              <a:t>Chaque campus à son propre budget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Loi sur l’Université de Moncton</a:t>
            </a:r>
            <a:br>
              <a:rPr lang="fr-CA" dirty="0" smtClean="0"/>
            </a:br>
            <a:r>
              <a:rPr lang="fr-CA" b="1" dirty="0" smtClean="0">
                <a:solidFill>
                  <a:schemeClr val="tx1"/>
                </a:solidFill>
              </a:rPr>
              <a:t>ou le secret de la réussite ?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982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 smtClean="0"/>
              <a:t>Certains programmes se prêtent bien à des partenariats avec les cinq collèges communautaires francophones. </a:t>
            </a:r>
          </a:p>
          <a:p>
            <a:pPr marL="0" indent="0">
              <a:buNone/>
            </a:pPr>
            <a:r>
              <a:rPr lang="fr-CA" dirty="0" smtClean="0"/>
              <a:t>Nous offrons 6 programmes articulés :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Gestion de la relation client (formule 2 + 2)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Gestion des services financiers (formule 2 + 2)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Design d’intérieur (formule 1 + 2 + 1)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Sciences de laboratoire médical (partenariat – santé)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Techniques radiologiques (partenariat-santé)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Thérapie respiratoire (partenariat-santé)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Partenariats avec les collèges communautaires</a:t>
            </a:r>
            <a:r>
              <a:rPr lang="fr-CA" sz="2400" dirty="0" smtClean="0">
                <a:solidFill>
                  <a:schemeClr val="tx1"/>
                </a:solidFill>
              </a:rPr>
              <a:t/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ou tendances de l’avenir au Nouveau-Brunswick ?</a:t>
            </a: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51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b="1" u="sng" dirty="0" smtClean="0"/>
              <a:t>Centre de formation médicale </a:t>
            </a:r>
          </a:p>
          <a:p>
            <a:pPr marL="0" indent="0" algn="ctr">
              <a:buNone/>
            </a:pPr>
            <a:r>
              <a:rPr lang="fr-CA" dirty="0" smtClean="0"/>
              <a:t>Programme de médecine </a:t>
            </a:r>
          </a:p>
          <a:p>
            <a:pPr marL="0" indent="0" algn="ctr">
              <a:buNone/>
            </a:pPr>
            <a:r>
              <a:rPr lang="fr-CA" dirty="0" smtClean="0"/>
              <a:t>délocalisé à l’Université de Moncton</a:t>
            </a:r>
          </a:p>
          <a:p>
            <a:pPr marL="0" indent="0" algn="ctr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Partenariat avec</a:t>
            </a:r>
            <a:br>
              <a:rPr lang="fr-CA" dirty="0" smtClean="0"/>
            </a:br>
            <a:r>
              <a:rPr lang="fr-CA" dirty="0" smtClean="0"/>
              <a:t>l’Université de Sherbrooke (Québec)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9080"/>
            <a:ext cx="5524500" cy="227950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05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Centre de formation médicale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Partenariat -2006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Trois partenaires : NB/UM/US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Étudiants : 100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Programme de médecine : français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Programme – durée – 5 ans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chemeClr val="tx1"/>
                </a:solidFill>
              </a:rPr>
              <a:t>Programme de Sherbrooke délocalisé à Moncton</a:t>
            </a:r>
          </a:p>
          <a:p>
            <a:endParaRPr lang="fr-CA" dirty="0" smtClean="0">
              <a:solidFill>
                <a:schemeClr val="tx1"/>
              </a:solidFill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r="6188"/>
          <a:stretch>
            <a:fillRect/>
          </a:stretch>
        </p:blipFill>
        <p:spPr>
          <a:xfrm>
            <a:off x="755576" y="1988840"/>
            <a:ext cx="3566160" cy="292608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17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Création du Centre en 2006</a:t>
            </a:r>
          </a:p>
          <a:p>
            <a:r>
              <a:rPr lang="fr-CA" dirty="0" smtClean="0"/>
              <a:t>Partenariat innovateur axé sur les besoins de la société</a:t>
            </a:r>
          </a:p>
          <a:p>
            <a:r>
              <a:rPr lang="fr-CA" dirty="0" smtClean="0"/>
              <a:t>Favorise les échanges entre le NB et Québec</a:t>
            </a:r>
          </a:p>
          <a:p>
            <a:r>
              <a:rPr lang="fr-CA" dirty="0" smtClean="0"/>
              <a:t>Délocalisation du programme de médecine au NB pour assurer  le recrutement et la rétention des médecins au NB</a:t>
            </a:r>
          </a:p>
          <a:p>
            <a:r>
              <a:rPr lang="fr-CA" dirty="0" smtClean="0"/>
              <a:t>Santé est un axe de développement de l’</a:t>
            </a:r>
            <a:r>
              <a:rPr lang="fr-CA" dirty="0" err="1" smtClean="0"/>
              <a:t>UdeM</a:t>
            </a:r>
            <a:endParaRPr lang="fr-CA" dirty="0" smtClean="0"/>
          </a:p>
          <a:p>
            <a:r>
              <a:rPr lang="fr-CA" dirty="0" smtClean="0"/>
              <a:t>Mise en commun des expertises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Exemple d’un partenariat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860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Loi favorisant la protection des plus petits territoires</a:t>
            </a:r>
            <a:endParaRPr lang="fr-CA" dirty="0"/>
          </a:p>
          <a:p>
            <a:r>
              <a:rPr lang="fr-CA" dirty="0" smtClean="0"/>
              <a:t>Plan stratégique dans lequel l’</a:t>
            </a:r>
            <a:r>
              <a:rPr lang="fr-CA" dirty="0" err="1" smtClean="0"/>
              <a:t>UdeM</a:t>
            </a:r>
            <a:r>
              <a:rPr lang="fr-CA" dirty="0" smtClean="0"/>
              <a:t> se redéfinit par des partenariats internes, des partenariats externes qui renforcent le territoire</a:t>
            </a:r>
          </a:p>
          <a:p>
            <a:r>
              <a:rPr lang="fr-CA" dirty="0" smtClean="0"/>
              <a:t>Université </a:t>
            </a:r>
            <a:r>
              <a:rPr lang="fr-CA" dirty="0" smtClean="0">
                <a:solidFill>
                  <a:schemeClr val="bg2">
                    <a:lumMod val="50000"/>
                  </a:schemeClr>
                </a:solidFill>
              </a:rPr>
              <a:t>généraliste</a:t>
            </a:r>
            <a:r>
              <a:rPr lang="fr-CA" dirty="0" smtClean="0"/>
              <a:t> qui contribue généreusement au développement économique et culturel du NB et de l’Acadie</a:t>
            </a:r>
          </a:p>
          <a:p>
            <a:r>
              <a:rPr lang="fr-CA" dirty="0" smtClean="0"/>
              <a:t>Stratégique, innovatrice, ambitieuse, fonceuse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Dernier bilan </a:t>
            </a:r>
            <a:br>
              <a:rPr lang="fr-CA" dirty="0" smtClean="0"/>
            </a:br>
            <a:r>
              <a:rPr lang="fr-CA" b="1" dirty="0" smtClean="0">
                <a:solidFill>
                  <a:schemeClr val="tx1"/>
                </a:solidFill>
              </a:rPr>
              <a:t>www.umoncton.ca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43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Le Territoire et </a:t>
            </a:r>
            <a:r>
              <a:rPr lang="fr-CA" dirty="0" smtClean="0">
                <a:solidFill>
                  <a:srgbClr val="FF0000"/>
                </a:solidFill>
              </a:rPr>
              <a:t>le Réseau</a:t>
            </a:r>
            <a:br>
              <a:rPr lang="fr-CA" dirty="0" smtClean="0">
                <a:solidFill>
                  <a:srgbClr val="FF0000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pour le développement de la société acadienne et universelle</a:t>
            </a:r>
            <a:br>
              <a:rPr lang="fr-CA" dirty="0" smtClean="0">
                <a:solidFill>
                  <a:schemeClr val="tx1"/>
                </a:solidFill>
              </a:rPr>
            </a:b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430012" cy="376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21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L’ACADIE : un espace sans frontières</a:t>
            </a:r>
            <a:endParaRPr lang="fr-CA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868333" y="2785533"/>
            <a:ext cx="3818467" cy="3523787"/>
          </a:xfrm>
        </p:spPr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sz="2400" dirty="0" smtClean="0"/>
              <a:t>Territoire regroupant les localités francophones des provinces de l’Atlantique dans l’est du Canada</a:t>
            </a:r>
          </a:p>
          <a:p>
            <a:endParaRPr lang="fr-CA" sz="2400" dirty="0"/>
          </a:p>
          <a:p>
            <a:r>
              <a:rPr lang="fr-CA" sz="2400" dirty="0" smtClean="0">
                <a:solidFill>
                  <a:schemeClr val="tx1"/>
                </a:solidFill>
              </a:rPr>
              <a:t>500 000 habitants</a:t>
            </a:r>
            <a:endParaRPr lang="fr-CA" sz="2400" dirty="0">
              <a:solidFill>
                <a:schemeClr val="tx1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/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territoire provincial en bref !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26063" y="2786063"/>
            <a:ext cx="3817937" cy="33072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750 000 habitants au N-B.</a:t>
            </a:r>
          </a:p>
          <a:p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NB officiellement bilingue (français et anglais)</a:t>
            </a:r>
          </a:p>
          <a:p>
            <a:pPr marL="0" indent="0">
              <a:buNone/>
            </a:pPr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33 % - langue française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4 universités publiques</a:t>
            </a:r>
          </a:p>
          <a:p>
            <a:pPr marL="0" indent="0">
              <a:buNone/>
            </a:pPr>
            <a:r>
              <a:rPr lang="fr-CA" sz="2000" dirty="0"/>
              <a:t>	</a:t>
            </a:r>
            <a:r>
              <a:rPr lang="fr-CA" sz="2000" dirty="0" smtClean="0"/>
              <a:t> (3 anglaises, 1 française)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4294967295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>
            <a:fillRect/>
          </a:stretch>
        </p:blipFill>
        <p:spPr>
          <a:xfrm>
            <a:off x="683568" y="3068960"/>
            <a:ext cx="3565525" cy="292576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32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Université de Moncton (1963)</a:t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3 campus, 8 facultés, 6 écoles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1 centre de formation médicale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4531"/>
            <a:ext cx="8572500" cy="465313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18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Campus de Moncton </a:t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siège social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fr-CA" dirty="0" smtClean="0"/>
          </a:p>
          <a:p>
            <a:r>
              <a:rPr lang="fr-CA" dirty="0" smtClean="0"/>
              <a:t>Population étudiante </a:t>
            </a:r>
            <a:r>
              <a:rPr lang="fr-CA" dirty="0" err="1" smtClean="0"/>
              <a:t>UdeM</a:t>
            </a:r>
            <a:r>
              <a:rPr lang="fr-CA" dirty="0" smtClean="0"/>
              <a:t> : 5010 (temps complet)</a:t>
            </a:r>
          </a:p>
          <a:p>
            <a:r>
              <a:rPr lang="fr-CA" dirty="0" smtClean="0"/>
              <a:t>Facultés : Droit, Génie, Administration, Éducation, Sciences, Arts, Santé et services communautaires, Études supérieures</a:t>
            </a:r>
          </a:p>
          <a:p>
            <a:r>
              <a:rPr lang="fr-CA" dirty="0" smtClean="0"/>
              <a:t>Centre de formation médicale : Médecine </a:t>
            </a:r>
          </a:p>
          <a:p>
            <a:r>
              <a:rPr lang="fr-CA" dirty="0" smtClean="0"/>
              <a:t>Campus de Moncton : 4196 étudiantes et étudiants</a:t>
            </a:r>
          </a:p>
          <a:p>
            <a:r>
              <a:rPr lang="fr-CA" dirty="0" smtClean="0"/>
              <a:t>Population internationale : 17 %</a:t>
            </a:r>
          </a:p>
          <a:p>
            <a:r>
              <a:rPr lang="fr-CA" dirty="0" smtClean="0"/>
              <a:t>Programmes : 		1</a:t>
            </a:r>
            <a:r>
              <a:rPr lang="fr-CA" baseline="30000" dirty="0" smtClean="0"/>
              <a:t>er</a:t>
            </a:r>
            <a:r>
              <a:rPr lang="fr-CA" dirty="0" smtClean="0"/>
              <a:t> cycle :  142 programmes</a:t>
            </a:r>
          </a:p>
          <a:p>
            <a:pPr marL="2514600" lvl="8" indent="0">
              <a:buNone/>
            </a:pPr>
            <a:r>
              <a:rPr lang="fr-CA" sz="2400" dirty="0" smtClean="0"/>
              <a:t>	2</a:t>
            </a:r>
            <a:r>
              <a:rPr lang="fr-CA" sz="2400" baseline="30000" dirty="0" smtClean="0"/>
              <a:t>e</a:t>
            </a:r>
            <a:r>
              <a:rPr lang="fr-CA" sz="2400" dirty="0" smtClean="0"/>
              <a:t> cycle  :  50 programmes</a:t>
            </a:r>
          </a:p>
          <a:p>
            <a:pPr marL="2514600" lvl="8" indent="0">
              <a:buNone/>
            </a:pPr>
            <a:r>
              <a:rPr lang="fr-CA" sz="2400" dirty="0" smtClean="0"/>
              <a:t>	3</a:t>
            </a:r>
            <a:r>
              <a:rPr lang="fr-CA" sz="2400" baseline="30000" dirty="0" smtClean="0"/>
              <a:t>e</a:t>
            </a:r>
            <a:r>
              <a:rPr lang="fr-CA" sz="2400" dirty="0" smtClean="0"/>
              <a:t> cycle  :    6 programmes</a:t>
            </a:r>
          </a:p>
          <a:p>
            <a:pPr marL="2514600" lvl="8" indent="0">
              <a:buNone/>
            </a:pPr>
            <a:endParaRPr lang="fr-CA" sz="2400" dirty="0" smtClean="0"/>
          </a:p>
          <a:p>
            <a:pPr marL="1874520" lvl="6" indent="0">
              <a:buNone/>
            </a:pPr>
            <a:r>
              <a:rPr lang="fr-CA" sz="2400" dirty="0" smtClean="0"/>
              <a:t>Population à Moncton : 70 000 habitants 	</a:t>
            </a:r>
            <a:endParaRPr lang="fr-CA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231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CAMPUS DU NORD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76656" y="2678114"/>
            <a:ext cx="3822192" cy="3343174"/>
          </a:xfrm>
        </p:spPr>
        <p:txBody>
          <a:bodyPr>
            <a:normAutofit fontScale="55000" lnSpcReduction="20000"/>
          </a:bodyPr>
          <a:lstStyle/>
          <a:p>
            <a:endParaRPr lang="fr-CA" dirty="0" smtClean="0"/>
          </a:p>
          <a:p>
            <a:r>
              <a:rPr lang="fr-CA" sz="2900" u="sng" dirty="0" smtClean="0">
                <a:solidFill>
                  <a:srgbClr val="FF0000"/>
                </a:solidFill>
              </a:rPr>
              <a:t>En bref</a:t>
            </a:r>
            <a:endParaRPr lang="fr-CA" sz="2900" u="sng" dirty="0">
              <a:solidFill>
                <a:srgbClr val="FF0000"/>
              </a:solidFill>
            </a:endParaRPr>
          </a:p>
          <a:p>
            <a:r>
              <a:rPr lang="fr-CA" sz="2900" dirty="0" smtClean="0"/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900" dirty="0" smtClean="0"/>
              <a:t>385 étudiants</a:t>
            </a:r>
          </a:p>
          <a:p>
            <a:pPr algn="l"/>
            <a:endParaRPr lang="fr-CA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900" dirty="0" smtClean="0"/>
              <a:t>78 programmes </a:t>
            </a:r>
          </a:p>
          <a:p>
            <a:pPr algn="l"/>
            <a:endParaRPr lang="fr-CA" sz="2900" baseline="30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900" dirty="0"/>
              <a:t>5</a:t>
            </a:r>
            <a:r>
              <a:rPr lang="fr-CA" sz="2900" dirty="0" smtClean="0"/>
              <a:t> programmes terminaux</a:t>
            </a:r>
          </a:p>
          <a:p>
            <a:pPr algn="l"/>
            <a:endParaRPr lang="fr-CA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900" dirty="0" smtClean="0"/>
              <a:t>2 programmes articulés</a:t>
            </a:r>
          </a:p>
          <a:p>
            <a:pPr algn="l"/>
            <a:r>
              <a:rPr lang="fr-CA" sz="2900" dirty="0" smtClean="0"/>
              <a:t>	(avec CCNB – PA)</a:t>
            </a:r>
          </a:p>
          <a:p>
            <a:pPr algn="l"/>
            <a:endParaRPr lang="fr-CA" sz="2900" dirty="0"/>
          </a:p>
          <a:p>
            <a:pPr algn="l"/>
            <a:r>
              <a:rPr lang="fr-CA" sz="2900" dirty="0" smtClean="0"/>
              <a:t>Population :  2600 habitants</a:t>
            </a:r>
          </a:p>
          <a:p>
            <a:endParaRPr lang="fr-CA" sz="2900" dirty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SHIPPAGAN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819525" cy="255771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94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Campus du Nord </a:t>
            </a:r>
            <a:endParaRPr lang="fr-CA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13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822700" cy="2534450"/>
          </a:xfrm>
        </p:spPr>
      </p:pic>
      <p:sp>
        <p:nvSpPr>
          <p:cNvPr id="9" name="Espace réservé du contenu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u="sng" dirty="0" smtClean="0"/>
              <a:t>Campus d’Edmundston</a:t>
            </a:r>
          </a:p>
          <a:p>
            <a:pPr marL="0" indent="0">
              <a:buNone/>
            </a:pPr>
            <a:endParaRPr lang="fr-CA" sz="2000" dirty="0" smtClean="0"/>
          </a:p>
          <a:p>
            <a:r>
              <a:rPr lang="fr-CA" sz="2000" dirty="0" smtClean="0"/>
              <a:t>429 étudiants</a:t>
            </a:r>
          </a:p>
          <a:p>
            <a:r>
              <a:rPr lang="fr-CA" sz="2000" dirty="0" smtClean="0"/>
              <a:t>79 programmes</a:t>
            </a:r>
          </a:p>
          <a:p>
            <a:r>
              <a:rPr lang="fr-CA" sz="2000" dirty="0" smtClean="0"/>
              <a:t>2 programmes terminaux</a:t>
            </a:r>
          </a:p>
          <a:p>
            <a:r>
              <a:rPr lang="fr-CA" sz="2000" dirty="0" smtClean="0"/>
              <a:t>1 programme articulé</a:t>
            </a:r>
          </a:p>
          <a:p>
            <a:endParaRPr lang="fr-CA" sz="2000" dirty="0"/>
          </a:p>
          <a:p>
            <a:pPr marL="0" indent="0">
              <a:buNone/>
            </a:pPr>
            <a:r>
              <a:rPr lang="fr-CA" sz="2000" dirty="0" smtClean="0"/>
              <a:t>Population : 16 000 habitants</a:t>
            </a:r>
            <a:endParaRPr lang="fr-CA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49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Petite université au Nouveau-Brunswick</a:t>
            </a:r>
          </a:p>
          <a:p>
            <a:r>
              <a:rPr lang="fr-CA" dirty="0" smtClean="0"/>
              <a:t>3 campus avec 5000 étudiants</a:t>
            </a:r>
          </a:p>
          <a:p>
            <a:r>
              <a:rPr lang="fr-CA" dirty="0" smtClean="0"/>
              <a:t>200 programmes</a:t>
            </a:r>
          </a:p>
          <a:p>
            <a:r>
              <a:rPr lang="fr-CA" dirty="0" smtClean="0"/>
              <a:t>3 cycles offerts</a:t>
            </a:r>
          </a:p>
          <a:p>
            <a:r>
              <a:rPr lang="fr-CA" dirty="0" smtClean="0"/>
              <a:t>Nombreuses disciplines : droit, génie, médecine, éducation, arts, sciences, administration, santé et services communautaires</a:t>
            </a:r>
          </a:p>
          <a:p>
            <a:pPr marL="0" indent="0" algn="r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>
                <a:solidFill>
                  <a:srgbClr val="FF0000"/>
                </a:solidFill>
              </a:rPr>
              <a:t>Comment y arriver ?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smtClean="0">
                <a:solidFill>
                  <a:srgbClr val="FF0000"/>
                </a:solidFill>
              </a:rPr>
              <a:t>   Quelles sont les stratégies ?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0000"/>
                </a:solidFill>
              </a:rPr>
              <a:t>Quels sont les secrets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Premier bilan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352F97D-6C89-4AAB-890B-933384BEC22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7687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1829</TotalTime>
  <Words>567</Words>
  <Application>Microsoft Office PowerPoint</Application>
  <PresentationFormat>Affichage à l'écran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Vagues</vt:lpstr>
      <vt:lpstr>Université de Moncton</vt:lpstr>
      <vt:lpstr> Le Territoire et le Réseau pour le développement de la société acadienne et universelle </vt:lpstr>
      <vt:lpstr>L’ACADIE : un espace sans frontières</vt:lpstr>
      <vt:lpstr>Le territoire provincial en bref !</vt:lpstr>
      <vt:lpstr>Université de Moncton (1963) 3 campus, 8 facultés, 6 écoles  1 centre de formation médicale</vt:lpstr>
      <vt:lpstr>Campus de Moncton  siège social</vt:lpstr>
      <vt:lpstr>LES CAMPUS DU NORD </vt:lpstr>
      <vt:lpstr>Les Campus du Nord </vt:lpstr>
      <vt:lpstr>Premier bilan</vt:lpstr>
      <vt:lpstr>Le fonctionnement du Réseau</vt:lpstr>
      <vt:lpstr>Gouvernance  structure administrative réseau  ou la protection de petits territoires ? </vt:lpstr>
      <vt:lpstr>Loi sur l’Université de Moncton ou le secret de la réussite ?</vt:lpstr>
      <vt:lpstr>Partenariats avec les collèges communautaires ou tendances de l’avenir au Nouveau-Brunswick ?</vt:lpstr>
      <vt:lpstr>Partenariat avec l’Université de Sherbrooke (Québec)</vt:lpstr>
      <vt:lpstr>Centre de formation médicale</vt:lpstr>
      <vt:lpstr>Exemple d’un partenariat</vt:lpstr>
      <vt:lpstr>Dernier bilan  www.umoncton.ca</vt:lpstr>
    </vt:vector>
  </TitlesOfParts>
  <Company>Université de Moncton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L’Université de Moncton</dc:title>
  <dc:creator>Lynne M. Castonguay</dc:creator>
  <cp:lastModifiedBy>Lynne M. Castonguay</cp:lastModifiedBy>
  <cp:revision>33</cp:revision>
  <cp:lastPrinted>2014-04-19T13:00:34Z</cp:lastPrinted>
  <dcterms:created xsi:type="dcterms:W3CDTF">2014-04-15T13:41:18Z</dcterms:created>
  <dcterms:modified xsi:type="dcterms:W3CDTF">2014-04-19T13:02:41Z</dcterms:modified>
</cp:coreProperties>
</file>