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  <p:sldMasterId id="2147483757" r:id="rId3"/>
    <p:sldMasterId id="2147483759" r:id="rId4"/>
  </p:sldMasterIdLst>
  <p:notesMasterIdLst>
    <p:notesMasterId r:id="rId29"/>
  </p:notesMasterIdLst>
  <p:sldIdLst>
    <p:sldId id="256" r:id="rId5"/>
    <p:sldId id="257" r:id="rId6"/>
    <p:sldId id="277" r:id="rId7"/>
    <p:sldId id="258" r:id="rId8"/>
    <p:sldId id="278" r:id="rId9"/>
    <p:sldId id="259" r:id="rId10"/>
    <p:sldId id="27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80" r:id="rId21"/>
    <p:sldId id="270" r:id="rId22"/>
    <p:sldId id="281" r:id="rId23"/>
    <p:sldId id="282" r:id="rId24"/>
    <p:sldId id="283" r:id="rId25"/>
    <p:sldId id="274" r:id="rId26"/>
    <p:sldId id="275" r:id="rId27"/>
    <p:sldId id="276" r:id="rId28"/>
  </p:sldIdLst>
  <p:sldSz cx="9144000" cy="6858000" type="screen4x3"/>
  <p:notesSz cx="7010400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AC34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98" autoAdjust="0"/>
    <p:restoredTop sz="94671" autoAdjust="0"/>
  </p:normalViewPr>
  <p:slideViewPr>
    <p:cSldViewPr>
      <p:cViewPr>
        <p:scale>
          <a:sx n="100" d="100"/>
          <a:sy n="100" d="100"/>
        </p:scale>
        <p:origin x="-1531" y="3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95FEA-4B9E-4868-8116-7BDF729E0EF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3F41B44-CC8D-431F-A89B-F0570BE094B2}">
      <dgm:prSet phldrT="[Texte]"/>
      <dgm:spPr>
        <a:solidFill>
          <a:srgbClr val="71685A">
            <a:alpha val="50000"/>
          </a:srgbClr>
        </a:solidFill>
      </dgm:spPr>
      <dgm:t>
        <a:bodyPr/>
        <a:lstStyle/>
        <a:p>
          <a:r>
            <a:rPr lang="fr-CA" dirty="0" smtClean="0"/>
            <a:t>L’étudiant au cœur de nos préoccupations</a:t>
          </a:r>
          <a:endParaRPr lang="fr-CA" dirty="0"/>
        </a:p>
      </dgm:t>
    </dgm:pt>
    <dgm:pt modelId="{C4014A7D-D79F-4DD1-AD40-744A5AECB6EE}" type="parTrans" cxnId="{58F04172-85DF-401F-AC6F-9A275A7CDB80}">
      <dgm:prSet/>
      <dgm:spPr/>
      <dgm:t>
        <a:bodyPr/>
        <a:lstStyle/>
        <a:p>
          <a:endParaRPr lang="fr-CA"/>
        </a:p>
      </dgm:t>
    </dgm:pt>
    <dgm:pt modelId="{76C5DF9D-4E25-4319-B32C-EFD70B2AF5AA}" type="sibTrans" cxnId="{58F04172-85DF-401F-AC6F-9A275A7CDB80}">
      <dgm:prSet/>
      <dgm:spPr/>
      <dgm:t>
        <a:bodyPr/>
        <a:lstStyle/>
        <a:p>
          <a:endParaRPr lang="fr-CA"/>
        </a:p>
      </dgm:t>
    </dgm:pt>
    <dgm:pt modelId="{CC82C397-B6B7-4DCF-BD2B-02200AA7D754}">
      <dgm:prSet phldrT="[Texte]"/>
      <dgm:spPr>
        <a:solidFill>
          <a:srgbClr val="5CAC34">
            <a:alpha val="50000"/>
          </a:srgbClr>
        </a:solidFill>
        <a:ln>
          <a:solidFill>
            <a:srgbClr val="FFFFFF"/>
          </a:solidFill>
        </a:ln>
      </dgm:spPr>
      <dgm:t>
        <a:bodyPr/>
        <a:lstStyle/>
        <a:p>
          <a:r>
            <a:rPr lang="fr-CA" dirty="0" smtClean="0"/>
            <a:t>Apprentissage diversifié </a:t>
          </a:r>
          <a:endParaRPr lang="fr-CA" dirty="0"/>
        </a:p>
      </dgm:t>
    </dgm:pt>
    <dgm:pt modelId="{11313592-CAC1-44B4-A3E0-160B7CE4C399}" type="parTrans" cxnId="{2BA353CB-1012-470A-A9E7-067D82888B00}">
      <dgm:prSet/>
      <dgm:spPr/>
      <dgm:t>
        <a:bodyPr/>
        <a:lstStyle/>
        <a:p>
          <a:endParaRPr lang="fr-CA"/>
        </a:p>
      </dgm:t>
    </dgm:pt>
    <dgm:pt modelId="{51B9E17D-D32D-4271-9DB7-823C581E8157}" type="sibTrans" cxnId="{2BA353CB-1012-470A-A9E7-067D82888B00}">
      <dgm:prSet/>
      <dgm:spPr/>
      <dgm:t>
        <a:bodyPr/>
        <a:lstStyle/>
        <a:p>
          <a:endParaRPr lang="fr-CA"/>
        </a:p>
      </dgm:t>
    </dgm:pt>
    <dgm:pt modelId="{7C8350C0-D85B-462E-9B30-4705D2953961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Interactions assurées</a:t>
          </a:r>
          <a:endParaRPr lang="fr-CA" dirty="0"/>
        </a:p>
      </dgm:t>
    </dgm:pt>
    <dgm:pt modelId="{D25D282D-E42D-4E37-8D68-954F4386D827}" type="parTrans" cxnId="{CE56A00E-AB8E-4023-96F0-1F4A72348E2F}">
      <dgm:prSet/>
      <dgm:spPr/>
      <dgm:t>
        <a:bodyPr/>
        <a:lstStyle/>
        <a:p>
          <a:endParaRPr lang="fr-CA"/>
        </a:p>
      </dgm:t>
    </dgm:pt>
    <dgm:pt modelId="{3055AAC7-BD70-46B9-9484-99B90ABCC069}" type="sibTrans" cxnId="{CE56A00E-AB8E-4023-96F0-1F4A72348E2F}">
      <dgm:prSet/>
      <dgm:spPr/>
      <dgm:t>
        <a:bodyPr/>
        <a:lstStyle/>
        <a:p>
          <a:endParaRPr lang="fr-CA"/>
        </a:p>
      </dgm:t>
    </dgm:pt>
    <dgm:pt modelId="{13F26ECD-68D7-4D39-B903-DE9F3F26C850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Évaluation de qualité</a:t>
          </a:r>
          <a:endParaRPr lang="fr-CA" dirty="0"/>
        </a:p>
      </dgm:t>
    </dgm:pt>
    <dgm:pt modelId="{3C70E103-C4F9-49C1-9795-D70A6D2A6640}" type="parTrans" cxnId="{45FC1EBE-A0BF-468E-AAE7-A66826C26A10}">
      <dgm:prSet/>
      <dgm:spPr/>
      <dgm:t>
        <a:bodyPr/>
        <a:lstStyle/>
        <a:p>
          <a:endParaRPr lang="fr-CA"/>
        </a:p>
      </dgm:t>
    </dgm:pt>
    <dgm:pt modelId="{D9149D9C-DFB7-4FC3-8AF9-30E4C17B3176}" type="sibTrans" cxnId="{45FC1EBE-A0BF-468E-AAE7-A66826C26A10}">
      <dgm:prSet/>
      <dgm:spPr/>
      <dgm:t>
        <a:bodyPr/>
        <a:lstStyle/>
        <a:p>
          <a:endParaRPr lang="fr-CA"/>
        </a:p>
      </dgm:t>
    </dgm:pt>
    <dgm:pt modelId="{4D0EA0E9-FB11-48DA-9318-7BA8F763E3B6}">
      <dgm:prSet phldrT="[Texte]"/>
      <dgm:spPr>
        <a:solidFill>
          <a:srgbClr val="5CAC34">
            <a:alpha val="50000"/>
          </a:srgbClr>
        </a:solidFill>
      </dgm:spPr>
      <dgm:t>
        <a:bodyPr/>
        <a:lstStyle/>
        <a:p>
          <a:r>
            <a:rPr lang="fr-CA" dirty="0" smtClean="0"/>
            <a:t>Encadrement personnalisé</a:t>
          </a:r>
          <a:endParaRPr lang="fr-CA" dirty="0"/>
        </a:p>
      </dgm:t>
    </dgm:pt>
    <dgm:pt modelId="{0EEFD6E0-50F6-480D-A026-3151BFDB3D60}" type="sibTrans" cxnId="{52BD246B-9836-49A4-969D-6054D5D00854}">
      <dgm:prSet/>
      <dgm:spPr/>
      <dgm:t>
        <a:bodyPr/>
        <a:lstStyle/>
        <a:p>
          <a:endParaRPr lang="fr-CA"/>
        </a:p>
      </dgm:t>
    </dgm:pt>
    <dgm:pt modelId="{14F4CFE5-58EA-4B66-B394-F9C4D41AC0CF}" type="parTrans" cxnId="{52BD246B-9836-49A4-969D-6054D5D00854}">
      <dgm:prSet/>
      <dgm:spPr/>
      <dgm:t>
        <a:bodyPr/>
        <a:lstStyle/>
        <a:p>
          <a:endParaRPr lang="fr-CA"/>
        </a:p>
      </dgm:t>
    </dgm:pt>
    <dgm:pt modelId="{F5CF5AD2-EBE9-4559-851E-A53DF40EFF4B}" type="pres">
      <dgm:prSet presAssocID="{A0D95FEA-4B9E-4868-8116-7BDF729E0E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37B55C2-2BBF-4213-BA5D-986EDC0AF223}" type="pres">
      <dgm:prSet presAssocID="{A0D95FEA-4B9E-4868-8116-7BDF729E0EF9}" presName="radial" presStyleCnt="0">
        <dgm:presLayoutVars>
          <dgm:animLvl val="ctr"/>
        </dgm:presLayoutVars>
      </dgm:prSet>
      <dgm:spPr/>
    </dgm:pt>
    <dgm:pt modelId="{5428AC3E-7B9B-4C21-A8F0-D39912E3969C}" type="pres">
      <dgm:prSet presAssocID="{43F41B44-CC8D-431F-A89B-F0570BE094B2}" presName="centerShape" presStyleLbl="vennNode1" presStyleIdx="0" presStyleCnt="5"/>
      <dgm:spPr/>
      <dgm:t>
        <a:bodyPr/>
        <a:lstStyle/>
        <a:p>
          <a:endParaRPr lang="fr-CA"/>
        </a:p>
      </dgm:t>
    </dgm:pt>
    <dgm:pt modelId="{C9633262-B838-4F4D-9AFF-3F9BDC5019F1}" type="pres">
      <dgm:prSet presAssocID="{CC82C397-B6B7-4DCF-BD2B-02200AA7D75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B87169F-91A3-49CF-8D5A-A6C19850C1BA}" type="pres">
      <dgm:prSet presAssocID="{4D0EA0E9-FB11-48DA-9318-7BA8F763E3B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DAFA8AD-ECC3-4D1F-8756-A3B2DAD73D82}" type="pres">
      <dgm:prSet presAssocID="{7C8350C0-D85B-462E-9B30-4705D2953961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2D87C46-4344-4457-A197-22C1417D3AE8}" type="pres">
      <dgm:prSet presAssocID="{13F26ECD-68D7-4D39-B903-DE9F3F26C85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14FC6DBC-D291-704A-850E-A8D043549CA0}" type="presOf" srcId="{4D0EA0E9-FB11-48DA-9318-7BA8F763E3B6}" destId="{FB87169F-91A3-49CF-8D5A-A6C19850C1BA}" srcOrd="0" destOrd="0" presId="urn:microsoft.com/office/officeart/2005/8/layout/radial3"/>
    <dgm:cxn modelId="{2BA353CB-1012-470A-A9E7-067D82888B00}" srcId="{43F41B44-CC8D-431F-A89B-F0570BE094B2}" destId="{CC82C397-B6B7-4DCF-BD2B-02200AA7D754}" srcOrd="0" destOrd="0" parTransId="{11313592-CAC1-44B4-A3E0-160B7CE4C399}" sibTransId="{51B9E17D-D32D-4271-9DB7-823C581E8157}"/>
    <dgm:cxn modelId="{48D558CD-3D88-794A-AE7E-F46CFE4B1C84}" type="presOf" srcId="{7C8350C0-D85B-462E-9B30-4705D2953961}" destId="{BDAFA8AD-ECC3-4D1F-8756-A3B2DAD73D82}" srcOrd="0" destOrd="0" presId="urn:microsoft.com/office/officeart/2005/8/layout/radial3"/>
    <dgm:cxn modelId="{3DE24DD8-978C-CD4E-987E-274680D9EF05}" type="presOf" srcId="{CC82C397-B6B7-4DCF-BD2B-02200AA7D754}" destId="{C9633262-B838-4F4D-9AFF-3F9BDC5019F1}" srcOrd="0" destOrd="0" presId="urn:microsoft.com/office/officeart/2005/8/layout/radial3"/>
    <dgm:cxn modelId="{52BD246B-9836-49A4-969D-6054D5D00854}" srcId="{43F41B44-CC8D-431F-A89B-F0570BE094B2}" destId="{4D0EA0E9-FB11-48DA-9318-7BA8F763E3B6}" srcOrd="1" destOrd="0" parTransId="{14F4CFE5-58EA-4B66-B394-F9C4D41AC0CF}" sibTransId="{0EEFD6E0-50F6-480D-A026-3151BFDB3D60}"/>
    <dgm:cxn modelId="{7706EBCB-A276-C044-AEB3-7ABAB913B393}" type="presOf" srcId="{13F26ECD-68D7-4D39-B903-DE9F3F26C850}" destId="{72D87C46-4344-4457-A197-22C1417D3AE8}" srcOrd="0" destOrd="0" presId="urn:microsoft.com/office/officeart/2005/8/layout/radial3"/>
    <dgm:cxn modelId="{CE56A00E-AB8E-4023-96F0-1F4A72348E2F}" srcId="{43F41B44-CC8D-431F-A89B-F0570BE094B2}" destId="{7C8350C0-D85B-462E-9B30-4705D2953961}" srcOrd="2" destOrd="0" parTransId="{D25D282D-E42D-4E37-8D68-954F4386D827}" sibTransId="{3055AAC7-BD70-46B9-9484-99B90ABCC069}"/>
    <dgm:cxn modelId="{58F04172-85DF-401F-AC6F-9A275A7CDB80}" srcId="{A0D95FEA-4B9E-4868-8116-7BDF729E0EF9}" destId="{43F41B44-CC8D-431F-A89B-F0570BE094B2}" srcOrd="0" destOrd="0" parTransId="{C4014A7D-D79F-4DD1-AD40-744A5AECB6EE}" sibTransId="{76C5DF9D-4E25-4319-B32C-EFD70B2AF5AA}"/>
    <dgm:cxn modelId="{45FC1EBE-A0BF-468E-AAE7-A66826C26A10}" srcId="{43F41B44-CC8D-431F-A89B-F0570BE094B2}" destId="{13F26ECD-68D7-4D39-B903-DE9F3F26C850}" srcOrd="3" destOrd="0" parTransId="{3C70E103-C4F9-49C1-9795-D70A6D2A6640}" sibTransId="{D9149D9C-DFB7-4FC3-8AF9-30E4C17B3176}"/>
    <dgm:cxn modelId="{8AD0463C-25E7-6648-8353-2118BD161C28}" type="presOf" srcId="{43F41B44-CC8D-431F-A89B-F0570BE094B2}" destId="{5428AC3E-7B9B-4C21-A8F0-D39912E3969C}" srcOrd="0" destOrd="0" presId="urn:microsoft.com/office/officeart/2005/8/layout/radial3"/>
    <dgm:cxn modelId="{73394CC4-5D5F-B04F-9DB1-257E75CE4969}" type="presOf" srcId="{A0D95FEA-4B9E-4868-8116-7BDF729E0EF9}" destId="{F5CF5AD2-EBE9-4559-851E-A53DF40EFF4B}" srcOrd="0" destOrd="0" presId="urn:microsoft.com/office/officeart/2005/8/layout/radial3"/>
    <dgm:cxn modelId="{FAF93A35-274B-CB4A-B573-6FC6C2FE2D8E}" type="presParOf" srcId="{F5CF5AD2-EBE9-4559-851E-A53DF40EFF4B}" destId="{537B55C2-2BBF-4213-BA5D-986EDC0AF223}" srcOrd="0" destOrd="0" presId="urn:microsoft.com/office/officeart/2005/8/layout/radial3"/>
    <dgm:cxn modelId="{457E3DFF-1EB9-754C-9117-2576810EC222}" type="presParOf" srcId="{537B55C2-2BBF-4213-BA5D-986EDC0AF223}" destId="{5428AC3E-7B9B-4C21-A8F0-D39912E3969C}" srcOrd="0" destOrd="0" presId="urn:microsoft.com/office/officeart/2005/8/layout/radial3"/>
    <dgm:cxn modelId="{006742F8-01FF-3244-A7D1-EA42958499BA}" type="presParOf" srcId="{537B55C2-2BBF-4213-BA5D-986EDC0AF223}" destId="{C9633262-B838-4F4D-9AFF-3F9BDC5019F1}" srcOrd="1" destOrd="0" presId="urn:microsoft.com/office/officeart/2005/8/layout/radial3"/>
    <dgm:cxn modelId="{DB9FFC02-424F-1042-9041-1329B92AED63}" type="presParOf" srcId="{537B55C2-2BBF-4213-BA5D-986EDC0AF223}" destId="{FB87169F-91A3-49CF-8D5A-A6C19850C1BA}" srcOrd="2" destOrd="0" presId="urn:microsoft.com/office/officeart/2005/8/layout/radial3"/>
    <dgm:cxn modelId="{F5BB4DC4-CE58-F241-B8F0-A670F1E41F83}" type="presParOf" srcId="{537B55C2-2BBF-4213-BA5D-986EDC0AF223}" destId="{BDAFA8AD-ECC3-4D1F-8756-A3B2DAD73D82}" srcOrd="3" destOrd="0" presId="urn:microsoft.com/office/officeart/2005/8/layout/radial3"/>
    <dgm:cxn modelId="{7B202424-42F4-DD48-905E-A893B9DF99E5}" type="presParOf" srcId="{537B55C2-2BBF-4213-BA5D-986EDC0AF223}" destId="{72D87C46-4344-4457-A197-22C1417D3AE8}" srcOrd="4" destOrd="0" presId="urn:microsoft.com/office/officeart/2005/8/layout/radial3"/>
  </dgm:cxnLst>
  <dgm:bg>
    <a:noFill/>
  </dgm:bg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8AC3E-7B9B-4C21-A8F0-D39912E3969C}">
      <dsp:nvSpPr>
        <dsp:cNvPr id="0" name=""/>
        <dsp:cNvSpPr/>
      </dsp:nvSpPr>
      <dsp:spPr>
        <a:xfrm>
          <a:off x="2384894" y="1028480"/>
          <a:ext cx="2562179" cy="2562179"/>
        </a:xfrm>
        <a:prstGeom prst="ellipse">
          <a:avLst/>
        </a:prstGeom>
        <a:solidFill>
          <a:srgbClr val="71685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dirty="0" smtClean="0"/>
            <a:t>L’étudiant au cœur de nos préoccupations</a:t>
          </a:r>
          <a:endParaRPr lang="fr-CA" sz="2200" kern="1200" dirty="0"/>
        </a:p>
      </dsp:txBody>
      <dsp:txXfrm>
        <a:off x="2760116" y="1403702"/>
        <a:ext cx="1811735" cy="1811735"/>
      </dsp:txXfrm>
    </dsp:sp>
    <dsp:sp modelId="{C9633262-B838-4F4D-9AFF-3F9BDC5019F1}">
      <dsp:nvSpPr>
        <dsp:cNvPr id="0" name=""/>
        <dsp:cNvSpPr/>
      </dsp:nvSpPr>
      <dsp:spPr>
        <a:xfrm>
          <a:off x="3025439" y="457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kern="1200" dirty="0" smtClean="0"/>
            <a:t>Apprentissage diversifié </a:t>
          </a:r>
          <a:endParaRPr lang="fr-CA" sz="1100" kern="1200" dirty="0"/>
        </a:p>
      </dsp:txBody>
      <dsp:txXfrm>
        <a:off x="3213050" y="188068"/>
        <a:ext cx="905867" cy="905867"/>
      </dsp:txXfrm>
    </dsp:sp>
    <dsp:sp modelId="{FB87169F-91A3-49CF-8D5A-A6C19850C1BA}">
      <dsp:nvSpPr>
        <dsp:cNvPr id="0" name=""/>
        <dsp:cNvSpPr/>
      </dsp:nvSpPr>
      <dsp:spPr>
        <a:xfrm>
          <a:off x="4694007" y="1669025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kern="1200" dirty="0" smtClean="0"/>
            <a:t>Encadrement personnalisé</a:t>
          </a:r>
          <a:endParaRPr lang="fr-CA" sz="1100" kern="1200" dirty="0"/>
        </a:p>
      </dsp:txBody>
      <dsp:txXfrm>
        <a:off x="4881618" y="1856636"/>
        <a:ext cx="905867" cy="905867"/>
      </dsp:txXfrm>
    </dsp:sp>
    <dsp:sp modelId="{BDAFA8AD-ECC3-4D1F-8756-A3B2DAD73D82}">
      <dsp:nvSpPr>
        <dsp:cNvPr id="0" name=""/>
        <dsp:cNvSpPr/>
      </dsp:nvSpPr>
      <dsp:spPr>
        <a:xfrm>
          <a:off x="3025439" y="3337593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kern="1200" dirty="0" smtClean="0"/>
            <a:t>Interactions assurées</a:t>
          </a:r>
          <a:endParaRPr lang="fr-CA" sz="1100" kern="1200" dirty="0"/>
        </a:p>
      </dsp:txBody>
      <dsp:txXfrm>
        <a:off x="3213050" y="3525204"/>
        <a:ext cx="905867" cy="905867"/>
      </dsp:txXfrm>
    </dsp:sp>
    <dsp:sp modelId="{72D87C46-4344-4457-A197-22C1417D3AE8}">
      <dsp:nvSpPr>
        <dsp:cNvPr id="0" name=""/>
        <dsp:cNvSpPr/>
      </dsp:nvSpPr>
      <dsp:spPr>
        <a:xfrm>
          <a:off x="1356871" y="1669025"/>
          <a:ext cx="1281089" cy="1281089"/>
        </a:xfrm>
        <a:prstGeom prst="ellipse">
          <a:avLst/>
        </a:prstGeom>
        <a:solidFill>
          <a:srgbClr val="5CAC3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kern="1200" dirty="0" smtClean="0"/>
            <a:t>Évaluation de qualité</a:t>
          </a:r>
          <a:endParaRPr lang="fr-CA" sz="1100" kern="1200" dirty="0"/>
        </a:p>
      </dsp:txBody>
      <dsp:txXfrm>
        <a:off x="1544482" y="1856636"/>
        <a:ext cx="905867" cy="905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20A73F6-9686-44C1-A63F-1AC984777917}" type="datetimeFigureOut">
              <a:rPr lang="fr-CA" smtClean="0"/>
              <a:t>2014-04-17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D5D0901-235A-4A44-B31E-A8BA9751D6F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332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Ce contexte nous obligent nous les universités à se positionner quant au rôle</a:t>
            </a:r>
            <a:r>
              <a:rPr lang="fr-CA" baseline="0" dirty="0" smtClean="0"/>
              <a:t> essentiel qu’elles veulent exercer dans le développement culturel et socio-économique des individus.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0901-235A-4A44-B31E-A8BA9751D6F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319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0901-235A-4A44-B31E-A8BA9751D6FF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201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46B6-FFE5-43FF-9D73-CB94322C293C}" type="datetimeFigureOut">
              <a:rPr lang="fr-CA" smtClean="0"/>
              <a:t>2014-04-17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0BBC-A5A2-4E3D-8B5E-EB8949A15FC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46B6-FFE5-43FF-9D73-CB94322C293C}" type="datetimeFigureOut">
              <a:rPr lang="fr-CA" smtClean="0"/>
              <a:t>2014-04-17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0BBC-A5A2-4E3D-8B5E-EB8949A15FC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46B6-FFE5-43FF-9D73-CB94322C293C}" type="datetimeFigureOut">
              <a:rPr lang="fr-CA" smtClean="0"/>
              <a:t>2014-04-17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0BBC-A5A2-4E3D-8B5E-EB8949A15FC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99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3068960"/>
            <a:ext cx="7632848" cy="15121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00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199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42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46B6-FFE5-43FF-9D73-CB94322C293C}" type="datetimeFigureOut">
              <a:rPr lang="fr-CA" smtClean="0"/>
              <a:t>2014-04-17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0BBC-A5A2-4E3D-8B5E-EB8949A15FC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46B6-FFE5-43FF-9D73-CB94322C293C}" type="datetimeFigureOut">
              <a:rPr lang="fr-CA" smtClean="0"/>
              <a:t>2014-04-17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0BBC-A5A2-4E3D-8B5E-EB8949A15FC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46B6-FFE5-43FF-9D73-CB94322C293C}" type="datetimeFigureOut">
              <a:rPr lang="fr-CA" smtClean="0"/>
              <a:t>2014-04-17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0BBC-A5A2-4E3D-8B5E-EB8949A15FC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46B6-FFE5-43FF-9D73-CB94322C293C}" type="datetimeFigureOut">
              <a:rPr lang="fr-CA" smtClean="0"/>
              <a:t>2014-04-17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0BBC-A5A2-4E3D-8B5E-EB8949A15FC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46B6-FFE5-43FF-9D73-CB94322C293C}" type="datetimeFigureOut">
              <a:rPr lang="fr-CA" smtClean="0"/>
              <a:t>2014-04-17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0BBC-A5A2-4E3D-8B5E-EB8949A15FC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46B6-FFE5-43FF-9D73-CB94322C293C}" type="datetimeFigureOut">
              <a:rPr lang="fr-CA" smtClean="0"/>
              <a:t>2014-04-17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0BBC-A5A2-4E3D-8B5E-EB8949A15FC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46B6-FFE5-43FF-9D73-CB94322C293C}" type="datetimeFigureOut">
              <a:rPr lang="fr-CA" smtClean="0"/>
              <a:t>2014-04-17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0BBC-A5A2-4E3D-8B5E-EB8949A15FC6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46B6-FFE5-43FF-9D73-CB94322C293C}" type="datetimeFigureOut">
              <a:rPr lang="fr-CA" smtClean="0"/>
              <a:t>2014-04-17</a:t>
            </a:fld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670BBC-A5A2-4E3D-8B5E-EB8949A15FC6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3670BBC-A5A2-4E3D-8B5E-EB8949A15FC6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6C46B6-FFE5-43FF-9D73-CB94322C293C}" type="datetimeFigureOut">
              <a:rPr lang="fr-CA" smtClean="0"/>
              <a:t>2014-04-17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3068960"/>
            <a:ext cx="7632848" cy="15121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Cliquez et modifiez le titre</a:t>
            </a:r>
            <a:endParaRPr lang="fr-FR" dirty="0"/>
          </a:p>
        </p:txBody>
      </p:sp>
      <p:pic>
        <p:nvPicPr>
          <p:cNvPr id="3" name="Image 2" descr="PPT_Bordeaux_visuels_finaux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7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CAC3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PT_Bordeaux_visuels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5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CAC3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PT_Bordeaux_visuels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1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CAC3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4.xml"/><Relationship Id="rId7" Type="http://schemas.openxmlformats.org/officeDocument/2006/relationships/diagramColors" Target="../diagrams/colors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hyperlink" Target="http://www.aeteluq.org/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hyperlink" Target="http://benhur.teluq.ca/wordpress/sanspapier/" TargetMode="External"/><Relationship Id="rId5" Type="http://schemas.openxmlformats.org/officeDocument/2006/relationships/hyperlink" Target="https://www.teluq.ca/facebook" TargetMode="External"/><Relationship Id="rId4" Type="http://schemas.openxmlformats.org/officeDocument/2006/relationships/hyperlink" Target="http://benhur.teluq.ca/forum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475656" y="3140968"/>
            <a:ext cx="7416824" cy="1368152"/>
          </a:xfrm>
        </p:spPr>
        <p:txBody>
          <a:bodyPr>
            <a:noAutofit/>
          </a:bodyPr>
          <a:lstStyle/>
          <a:p>
            <a:r>
              <a:rPr lang="fr-CA" sz="3500" dirty="0" smtClean="0"/>
              <a:t>L’enseignement à distance :</a:t>
            </a:r>
            <a:br>
              <a:rPr lang="fr-CA" sz="3500" dirty="0" smtClean="0"/>
            </a:br>
            <a:r>
              <a:rPr lang="fr-CA" sz="3500" dirty="0" smtClean="0"/>
              <a:t>un allié stratégique pour un partenariat sans frontières</a:t>
            </a:r>
            <a:endParaRPr lang="fr-CA" sz="3500" dirty="0"/>
          </a:p>
        </p:txBody>
      </p:sp>
      <p:sp>
        <p:nvSpPr>
          <p:cNvPr id="3" name="Rectangle 2"/>
          <p:cNvSpPr/>
          <p:nvPr/>
        </p:nvSpPr>
        <p:spPr>
          <a:xfrm>
            <a:off x="1331640" y="4725144"/>
            <a:ext cx="1800200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75856" y="4725144"/>
            <a:ext cx="586814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6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1560" y="1052736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r-CA" sz="3200" dirty="0" smtClean="0"/>
              <a:t>Une approche unique</a:t>
            </a:r>
            <a:endParaRPr lang="fr-CA" sz="3200" dirty="0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8019267"/>
              </p:ext>
            </p:extLst>
          </p:nvPr>
        </p:nvGraphicFramePr>
        <p:xfrm>
          <a:off x="827584" y="1690180"/>
          <a:ext cx="7331968" cy="461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26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24408" y="134076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3200" dirty="0" smtClean="0"/>
              <a:t>Apprentissage diversifié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24408" y="2132856"/>
            <a:ext cx="6539880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Conception des cours et du matériel </a:t>
            </a:r>
            <a:r>
              <a:rPr lang="fr-CA" sz="1400" dirty="0" smtClean="0">
                <a:latin typeface="Arial"/>
                <a:cs typeface="Arial"/>
              </a:rPr>
              <a:t>adaptés </a:t>
            </a:r>
            <a:r>
              <a:rPr lang="fr-CA" sz="1400" dirty="0">
                <a:latin typeface="Arial"/>
                <a:cs typeface="Arial"/>
              </a:rPr>
              <a:t>à chacune des matières enseignées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Méthodes d’apprentissage : lectures, vidéos, entrevues, forums et ateliers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Cours conçus par des professeurs accompagnés d’une équipe multidisciplinaire spécialisée en formation à distance et en </a:t>
            </a:r>
            <a:r>
              <a:rPr lang="fr-CA" sz="1400" dirty="0" err="1">
                <a:latin typeface="Arial"/>
                <a:cs typeface="Arial"/>
              </a:rPr>
              <a:t>technopédagogie</a:t>
            </a:r>
            <a:r>
              <a:rPr lang="fr-CA" sz="1400" dirty="0"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Plateformes développées par des spécialistes en formation à distance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Clr>
                <a:srgbClr val="5CAC34"/>
              </a:buClr>
              <a:buFont typeface="Arial"/>
              <a:buNone/>
            </a:pPr>
            <a:endParaRPr lang="fr-CA" sz="14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Clr>
                <a:srgbClr val="5CAC34"/>
              </a:buClr>
              <a:buFont typeface="Arial"/>
              <a:buNone/>
            </a:pPr>
            <a:endParaRPr lang="fr-CA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6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83568" y="134076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r-CA" sz="3200" dirty="0"/>
              <a:t>Encadrement</a:t>
            </a:r>
            <a:r>
              <a:rPr lang="fr-CA" sz="3200" dirty="0" smtClean="0"/>
              <a:t> personnalisé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83568" y="2132856"/>
            <a:ext cx="6480720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Pour chaque cours, l’étudiant est soutenu par un tuteur, un chargé d’encadrement ou un professeur qui répond à ses questions 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Chaque étudiant est soutenu par un coordonnateur à l’encadrement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pour l’aider dans son cheminement universitaire</a:t>
            </a:r>
          </a:p>
        </p:txBody>
      </p:sp>
    </p:spTree>
    <p:extLst>
      <p:ext uri="{BB962C8B-B14F-4D97-AF65-F5344CB8AC3E}">
        <p14:creationId xmlns:p14="http://schemas.microsoft.com/office/powerpoint/2010/main" val="18746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24408" y="134076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r-CA" sz="3200" dirty="0" smtClean="0"/>
              <a:t>Interactions assurées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96416" y="2132856"/>
            <a:ext cx="7620000" cy="4800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Communauté virtuelle</a:t>
            </a: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4"/>
              </a:rPr>
              <a:t>Forums de discussion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</a:rPr>
              <a:t>Liens </a:t>
            </a:r>
            <a:r>
              <a:rPr lang="fr-CA" sz="1400" dirty="0" err="1" smtClean="0">
                <a:latin typeface="Arial"/>
                <a:cs typeface="Arial"/>
              </a:rPr>
              <a:t>Twitter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5"/>
              </a:rPr>
              <a:t>Page Facebook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6"/>
              </a:rPr>
              <a:t>Journal étudiant électronique</a:t>
            </a:r>
            <a:endParaRPr lang="fr-CA" sz="1400" dirty="0" smtClean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SzPct val="70000"/>
              <a:buFont typeface="Lucida Grande"/>
              <a:buChar char="&gt;"/>
            </a:pPr>
            <a:r>
              <a:rPr lang="fr-CA" sz="1400" dirty="0" smtClean="0">
                <a:latin typeface="Arial"/>
                <a:cs typeface="Arial"/>
                <a:hlinkClick r:id="rId7"/>
              </a:rPr>
              <a:t>Association étudiante très impliquée</a:t>
            </a:r>
            <a:endParaRPr lang="fr-CA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83568" y="1340768"/>
            <a:ext cx="7620000" cy="720080"/>
          </a:xfrm>
          <a:prstGeom prst="rect">
            <a:avLst/>
          </a:prstGeom>
        </p:spPr>
        <p:txBody>
          <a:bodyPr/>
          <a:lstStyle/>
          <a:p>
            <a:r>
              <a:rPr lang="fr-CA" sz="3200" dirty="0" smtClean="0"/>
              <a:t>Évaluation de qualité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96416" y="2204864"/>
            <a:ext cx="6395864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Travaux corrigés et commentés par les professeurs, les tuteurs (1</a:t>
            </a:r>
            <a:r>
              <a:rPr lang="fr-CA" sz="1400" baseline="30000" dirty="0" smtClean="0">
                <a:latin typeface="Arial"/>
                <a:cs typeface="Arial"/>
              </a:rPr>
              <a:t>er</a:t>
            </a:r>
            <a:r>
              <a:rPr lang="fr-CA" sz="1400" dirty="0" smtClean="0">
                <a:latin typeface="Arial"/>
                <a:cs typeface="Arial"/>
              </a:rPr>
              <a:t> cycle) ou les chargés d’encadrement (2</a:t>
            </a:r>
            <a:r>
              <a:rPr lang="fr-CA" sz="1400" baseline="30000" dirty="0" smtClean="0">
                <a:latin typeface="Arial"/>
                <a:cs typeface="Arial"/>
              </a:rPr>
              <a:t>e </a:t>
            </a:r>
            <a:r>
              <a:rPr lang="fr-CA" sz="1400" dirty="0" smtClean="0">
                <a:latin typeface="Arial"/>
                <a:cs typeface="Arial"/>
              </a:rPr>
              <a:t>et 3</a:t>
            </a:r>
            <a:r>
              <a:rPr lang="fr-CA" sz="1400" baseline="30000" dirty="0" smtClean="0">
                <a:latin typeface="Arial"/>
                <a:cs typeface="Arial"/>
              </a:rPr>
              <a:t>e</a:t>
            </a:r>
            <a:r>
              <a:rPr lang="fr-CA" sz="1400" dirty="0" smtClean="0">
                <a:latin typeface="Arial"/>
                <a:cs typeface="Arial"/>
              </a:rPr>
              <a:t> cycles)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Passation d’examens sous surveillance</a:t>
            </a:r>
            <a:endParaRPr lang="fr-CA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7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628600" y="3067273"/>
            <a:ext cx="7543800" cy="2593975"/>
          </a:xfrm>
          <a:prstGeom prst="rect">
            <a:avLst/>
          </a:prstGeom>
        </p:spPr>
        <p:txBody>
          <a:bodyPr/>
          <a:lstStyle/>
          <a:p>
            <a:r>
              <a:rPr lang="fr-CA" sz="5000" b="1" dirty="0" smtClean="0">
                <a:solidFill>
                  <a:srgbClr val="FFFFFF"/>
                </a:solidFill>
              </a:rPr>
              <a:t>Accessibilité </a:t>
            </a:r>
            <a:br>
              <a:rPr lang="fr-CA" sz="5000" b="1" dirty="0" smtClean="0">
                <a:solidFill>
                  <a:srgbClr val="FFFFFF"/>
                </a:solidFill>
              </a:rPr>
            </a:br>
            <a:r>
              <a:rPr lang="fr-CA" sz="5000" b="1" dirty="0" smtClean="0">
                <a:solidFill>
                  <a:srgbClr val="FFFFFF"/>
                </a:solidFill>
              </a:rPr>
              <a:t>et flexibilité</a:t>
            </a:r>
            <a:endParaRPr lang="fr-CA" sz="5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96416" y="134076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3200" dirty="0" smtClean="0"/>
              <a:t>Un modèle favorisant l’accessibilité </a:t>
            </a:r>
            <a:br>
              <a:rPr lang="fr-CA" sz="3200" dirty="0" smtClean="0"/>
            </a:br>
            <a:r>
              <a:rPr lang="fr-CA" sz="3200" dirty="0" smtClean="0"/>
              <a:t>et la flexibilité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96416" y="2660848"/>
            <a:ext cx="6323856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Inscription et admission en continu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Rythme d’études choisi par l’étudiant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Aucune limite dans le nombre d’étudiants inscrits à une session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Accès aux études universitaires malgré les contraintes géographiques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Solution adaptée pour des populations émergentes et particulières (personnes à mobilité réduite, athlètes, militaires,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employés de corps diplomatiques)</a:t>
            </a:r>
            <a:endParaRPr lang="fr-CA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7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628600" y="3859361"/>
            <a:ext cx="7543800" cy="2593975"/>
          </a:xfrm>
          <a:prstGeom prst="rect">
            <a:avLst/>
          </a:prstGeom>
        </p:spPr>
        <p:txBody>
          <a:bodyPr/>
          <a:lstStyle/>
          <a:p>
            <a:r>
              <a:rPr lang="fr-CA" sz="5000" b="1" dirty="0" smtClean="0">
                <a:solidFill>
                  <a:srgbClr val="FFFFFF"/>
                </a:solidFill>
              </a:rPr>
              <a:t>Les défis</a:t>
            </a:r>
            <a:endParaRPr lang="fr-CA" sz="5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2576" y="134076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3200" dirty="0" smtClean="0"/>
              <a:t>Les défis</a:t>
            </a:r>
            <a:br>
              <a:rPr lang="fr-CA" sz="3200" dirty="0" smtClean="0"/>
            </a:br>
            <a:endParaRPr lang="fr-CA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612576" y="2255193"/>
            <a:ext cx="3657600" cy="6397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CA" sz="1600" b="1" dirty="0" smtClean="0">
                <a:latin typeface="Arial"/>
                <a:cs typeface="Arial"/>
              </a:rPr>
              <a:t>Défi stratégique</a:t>
            </a:r>
            <a:endParaRPr lang="fr-CA" sz="1600" b="1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612576" y="2718072"/>
            <a:ext cx="3657600" cy="3951288"/>
          </a:xfrm>
          <a:prstGeom prst="rect">
            <a:avLst/>
          </a:prstGeom>
        </p:spPr>
        <p:txBody>
          <a:bodyPr/>
          <a:lstStyle/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Identifier </a:t>
            </a:r>
            <a:r>
              <a:rPr lang="fr-CA" sz="1400" dirty="0">
                <a:latin typeface="Arial"/>
                <a:cs typeface="Arial"/>
              </a:rPr>
              <a:t>des projets de collaboration susceptibles de susciter un intérêt commun pour les universités </a:t>
            </a:r>
            <a:r>
              <a:rPr lang="fr-CA" sz="1400" dirty="0" smtClean="0">
                <a:latin typeface="Arial"/>
                <a:cs typeface="Arial"/>
              </a:rPr>
              <a:t>concernées</a:t>
            </a:r>
            <a:endParaRPr lang="fr-CA" sz="1400" dirty="0">
              <a:latin typeface="Arial"/>
              <a:cs typeface="Arial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5004048" y="2255193"/>
            <a:ext cx="3657600" cy="6397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CA" sz="1600" b="1" dirty="0" smtClean="0">
                <a:latin typeface="Arial"/>
                <a:cs typeface="Arial"/>
              </a:rPr>
              <a:t>Pistes de solution</a:t>
            </a:r>
            <a:endParaRPr lang="fr-CA" sz="1600" b="1" dirty="0">
              <a:latin typeface="Arial"/>
              <a:cs typeface="Arial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  <p:custDataLst>
              <p:tags r:id="rId5"/>
            </p:custDataLst>
          </p:nvPr>
        </p:nvSpPr>
        <p:spPr>
          <a:xfrm>
            <a:off x="5004048" y="2708920"/>
            <a:ext cx="3657600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La stratégie de développement international retenue</a:t>
            </a:r>
          </a:p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Les choix des opportunités de partenariat qui s’offrent à nous </a:t>
            </a:r>
          </a:p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Le soutien aux professeurs</a:t>
            </a:r>
          </a:p>
        </p:txBody>
      </p:sp>
    </p:spTree>
    <p:extLst>
      <p:ext uri="{BB962C8B-B14F-4D97-AF65-F5344CB8AC3E}">
        <p14:creationId xmlns:p14="http://schemas.microsoft.com/office/powerpoint/2010/main" val="1675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2576" y="134076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3200" dirty="0" smtClean="0"/>
              <a:t>Les </a:t>
            </a:r>
            <a:r>
              <a:rPr lang="fr-CA" sz="3200" dirty="0" smtClean="0"/>
              <a:t>défis</a:t>
            </a:r>
            <a:endParaRPr lang="fr-CA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611560" y="2276872"/>
            <a:ext cx="3657600" cy="6397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CA" sz="1600" b="1" dirty="0" smtClean="0">
                <a:latin typeface="Arial"/>
                <a:cs typeface="Arial"/>
              </a:rPr>
              <a:t>Défi organisationnel</a:t>
            </a:r>
            <a:endParaRPr lang="fr-CA" sz="1600" b="1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611560" y="2739751"/>
            <a:ext cx="3657600" cy="3951288"/>
          </a:xfrm>
          <a:prstGeom prst="rect">
            <a:avLst/>
          </a:prstGeom>
        </p:spPr>
        <p:txBody>
          <a:bodyPr/>
          <a:lstStyle/>
          <a:p>
            <a:pPr marL="269875" lvl="0" indent="-155575" defTabSz="914400">
              <a:lnSpc>
                <a:spcPct val="120000"/>
              </a:lnSpc>
              <a:buClr>
                <a:srgbClr val="94C600"/>
              </a:buClr>
              <a:buFont typeface="Arial" pitchFamily="34" charset="0"/>
              <a:buChar char="•"/>
            </a:pPr>
            <a:r>
              <a:rPr lang="fr-CA" sz="1400" dirty="0">
                <a:solidFill>
                  <a:prstClr val="black"/>
                </a:solidFill>
                <a:latin typeface="Arial"/>
                <a:cs typeface="Arial"/>
              </a:rPr>
              <a:t>S’assurer de la pérennité des ententes souvent fragilisées </a:t>
            </a:r>
            <a:r>
              <a:rPr lang="fr-CA" sz="1400" dirty="0" smtClean="0">
                <a:solidFill>
                  <a:prstClr val="black"/>
                </a:solidFill>
                <a:latin typeface="Arial"/>
                <a:cs typeface="Arial"/>
              </a:rPr>
              <a:t>par :</a:t>
            </a:r>
            <a:endParaRPr lang="fr-CA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40080" lvl="1" indent="-228600" defTabSz="914400">
              <a:lnSpc>
                <a:spcPct val="120000"/>
              </a:lnSpc>
              <a:buClr>
                <a:srgbClr val="71685A"/>
              </a:buClr>
              <a:buFont typeface="Arial" pitchFamily="34" charset="0"/>
              <a:buChar char="•"/>
            </a:pPr>
            <a:r>
              <a:rPr lang="fr-CA" sz="1400" dirty="0">
                <a:solidFill>
                  <a:prstClr val="black"/>
                </a:solidFill>
                <a:latin typeface="Arial"/>
                <a:cs typeface="Arial"/>
              </a:rPr>
              <a:t>le départ des personnes-ressources</a:t>
            </a:r>
          </a:p>
          <a:p>
            <a:pPr marL="640080" lvl="1" indent="-228600" defTabSz="914400">
              <a:lnSpc>
                <a:spcPct val="120000"/>
              </a:lnSpc>
              <a:buClr>
                <a:srgbClr val="71685A"/>
              </a:buClr>
              <a:buFont typeface="Arial" pitchFamily="34" charset="0"/>
              <a:buChar char="•"/>
            </a:pPr>
            <a:r>
              <a:rPr lang="fr-CA" sz="1400" dirty="0" smtClean="0">
                <a:solidFill>
                  <a:prstClr val="black"/>
                </a:solidFill>
                <a:latin typeface="Arial"/>
                <a:cs typeface="Arial"/>
              </a:rPr>
              <a:t>les </a:t>
            </a:r>
            <a:r>
              <a:rPr lang="fr-CA" sz="1400" dirty="0">
                <a:solidFill>
                  <a:prstClr val="black"/>
                </a:solidFill>
                <a:latin typeface="Arial"/>
                <a:cs typeface="Arial"/>
              </a:rPr>
              <a:t>changements organisationnels</a:t>
            </a:r>
          </a:p>
          <a:p>
            <a:pPr marL="640080" lvl="1" indent="-228600" defTabSz="914400">
              <a:lnSpc>
                <a:spcPct val="120000"/>
              </a:lnSpc>
              <a:buClr>
                <a:srgbClr val="71685A"/>
              </a:buClr>
              <a:buFont typeface="Arial" pitchFamily="34" charset="0"/>
              <a:buChar char="•"/>
            </a:pPr>
            <a:r>
              <a:rPr lang="fr-CA" sz="14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fr-CA" sz="1400" dirty="0" smtClean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fr-CA" sz="1400" dirty="0">
                <a:solidFill>
                  <a:prstClr val="black"/>
                </a:solidFill>
                <a:latin typeface="Arial"/>
                <a:cs typeface="Arial"/>
              </a:rPr>
              <a:t>manque de suivi</a:t>
            </a:r>
          </a:p>
          <a:p>
            <a:pPr marL="640080" lvl="1" indent="-228600" defTabSz="914400">
              <a:lnSpc>
                <a:spcPct val="120000"/>
              </a:lnSpc>
              <a:buClr>
                <a:srgbClr val="71685A"/>
              </a:buClr>
              <a:buFont typeface="Arial" pitchFamily="34" charset="0"/>
              <a:buChar char="•"/>
            </a:pPr>
            <a:r>
              <a:rPr lang="fr-CA" sz="1400" dirty="0" smtClean="0">
                <a:solidFill>
                  <a:prstClr val="black"/>
                </a:solidFill>
                <a:latin typeface="Arial"/>
                <a:cs typeface="Arial"/>
              </a:rPr>
              <a:t>le </a:t>
            </a:r>
            <a:r>
              <a:rPr lang="fr-CA" sz="1400" dirty="0">
                <a:solidFill>
                  <a:prstClr val="black"/>
                </a:solidFill>
                <a:latin typeface="Arial"/>
                <a:cs typeface="Arial"/>
              </a:rPr>
              <a:t>manque de transfert </a:t>
            </a:r>
            <a:r>
              <a:rPr lang="fr-CA" sz="1400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fr-CA" sz="14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fr-CA" sz="1400" dirty="0" smtClean="0">
                <a:solidFill>
                  <a:prstClr val="black"/>
                </a:solidFill>
                <a:latin typeface="Arial"/>
                <a:cs typeface="Arial"/>
              </a:rPr>
              <a:t>des </a:t>
            </a:r>
            <a:r>
              <a:rPr lang="fr-CA" sz="1400" dirty="0">
                <a:solidFill>
                  <a:prstClr val="black"/>
                </a:solidFill>
                <a:latin typeface="Arial"/>
                <a:cs typeface="Arial"/>
              </a:rPr>
              <a:t>connaissances</a:t>
            </a:r>
          </a:p>
          <a:p>
            <a:pPr>
              <a:lnSpc>
                <a:spcPct val="120000"/>
              </a:lnSpc>
            </a:pPr>
            <a:endParaRPr lang="fr-CA" dirty="0">
              <a:latin typeface="Arial"/>
              <a:cs typeface="Arial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5003032" y="2276872"/>
            <a:ext cx="3657600" cy="6397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CA" sz="1600" b="1" dirty="0" smtClean="0">
                <a:latin typeface="Arial"/>
                <a:cs typeface="Arial"/>
              </a:rPr>
              <a:t>Pistes de solution</a:t>
            </a:r>
            <a:endParaRPr lang="fr-CA" sz="1600" b="1" dirty="0">
              <a:latin typeface="Arial"/>
              <a:cs typeface="Arial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  <p:custDataLst>
              <p:tags r:id="rId5"/>
            </p:custDataLst>
          </p:nvPr>
        </p:nvSpPr>
        <p:spPr>
          <a:xfrm>
            <a:off x="5003032" y="2739751"/>
            <a:ext cx="3657600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S’assurer du transfert des connaissances </a:t>
            </a:r>
          </a:p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Entretenir des relations à tous les niveaux de la structure organisationnelle</a:t>
            </a:r>
          </a:p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Mettre en place des mécanismes de suivi des ententes et procéder à des bilans </a:t>
            </a:r>
          </a:p>
        </p:txBody>
      </p:sp>
    </p:spTree>
    <p:extLst>
      <p:ext uri="{BB962C8B-B14F-4D97-AF65-F5344CB8AC3E}">
        <p14:creationId xmlns:p14="http://schemas.microsoft.com/office/powerpoint/2010/main" val="28135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1560" y="134076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r-CA" sz="3600" dirty="0" smtClean="0"/>
              <a:t>Plan de présentation</a:t>
            </a:r>
            <a:endParaRPr lang="fr-CA" sz="36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11560" y="2132856"/>
            <a:ext cx="8229600" cy="4525963"/>
          </a:xfrm>
          <a:prstGeom prst="rect">
            <a:avLst/>
          </a:prstGeom>
        </p:spPr>
        <p:txBody>
          <a:bodyPr/>
          <a:lstStyle/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800" dirty="0" smtClean="0">
                <a:latin typeface="Arial"/>
                <a:cs typeface="Arial"/>
              </a:rPr>
              <a:t>La TÉLUQ</a:t>
            </a:r>
          </a:p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800" dirty="0" smtClean="0">
                <a:latin typeface="Arial"/>
                <a:cs typeface="Arial"/>
              </a:rPr>
              <a:t>Le contexte socio-économique</a:t>
            </a:r>
          </a:p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800" dirty="0" smtClean="0">
                <a:latin typeface="Arial"/>
                <a:cs typeface="Arial"/>
              </a:rPr>
              <a:t>Le développement international de la TÉLUQ</a:t>
            </a:r>
          </a:p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800" dirty="0" smtClean="0">
                <a:latin typeface="Arial"/>
                <a:cs typeface="Arial"/>
              </a:rPr>
              <a:t>Les caractéristiques d’un partenariat </a:t>
            </a:r>
            <a:endParaRPr lang="fr-CA" sz="1800" dirty="0">
              <a:latin typeface="Arial"/>
              <a:cs typeface="Arial"/>
            </a:endParaRPr>
          </a:p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800" dirty="0" smtClean="0">
                <a:latin typeface="Arial"/>
                <a:cs typeface="Arial"/>
              </a:rPr>
              <a:t>Les défis</a:t>
            </a:r>
          </a:p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800" dirty="0" smtClean="0">
                <a:latin typeface="Arial"/>
                <a:cs typeface="Arial"/>
              </a:rPr>
              <a:t>Les types de partenariats</a:t>
            </a:r>
            <a:endParaRPr lang="fr-CA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8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2576" y="134076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3200" dirty="0" smtClean="0"/>
              <a:t>Les </a:t>
            </a:r>
            <a:r>
              <a:rPr lang="fr-CA" sz="3200" dirty="0" smtClean="0"/>
              <a:t>défis</a:t>
            </a:r>
            <a:r>
              <a:rPr lang="fr-CA" sz="3200" dirty="0" smtClean="0"/>
              <a:t/>
            </a:r>
            <a:br>
              <a:rPr lang="fr-CA" sz="3200" dirty="0" smtClean="0"/>
            </a:br>
            <a:endParaRPr lang="fr-CA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612576" y="2255193"/>
            <a:ext cx="3657600" cy="6397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CA" sz="1600" b="1" dirty="0" smtClean="0">
                <a:latin typeface="Arial"/>
                <a:cs typeface="Arial"/>
              </a:rPr>
              <a:t>Défis sociaux</a:t>
            </a:r>
            <a:endParaRPr lang="fr-CA" sz="1600" b="1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612576" y="2718072"/>
            <a:ext cx="3657600" cy="3951288"/>
          </a:xfrm>
          <a:prstGeom prst="rect">
            <a:avLst/>
          </a:prstGeom>
        </p:spPr>
        <p:txBody>
          <a:bodyPr/>
          <a:lstStyle/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Financement des projets </a:t>
            </a:r>
          </a:p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Droits de scolarité</a:t>
            </a:r>
            <a:endParaRPr lang="fr-CA" sz="1400" dirty="0">
              <a:latin typeface="Arial"/>
              <a:cs typeface="Arial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5004048" y="2255193"/>
            <a:ext cx="3657600" cy="6397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CA" sz="1600" b="1" dirty="0" smtClean="0">
                <a:latin typeface="Arial"/>
                <a:cs typeface="Arial"/>
              </a:rPr>
              <a:t>Pistes de solution</a:t>
            </a:r>
            <a:endParaRPr lang="fr-CA" sz="1600" b="1" dirty="0">
              <a:latin typeface="Arial"/>
              <a:cs typeface="Arial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  <p:custDataLst>
              <p:tags r:id="rId5"/>
            </p:custDataLst>
          </p:nvPr>
        </p:nvSpPr>
        <p:spPr>
          <a:xfrm>
            <a:off x="5004048" y="2718072"/>
            <a:ext cx="3657600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Établir une contribution équitable des pays et partenaires participants</a:t>
            </a:r>
          </a:p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Identifier les opportunités de financement externe </a:t>
            </a:r>
          </a:p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Faire reconnaître la FAD dans l’entente France-Québec sur les droits de scolarité</a:t>
            </a:r>
          </a:p>
        </p:txBody>
      </p:sp>
    </p:spTree>
    <p:extLst>
      <p:ext uri="{BB962C8B-B14F-4D97-AF65-F5344CB8AC3E}">
        <p14:creationId xmlns:p14="http://schemas.microsoft.com/office/powerpoint/2010/main" val="39588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2576" y="1340768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3200" dirty="0" smtClean="0"/>
              <a:t>Les </a:t>
            </a:r>
            <a:r>
              <a:rPr lang="fr-CA" sz="3200" dirty="0" smtClean="0"/>
              <a:t>défis</a:t>
            </a:r>
            <a:r>
              <a:rPr lang="fr-CA" sz="3200" dirty="0" smtClean="0"/>
              <a:t/>
            </a:r>
            <a:br>
              <a:rPr lang="fr-CA" sz="3200" dirty="0" smtClean="0"/>
            </a:br>
            <a:endParaRPr lang="fr-CA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612576" y="2255193"/>
            <a:ext cx="3657600" cy="6397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CA" sz="1600" b="1" dirty="0" smtClean="0">
                <a:latin typeface="Arial"/>
                <a:cs typeface="Arial"/>
              </a:rPr>
              <a:t>Défi académique</a:t>
            </a:r>
            <a:endParaRPr lang="fr-CA" sz="1600" b="1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612576" y="2718072"/>
            <a:ext cx="3657600" cy="3951288"/>
          </a:xfrm>
          <a:prstGeom prst="rect">
            <a:avLst/>
          </a:prstGeom>
        </p:spPr>
        <p:txBody>
          <a:bodyPr/>
          <a:lstStyle/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Assurer la qualité de l’encadrement et le contrôle des examens sous surveillance</a:t>
            </a:r>
            <a:endParaRPr lang="fr-CA" sz="1400" dirty="0">
              <a:latin typeface="Arial"/>
              <a:cs typeface="Arial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5004048" y="2255193"/>
            <a:ext cx="3657600" cy="6397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CA" sz="1600" b="1" dirty="0" smtClean="0">
                <a:latin typeface="Arial"/>
                <a:cs typeface="Arial"/>
              </a:rPr>
              <a:t>Pistes de solution</a:t>
            </a:r>
            <a:endParaRPr lang="fr-CA" sz="1600" b="1" dirty="0">
              <a:latin typeface="Arial"/>
              <a:cs typeface="Arial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  <p:custDataLst>
              <p:tags r:id="rId5"/>
            </p:custDataLst>
          </p:nvPr>
        </p:nvSpPr>
        <p:spPr>
          <a:xfrm>
            <a:off x="5004048" y="2718072"/>
            <a:ext cx="3657600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Avoir des ententes avec les partenaires sur les conditions de passation des examens</a:t>
            </a:r>
          </a:p>
          <a:p>
            <a:pPr marL="177800" indent="-177800"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Prévoir la formation des personnes chargées de l’encadrement des étudiants à l’étranger</a:t>
            </a:r>
            <a:endParaRPr lang="fr-CA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6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628600" y="3068960"/>
            <a:ext cx="7543800" cy="2593975"/>
          </a:xfrm>
          <a:prstGeom prst="rect">
            <a:avLst/>
          </a:prstGeom>
        </p:spPr>
        <p:txBody>
          <a:bodyPr/>
          <a:lstStyle/>
          <a:p>
            <a:r>
              <a:rPr lang="fr-CA" sz="5000" b="1" dirty="0" smtClean="0">
                <a:solidFill>
                  <a:srgbClr val="FFFFFF"/>
                </a:solidFill>
              </a:rPr>
              <a:t>Les types de partenariats</a:t>
            </a:r>
            <a:endParaRPr lang="fr-CA" sz="5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1560" y="1349896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r-CA" sz="3200" dirty="0" smtClean="0"/>
              <a:t>Quelques exemples de partenariats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24408" y="2156792"/>
            <a:ext cx="6467872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Formation de mise à niveau des connaissances pour les immigrants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et tests de langue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Formation en langue (anglais, espagnol, français)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Formation continue (partenariats avec des ordres professionnels,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des gouvernements et des entreprises privées)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Développement conjoint entre universités de programmes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aux cycles supérieurs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endParaRPr lang="fr-CA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3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28600" y="3715345"/>
            <a:ext cx="7543800" cy="25939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CAC3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CA" sz="5000" b="1" dirty="0" smtClean="0">
                <a:solidFill>
                  <a:srgbClr val="FFFFFF"/>
                </a:solidFill>
              </a:rPr>
              <a:t>Des questions?</a:t>
            </a:r>
            <a:endParaRPr lang="fr-CA" sz="5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611560" y="3789040"/>
            <a:ext cx="6336704" cy="1080121"/>
          </a:xfrm>
          <a:prstGeom prst="rect">
            <a:avLst/>
          </a:prstGeom>
        </p:spPr>
        <p:txBody>
          <a:bodyPr/>
          <a:lstStyle/>
          <a:p>
            <a:r>
              <a:rPr lang="fr-CA" sz="5000" b="1" dirty="0" smtClean="0">
                <a:solidFill>
                  <a:schemeClr val="bg1"/>
                </a:solidFill>
              </a:rPr>
              <a:t>La TÉLUQ</a:t>
            </a:r>
            <a:endParaRPr lang="fr-CA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1560" y="1340768"/>
            <a:ext cx="7620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CAC3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CA" sz="3200" dirty="0"/>
              <a:t>La TÉLUQ</a:t>
            </a:r>
          </a:p>
        </p:txBody>
      </p:sp>
      <p:sp>
        <p:nvSpPr>
          <p:cNvPr id="5" name="Espace réservé du contenu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1560" y="191683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rgbClr val="5CAC34"/>
              </a:buClr>
              <a:buNone/>
            </a:pPr>
            <a:endParaRPr lang="fr-CA" sz="1400" dirty="0">
              <a:latin typeface="Arial"/>
              <a:cs typeface="Arial"/>
            </a:endParaRPr>
          </a:p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Fondée en 1972</a:t>
            </a:r>
          </a:p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Seule université francophone entièrement à distance en Amérique du Nord</a:t>
            </a:r>
          </a:p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Université constituante du réseau de l’Université du Québec</a:t>
            </a:r>
          </a:p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Modèle d’enseignement et d’accompagnement unique</a:t>
            </a:r>
          </a:p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Près de 20 000 étudiants dans 25 pays </a:t>
            </a:r>
            <a:r>
              <a:rPr lang="fr-CA" sz="1400" dirty="0" smtClean="0">
                <a:latin typeface="Arial"/>
                <a:cs typeface="Arial"/>
              </a:rPr>
              <a:t>de </a:t>
            </a:r>
            <a:r>
              <a:rPr lang="fr-CA" sz="1400" dirty="0">
                <a:latin typeface="Arial"/>
                <a:cs typeface="Arial"/>
              </a:rPr>
              <a:t>la Francophonie</a:t>
            </a:r>
          </a:p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Près de 400 cours, 75 programmes</a:t>
            </a:r>
          </a:p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Domaines d’enseignement et de recherche</a:t>
            </a:r>
          </a:p>
          <a:p>
            <a:pPr marL="279400" indent="-279400"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Stratégie de développement à l’international</a:t>
            </a:r>
          </a:p>
          <a:p>
            <a:pPr>
              <a:buClr>
                <a:srgbClr val="5CAC34"/>
              </a:buClr>
            </a:pPr>
            <a:endParaRPr lang="fr-CA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2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628600" y="3068960"/>
            <a:ext cx="7543800" cy="2593975"/>
          </a:xfrm>
          <a:prstGeom prst="rect">
            <a:avLst/>
          </a:prstGeom>
        </p:spPr>
        <p:txBody>
          <a:bodyPr/>
          <a:lstStyle/>
          <a:p>
            <a:r>
              <a:rPr lang="fr-CA" sz="5000" b="1" dirty="0" smtClean="0">
                <a:solidFill>
                  <a:srgbClr val="FFFFFF"/>
                </a:solidFill>
              </a:rPr>
              <a:t>Le contexte </a:t>
            </a:r>
            <a:br>
              <a:rPr lang="fr-CA" sz="5000" b="1" dirty="0" smtClean="0">
                <a:solidFill>
                  <a:srgbClr val="FFFFFF"/>
                </a:solidFill>
              </a:rPr>
            </a:br>
            <a:r>
              <a:rPr lang="fr-CA" sz="5000" b="1" dirty="0" smtClean="0">
                <a:solidFill>
                  <a:srgbClr val="FFFFFF"/>
                </a:solidFill>
              </a:rPr>
              <a:t>socio-économique</a:t>
            </a:r>
            <a:endParaRPr lang="fr-CA" sz="5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1560" y="1349896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r-CA" sz="3200" dirty="0" smtClean="0"/>
              <a:t>Le contexte socio-économique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11560" y="2132856"/>
            <a:ext cx="6768752" cy="3600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>
                <a:latin typeface="Arial"/>
                <a:cs typeface="Arial"/>
              </a:rPr>
              <a:t>S</a:t>
            </a:r>
            <a:r>
              <a:rPr lang="fr-CA" sz="1400" dirty="0" smtClean="0">
                <a:latin typeface="Arial"/>
                <a:cs typeface="Arial"/>
              </a:rPr>
              <a:t>ociété du savoir et contexte de mondialisation et de commerce international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Élévation des niveaux de compétences professionnelles exigées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sur le marché du travail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Accélération des progrès scientifiques et technologiques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Nouvelles aspirations des étudiants, jeunes et moins jeunes,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dans ce contexte</a:t>
            </a:r>
          </a:p>
        </p:txBody>
      </p:sp>
    </p:spTree>
    <p:extLst>
      <p:ext uri="{BB962C8B-B14F-4D97-AF65-F5344CB8AC3E}">
        <p14:creationId xmlns:p14="http://schemas.microsoft.com/office/powerpoint/2010/main" val="23900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611560" y="2348880"/>
            <a:ext cx="7543800" cy="2593975"/>
          </a:xfrm>
          <a:prstGeom prst="rect">
            <a:avLst/>
          </a:prstGeom>
        </p:spPr>
        <p:txBody>
          <a:bodyPr/>
          <a:lstStyle/>
          <a:p>
            <a:r>
              <a:rPr lang="fr-CA" sz="5000" b="1" dirty="0" smtClean="0">
                <a:solidFill>
                  <a:srgbClr val="FFFFFF"/>
                </a:solidFill>
              </a:rPr>
              <a:t>Le développement international </a:t>
            </a:r>
            <a:br>
              <a:rPr lang="fr-CA" sz="5000" b="1" dirty="0" smtClean="0">
                <a:solidFill>
                  <a:srgbClr val="FFFFFF"/>
                </a:solidFill>
              </a:rPr>
            </a:br>
            <a:r>
              <a:rPr lang="fr-CA" sz="5000" b="1" dirty="0" smtClean="0">
                <a:solidFill>
                  <a:srgbClr val="FFFFFF"/>
                </a:solidFill>
              </a:rPr>
              <a:t>de la TÉLUQ</a:t>
            </a:r>
            <a:endParaRPr lang="fr-CA" sz="5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1560" y="1412776"/>
            <a:ext cx="7620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CA" sz="3200" dirty="0" smtClean="0"/>
              <a:t>Le développement international </a:t>
            </a:r>
            <a:br>
              <a:rPr lang="fr-CA" sz="3200" dirty="0" smtClean="0"/>
            </a:br>
            <a:r>
              <a:rPr lang="fr-CA" sz="3200" dirty="0" smtClean="0"/>
              <a:t>de la TÉLUQ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611560" y="2708920"/>
            <a:ext cx="648072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Répondre à un besoin croissant d’ouverture sur le monde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et à une plus grande diversité culturelle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Assurer l’accessibilité aux études universitaires et la flexibilité dans les choix offerts aux étudiants (mode d’enseignement, temps d’apprentissage, offre de programmes)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Répondre à un désir de mobilité des étudiants, des professeurs et des chercheurs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Soutenir et participer à un transfert des connaissances transfrontalier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par des activités de recherche interuniversitaire et le développement </a:t>
            </a:r>
            <a:br>
              <a:rPr lang="fr-CA" sz="1400" dirty="0" smtClean="0">
                <a:latin typeface="Arial"/>
                <a:cs typeface="Arial"/>
              </a:rPr>
            </a:br>
            <a:r>
              <a:rPr lang="fr-CA" sz="1400" dirty="0" smtClean="0">
                <a:latin typeface="Arial"/>
                <a:cs typeface="Arial"/>
              </a:rPr>
              <a:t>de programmes conjoints</a:t>
            </a:r>
          </a:p>
          <a:p>
            <a:pPr>
              <a:lnSpc>
                <a:spcPct val="120000"/>
              </a:lnSpc>
              <a:buClr>
                <a:srgbClr val="5CAC34"/>
              </a:buClr>
            </a:pPr>
            <a:r>
              <a:rPr lang="fr-CA" sz="1400" dirty="0" smtClean="0">
                <a:latin typeface="Arial"/>
                <a:cs typeface="Arial"/>
              </a:rPr>
              <a:t>Assurer une internationalisation des contenus de nos cours et programmes</a:t>
            </a:r>
          </a:p>
        </p:txBody>
      </p:sp>
    </p:spTree>
    <p:extLst>
      <p:ext uri="{BB962C8B-B14F-4D97-AF65-F5344CB8AC3E}">
        <p14:creationId xmlns:p14="http://schemas.microsoft.com/office/powerpoint/2010/main" val="38828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611560" y="3068960"/>
            <a:ext cx="7543800" cy="2593975"/>
          </a:xfrm>
          <a:prstGeom prst="rect">
            <a:avLst/>
          </a:prstGeom>
        </p:spPr>
        <p:txBody>
          <a:bodyPr/>
          <a:lstStyle/>
          <a:p>
            <a:r>
              <a:rPr lang="fr-CA" sz="5000" b="1" smtClean="0">
                <a:solidFill>
                  <a:srgbClr val="FFFFFF"/>
                </a:solidFill>
              </a:rPr>
              <a:t>Les caractéristiques </a:t>
            </a:r>
            <a:r>
              <a:rPr lang="fr-CA" sz="5000" b="1" dirty="0" smtClean="0">
                <a:solidFill>
                  <a:srgbClr val="FFFFFF"/>
                </a:solidFill>
              </a:rPr>
              <a:t/>
            </a:r>
            <a:br>
              <a:rPr lang="fr-CA" sz="5000" b="1" dirty="0" smtClean="0">
                <a:solidFill>
                  <a:srgbClr val="FFFFFF"/>
                </a:solidFill>
              </a:rPr>
            </a:br>
            <a:r>
              <a:rPr lang="fr-CA" sz="5000" b="1" dirty="0" smtClean="0">
                <a:solidFill>
                  <a:srgbClr val="FFFFFF"/>
                </a:solidFill>
              </a:rPr>
              <a:t>d’un partenariat </a:t>
            </a:r>
            <a:endParaRPr lang="fr-CA" sz="5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1283</TotalTime>
  <Words>568</Words>
  <Application>Microsoft Office PowerPoint</Application>
  <PresentationFormat>Affichage à l'écran (4:3)</PresentationFormat>
  <Paragraphs>108</Paragraphs>
  <Slides>24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Contiguïté</vt:lpstr>
      <vt:lpstr>Conception personnalisée</vt:lpstr>
      <vt:lpstr>1_Conception personnalisée</vt:lpstr>
      <vt:lpstr>2_Conception personnalisée</vt:lpstr>
      <vt:lpstr>L’enseignement à distance : un allié stratégique pour un partenariat sans frontières</vt:lpstr>
      <vt:lpstr>Plan de présentation</vt:lpstr>
      <vt:lpstr>La TÉLUQ</vt:lpstr>
      <vt:lpstr>Présentation PowerPoint</vt:lpstr>
      <vt:lpstr>Le contexte  socio-économique</vt:lpstr>
      <vt:lpstr>Le contexte socio-économique</vt:lpstr>
      <vt:lpstr>Le développement international  de la TÉLUQ</vt:lpstr>
      <vt:lpstr>Le développement international  de la TÉLUQ</vt:lpstr>
      <vt:lpstr>Les caractéristiques  d’un partenariat </vt:lpstr>
      <vt:lpstr>Une approche unique</vt:lpstr>
      <vt:lpstr>Apprentissage diversifié</vt:lpstr>
      <vt:lpstr>Encadrement personnalisé</vt:lpstr>
      <vt:lpstr>Interactions assurées</vt:lpstr>
      <vt:lpstr>Évaluation de qualité</vt:lpstr>
      <vt:lpstr>Accessibilité  et flexibilité</vt:lpstr>
      <vt:lpstr>Un modèle favorisant l’accessibilité  et la flexibilité</vt:lpstr>
      <vt:lpstr>Les défis</vt:lpstr>
      <vt:lpstr>Les défis </vt:lpstr>
      <vt:lpstr>Les défis</vt:lpstr>
      <vt:lpstr>Les défis </vt:lpstr>
      <vt:lpstr>Les défis </vt:lpstr>
      <vt:lpstr>Les types de partenariats</vt:lpstr>
      <vt:lpstr>Quelques exemples de partenariats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L’enseignement à distance,  un allié stratégique pour un partenariat sans frontière</dc:title>
  <dc:creator>Julie Carle</dc:creator>
  <cp:lastModifiedBy>Sylvie Girard</cp:lastModifiedBy>
  <cp:revision>152</cp:revision>
  <cp:lastPrinted>2014-04-17T15:37:47Z</cp:lastPrinted>
  <dcterms:created xsi:type="dcterms:W3CDTF">2014-03-30T20:16:24Z</dcterms:created>
  <dcterms:modified xsi:type="dcterms:W3CDTF">2014-04-17T17:52:57Z</dcterms:modified>
</cp:coreProperties>
</file>