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1" r:id="rId5"/>
    <p:sldId id="260" r:id="rId6"/>
    <p:sldId id="258" r:id="rId7"/>
    <p:sldId id="264" r:id="rId8"/>
    <p:sldId id="263" r:id="rId9"/>
    <p:sldId id="266" r:id="rId10"/>
    <p:sldId id="265" r:id="rId11"/>
    <p:sldId id="267" r:id="rId12"/>
    <p:sldId id="268" r:id="rId13"/>
    <p:sldId id="269" r:id="rId14"/>
    <p:sldId id="25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58" autoAdjust="0"/>
  </p:normalViewPr>
  <p:slideViewPr>
    <p:cSldViewPr>
      <p:cViewPr>
        <p:scale>
          <a:sx n="80" d="100"/>
          <a:sy n="80" d="100"/>
        </p:scale>
        <p:origin x="-132" y="10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04DF7B-A685-4244-B2D1-74FF2E1A7137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F7B-A685-4244-B2D1-74FF2E1A713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F7B-A685-4244-B2D1-74FF2E1A713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229600" cy="836712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>
            <a:lvl1pPr>
              <a:defRPr sz="200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F7B-A685-4244-B2D1-74FF2E1A7137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Picture 8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000" y="6300000"/>
            <a:ext cx="2700000" cy="45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F7B-A685-4244-B2D1-74FF2E1A7137}" type="slidenum">
              <a:rPr lang="fr-FR" smtClean="0"/>
              <a:t>‹#›</a:t>
            </a:fld>
            <a:endParaRPr lang="fr-F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F7B-A685-4244-B2D1-74FF2E1A7137}" type="slidenum">
              <a:rPr lang="fr-FR" smtClean="0"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F7B-A685-4244-B2D1-74FF2E1A7137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F7B-A685-4244-B2D1-74FF2E1A713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F7B-A685-4244-B2D1-74FF2E1A713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F7B-A685-4244-B2D1-74FF2E1A713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DF7B-A685-4244-B2D1-74FF2E1A713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D825345-B17E-4BF1-AC16-BFAEE5743EA2}" type="datetimeFigureOut">
              <a:rPr lang="fr-FR" smtClean="0"/>
              <a:t>24/04/2014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204DF7B-A685-4244-B2D1-74FF2E1A7137}" type="slidenum">
              <a:rPr lang="fr-FR" smtClean="0"/>
              <a:t>‹#›</a:t>
            </a:fld>
            <a:endParaRPr lang="fr-F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152127"/>
          </a:xfrm>
        </p:spPr>
        <p:txBody>
          <a:bodyPr>
            <a:noAutofit/>
          </a:bodyPr>
          <a:lstStyle/>
          <a:p>
            <a:r>
              <a:rPr lang="fr-FR" sz="3200" dirty="0" smtClean="0"/>
              <a:t>L’Université Saint-Joseph de Beyrouth</a:t>
            </a:r>
            <a:br>
              <a:rPr lang="fr-FR" sz="3200" dirty="0" smtClean="0"/>
            </a:br>
            <a:r>
              <a:rPr lang="fr-FR" sz="3200" dirty="0" smtClean="0"/>
              <a:t> et le choix de l’expansion régionale</a:t>
            </a:r>
            <a:endParaRPr lang="fr-F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Fouad E Maroun</a:t>
            </a:r>
          </a:p>
          <a:p>
            <a:r>
              <a:rPr lang="fr-FR" sz="1600" dirty="0" smtClean="0"/>
              <a:t>Intervention donnée dans le cadre du colloque du GISGUF</a:t>
            </a:r>
          </a:p>
          <a:p>
            <a:r>
              <a:rPr lang="fr-FR" sz="1600" dirty="0" smtClean="0"/>
              <a:t>Bordeaux – Avril 2014</a:t>
            </a:r>
            <a:endParaRPr lang="fr-FR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000" y="3312000"/>
            <a:ext cx="1440000" cy="147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66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75856" y="1268760"/>
            <a:ext cx="2572502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0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W</a:t>
            </a:r>
            <a:endParaRPr lang="en-US" sz="30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 smtClean="0"/>
              <a:t>Faiblesses (</a:t>
            </a:r>
            <a:r>
              <a:rPr lang="fr-FR" sz="2400" b="1" dirty="0" err="1" smtClean="0"/>
              <a:t>Weaknesses</a:t>
            </a:r>
            <a:r>
              <a:rPr lang="fr-FR" sz="2400" b="1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Dépendance forte vis-à-vis du directeur</a:t>
            </a:r>
          </a:p>
          <a:p>
            <a:r>
              <a:rPr lang="fr-FR" dirty="0" smtClean="0"/>
              <a:t>Vie étudiante inexistante</a:t>
            </a:r>
          </a:p>
          <a:p>
            <a:r>
              <a:rPr lang="fr-FR" dirty="0" smtClean="0"/>
              <a:t>Ambiance scolaire prédominante</a:t>
            </a:r>
          </a:p>
          <a:p>
            <a:r>
              <a:rPr lang="fr-FR" dirty="0" smtClean="0"/>
              <a:t>Esprit d’appartenance minimal (mais toutefois beaucoup de reconnaissance)</a:t>
            </a:r>
          </a:p>
          <a:p>
            <a:r>
              <a:rPr lang="fr-FR" dirty="0" smtClean="0"/>
              <a:t>Difficulté de fixer une stratégie à moyen et long terme</a:t>
            </a:r>
          </a:p>
          <a:p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fr-FR" dirty="0"/>
              <a:t>Les centres régionaux de l’USJ au Liban</a:t>
            </a:r>
          </a:p>
        </p:txBody>
      </p:sp>
    </p:spTree>
    <p:extLst>
      <p:ext uri="{BB962C8B-B14F-4D97-AF65-F5344CB8AC3E}">
        <p14:creationId xmlns:p14="http://schemas.microsoft.com/office/powerpoint/2010/main" val="3317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75856" y="1268760"/>
            <a:ext cx="2572502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0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</a:t>
            </a:r>
            <a:endParaRPr lang="en-US" sz="30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 smtClean="0"/>
              <a:t>Opportunités (</a:t>
            </a:r>
            <a:r>
              <a:rPr lang="fr-FR" sz="2400" b="1" dirty="0" err="1" smtClean="0"/>
              <a:t>Opportunities</a:t>
            </a:r>
            <a:r>
              <a:rPr lang="fr-FR" sz="2400" b="1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Perspective de décentralisation administrative au niveau des instances étatiques</a:t>
            </a:r>
          </a:p>
          <a:p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fr-FR" dirty="0"/>
              <a:t>Les centres régionaux de l’USJ au Liban</a:t>
            </a:r>
          </a:p>
        </p:txBody>
      </p:sp>
    </p:spTree>
    <p:extLst>
      <p:ext uri="{BB962C8B-B14F-4D97-AF65-F5344CB8AC3E}">
        <p14:creationId xmlns:p14="http://schemas.microsoft.com/office/powerpoint/2010/main" val="276938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75856" y="1268760"/>
            <a:ext cx="2572502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0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</a:t>
            </a:r>
            <a:endParaRPr lang="en-US" sz="30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 smtClean="0"/>
              <a:t>Menaces (</a:t>
            </a:r>
            <a:r>
              <a:rPr lang="fr-FR" sz="2400" b="1" dirty="0" err="1" smtClean="0"/>
              <a:t>Threats</a:t>
            </a:r>
            <a:r>
              <a:rPr lang="fr-FR" sz="2400" b="1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La situation sécuritaire</a:t>
            </a:r>
          </a:p>
          <a:p>
            <a:r>
              <a:rPr lang="en-US" dirty="0" smtClean="0"/>
              <a:t>La situation socio-</a:t>
            </a:r>
            <a:r>
              <a:rPr lang="en-US" dirty="0" err="1" smtClean="0"/>
              <a:t>économique</a:t>
            </a:r>
            <a:endParaRPr lang="en-US" dirty="0" smtClean="0"/>
          </a:p>
          <a:p>
            <a:r>
              <a:rPr lang="en-US" dirty="0" smtClean="0"/>
              <a:t>La concurrence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niveau</a:t>
            </a:r>
            <a:endParaRPr lang="en-US" dirty="0" smtClean="0"/>
          </a:p>
          <a:p>
            <a:r>
              <a:rPr lang="en-US" dirty="0" smtClean="0"/>
              <a:t>La langue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fr-FR" dirty="0"/>
              <a:t>Les centres régionaux de l’USJ au Liban</a:t>
            </a:r>
          </a:p>
        </p:txBody>
      </p:sp>
    </p:spTree>
    <p:extLst>
      <p:ext uri="{BB962C8B-B14F-4D97-AF65-F5344CB8AC3E}">
        <p14:creationId xmlns:p14="http://schemas.microsoft.com/office/powerpoint/2010/main" val="28471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fr-FR" dirty="0"/>
              <a:t>Les centres régionaux de l’USJ au Liban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 smtClean="0"/>
              <a:t>Conclusion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b="1" dirty="0" smtClean="0"/>
              <a:t>On y est, on y reste!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u="sng" dirty="0" smtClean="0"/>
          </a:p>
          <a:p>
            <a:pPr marL="0" indent="0" algn="ctr">
              <a:buNone/>
            </a:pPr>
            <a:r>
              <a:rPr lang="fr-FR" u="sng" dirty="0" smtClean="0"/>
              <a:t>Mais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En ciblant les besoins des régions</a:t>
            </a:r>
          </a:p>
          <a:p>
            <a:pPr marL="0" indent="0" algn="ctr">
              <a:buNone/>
            </a:pPr>
            <a:r>
              <a:rPr lang="en-US" dirty="0" smtClean="0"/>
              <a:t>En </a:t>
            </a:r>
            <a:r>
              <a:rPr lang="en-US" dirty="0" err="1" smtClean="0"/>
              <a:t>assouplissant</a:t>
            </a:r>
            <a:r>
              <a:rPr lang="en-US" dirty="0" smtClean="0"/>
              <a:t> les conditions du test </a:t>
            </a:r>
            <a:r>
              <a:rPr lang="en-US" dirty="0" err="1" smtClean="0"/>
              <a:t>d’aptitude</a:t>
            </a:r>
            <a:r>
              <a:rPr lang="en-US" dirty="0" smtClean="0"/>
              <a:t> en langue </a:t>
            </a:r>
            <a:r>
              <a:rPr lang="en-US" dirty="0" err="1" smtClean="0"/>
              <a:t>française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En cr</a:t>
            </a:r>
            <a:r>
              <a:rPr lang="fr-FR" dirty="0" smtClean="0"/>
              <a:t>éant un environnement propice à la vie étudiante</a:t>
            </a:r>
          </a:p>
          <a:p>
            <a:pPr marL="0" indent="0" algn="ctr">
              <a:buNone/>
            </a:pPr>
            <a:r>
              <a:rPr lang="en-US" dirty="0" smtClean="0"/>
              <a:t>En </a:t>
            </a:r>
            <a:r>
              <a:rPr lang="en-US" dirty="0" err="1" smtClean="0"/>
              <a:t>renforçant</a:t>
            </a:r>
            <a:r>
              <a:rPr lang="en-US" dirty="0" smtClean="0"/>
              <a:t> </a:t>
            </a:r>
            <a:r>
              <a:rPr lang="en-US" dirty="0" err="1" smtClean="0"/>
              <a:t>l’aide</a:t>
            </a:r>
            <a:r>
              <a:rPr lang="en-US" dirty="0" smtClean="0"/>
              <a:t> </a:t>
            </a:r>
            <a:r>
              <a:rPr lang="en-US" dirty="0" err="1" smtClean="0"/>
              <a:t>financière</a:t>
            </a:r>
            <a:r>
              <a:rPr lang="en-US" dirty="0" smtClean="0"/>
              <a:t> aux </a:t>
            </a:r>
            <a:r>
              <a:rPr lang="en-US" dirty="0" err="1" smtClean="0"/>
              <a:t>étudiants</a:t>
            </a:r>
            <a:endParaRPr lang="fr-FR" dirty="0"/>
          </a:p>
        </p:txBody>
      </p:sp>
      <p:sp>
        <p:nvSpPr>
          <p:cNvPr id="4" name="Rounded Rectangle 3"/>
          <p:cNvSpPr/>
          <p:nvPr/>
        </p:nvSpPr>
        <p:spPr>
          <a:xfrm>
            <a:off x="2664000" y="1818000"/>
            <a:ext cx="3816424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14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Créé à Dubaï en 2008, avec l’implantation d’une branche de la Faculté de droit et des sciences politiques (FDSP), pour répondre à une demande spécifique des autorités émiraties qui ont choisi l’USJ pour son expertise reconnue dans le domaine et pour sa capacité à pouvoir assurer le programme en langue arabe.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centre</a:t>
            </a:r>
            <a:r>
              <a:rPr lang="en-US" dirty="0" smtClean="0"/>
              <a:t> </a:t>
            </a:r>
            <a:r>
              <a:rPr lang="en-US" dirty="0" err="1" smtClean="0"/>
              <a:t>régional</a:t>
            </a:r>
            <a:r>
              <a:rPr lang="en-US" dirty="0" smtClean="0"/>
              <a:t> de </a:t>
            </a:r>
            <a:r>
              <a:rPr lang="en-US" dirty="0" err="1" smtClean="0"/>
              <a:t>l’USJ</a:t>
            </a:r>
            <a:r>
              <a:rPr lang="en-US" dirty="0" smtClean="0"/>
              <a:t> </a:t>
            </a:r>
            <a:r>
              <a:rPr lang="en-US" dirty="0" smtClean="0"/>
              <a:t>à </a:t>
            </a:r>
            <a:r>
              <a:rPr lang="en-US" dirty="0" err="1" smtClean="0"/>
              <a:t>Dubaï</a:t>
            </a:r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8760"/>
            <a:ext cx="6950546" cy="154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84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124744"/>
            <a:ext cx="8219256" cy="5001419"/>
          </a:xfrm>
        </p:spPr>
        <p:txBody>
          <a:bodyPr/>
          <a:lstStyle/>
          <a:p>
            <a:r>
              <a:rPr lang="fr-FR" dirty="0" smtClean="0"/>
              <a:t>L’expansion régionale de l’USJ n’était pas prévue; elle n’était donc pas planifiée</a:t>
            </a:r>
          </a:p>
          <a:p>
            <a:r>
              <a:rPr lang="fr-FR" dirty="0" smtClean="0"/>
              <a:t>L’opportunité s’est présentée à l’USJ qui l’a saisie au vol en misant sur la préparation de la stratégie à moyen et long terme  parallèlement au démarrage de la formation</a:t>
            </a:r>
          </a:p>
          <a:p>
            <a:endParaRPr lang="fr-FR" dirty="0" smtClean="0"/>
          </a:p>
          <a:p>
            <a:pPr marL="0" indent="0" algn="ctr">
              <a:buNone/>
            </a:pPr>
            <a:r>
              <a:rPr lang="fr-FR" b="1" u="sng" dirty="0" smtClean="0"/>
              <a:t>MAIS</a:t>
            </a:r>
          </a:p>
          <a:p>
            <a:endParaRPr lang="fr-FR" dirty="0" smtClean="0"/>
          </a:p>
          <a:p>
            <a:r>
              <a:rPr lang="fr-FR" dirty="0" smtClean="0"/>
              <a:t>Dubaï n’est pas Beyrouth : un autre marché, un autre public, une autre culture, de nombreuses spécificités, etc.</a:t>
            </a:r>
          </a:p>
          <a:p>
            <a:r>
              <a:rPr lang="fr-FR" dirty="0" smtClean="0"/>
              <a:t>L’USJ n’y est pas la prestigieuse institution plus que centenaire mais une université parmi de nombreuses autres qui doivent lutter pour agrandir leur part de marché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centre régional de l’USJ </a:t>
            </a:r>
            <a:r>
              <a:rPr lang="fr-FR" dirty="0" smtClean="0"/>
              <a:t>à </a:t>
            </a:r>
            <a:r>
              <a:rPr lang="fr-FR" dirty="0" smtClean="0"/>
              <a:t>Dubaï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440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75856" y="1268760"/>
            <a:ext cx="2572502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0000" b="1" spc="150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</a:t>
            </a:r>
            <a:endParaRPr lang="en-US" sz="30000" b="1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 smtClean="0"/>
              <a:t>Forces (</a:t>
            </a:r>
            <a:r>
              <a:rPr lang="fr-FR" sz="2400" b="1" dirty="0" err="1" smtClean="0"/>
              <a:t>Strengths</a:t>
            </a:r>
            <a:r>
              <a:rPr lang="fr-FR" sz="2400" b="1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Première université libanaise à s’implanter à Dubaï</a:t>
            </a:r>
            <a:endParaRPr lang="fr-FR" dirty="0" smtClean="0"/>
          </a:p>
          <a:p>
            <a:r>
              <a:rPr lang="en-US" dirty="0" err="1" smtClean="0"/>
              <a:t>Proximité</a:t>
            </a:r>
            <a:r>
              <a:rPr lang="en-US" dirty="0" smtClean="0"/>
              <a:t> </a:t>
            </a:r>
            <a:r>
              <a:rPr lang="en-US" dirty="0" err="1" smtClean="0"/>
              <a:t>géographique</a:t>
            </a:r>
            <a:r>
              <a:rPr lang="en-US" dirty="0" smtClean="0"/>
              <a:t> entre les </a:t>
            </a:r>
            <a:r>
              <a:rPr lang="en-US" dirty="0" err="1" smtClean="0"/>
              <a:t>deux</a:t>
            </a:r>
            <a:r>
              <a:rPr lang="en-US" dirty="0" smtClean="0"/>
              <a:t> pays</a:t>
            </a:r>
            <a:endParaRPr lang="fr-FR" dirty="0" smtClean="0"/>
          </a:p>
          <a:p>
            <a:r>
              <a:rPr lang="fr-FR" dirty="0" smtClean="0"/>
              <a:t>Possibilité d’assurer les formations en arabe et an anglais.</a:t>
            </a:r>
          </a:p>
          <a:p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fr-CA" dirty="0"/>
              <a:t>Le centre régional de l’USJ à Dubaï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751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75856" y="1268760"/>
            <a:ext cx="2572502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0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W</a:t>
            </a:r>
            <a:endParaRPr lang="en-US" sz="30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 smtClean="0"/>
              <a:t>Faiblesses (</a:t>
            </a:r>
            <a:r>
              <a:rPr lang="fr-FR" sz="2400" b="1" dirty="0" err="1" smtClean="0"/>
              <a:t>Weaknesses</a:t>
            </a:r>
            <a:r>
              <a:rPr lang="fr-FR" sz="2400" b="1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Dépendance forte vis-à-vis du partenaire local</a:t>
            </a:r>
          </a:p>
          <a:p>
            <a:r>
              <a:rPr lang="fr-FR" dirty="0" smtClean="0"/>
              <a:t>Public potentiel exclusivement arabophone et/ou anglophone d’origine modeste</a:t>
            </a:r>
          </a:p>
          <a:p>
            <a:r>
              <a:rPr lang="fr-FR" dirty="0" smtClean="0"/>
              <a:t>Pas de personnel enseignant sur place (coût de transport, encadrement, etc.)</a:t>
            </a:r>
          </a:p>
          <a:p>
            <a:r>
              <a:rPr lang="en-US" dirty="0" smtClean="0"/>
              <a:t>Emplacement </a:t>
            </a:r>
            <a:r>
              <a:rPr lang="en-US" dirty="0" err="1" smtClean="0"/>
              <a:t>géographique</a:t>
            </a:r>
            <a:r>
              <a:rPr lang="en-US" dirty="0" smtClean="0"/>
              <a:t> du </a:t>
            </a:r>
            <a:r>
              <a:rPr lang="en-US" dirty="0" err="1" smtClean="0"/>
              <a:t>centre</a:t>
            </a:r>
            <a:r>
              <a:rPr lang="en-US" dirty="0" smtClean="0"/>
              <a:t> </a:t>
            </a:r>
            <a:r>
              <a:rPr lang="en-US" dirty="0" err="1" smtClean="0"/>
              <a:t>inadéquat</a:t>
            </a:r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centre</a:t>
            </a:r>
            <a:r>
              <a:rPr lang="en-US" dirty="0"/>
              <a:t> </a:t>
            </a:r>
            <a:r>
              <a:rPr lang="en-US" dirty="0" err="1"/>
              <a:t>régional</a:t>
            </a:r>
            <a:r>
              <a:rPr lang="en-US" dirty="0"/>
              <a:t> de </a:t>
            </a:r>
            <a:r>
              <a:rPr lang="en-US" dirty="0" err="1"/>
              <a:t>l’USJ</a:t>
            </a:r>
            <a:r>
              <a:rPr lang="en-US" dirty="0"/>
              <a:t> à </a:t>
            </a:r>
            <a:r>
              <a:rPr lang="en-US" dirty="0" err="1"/>
              <a:t>Dubaï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801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75856" y="1268760"/>
            <a:ext cx="2572502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0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</a:t>
            </a:r>
            <a:endParaRPr lang="en-US" sz="30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 smtClean="0"/>
              <a:t>Opportunités (</a:t>
            </a:r>
            <a:r>
              <a:rPr lang="fr-FR" sz="2400" b="1" dirty="0" err="1" smtClean="0"/>
              <a:t>Opportunities</a:t>
            </a:r>
            <a:r>
              <a:rPr lang="fr-FR" sz="2400" b="1" dirty="0" smtClean="0"/>
              <a:t>)</a:t>
            </a:r>
          </a:p>
          <a:p>
            <a:endParaRPr lang="fr-FR" dirty="0" smtClean="0"/>
          </a:p>
          <a:p>
            <a:r>
              <a:rPr lang="en-US" dirty="0" smtClean="0"/>
              <a:t>Fort </a:t>
            </a:r>
            <a:r>
              <a:rPr lang="en-US" dirty="0" err="1" smtClean="0"/>
              <a:t>intérêt</a:t>
            </a:r>
            <a:r>
              <a:rPr lang="en-US" dirty="0" smtClean="0"/>
              <a:t> des </a:t>
            </a:r>
            <a:r>
              <a:rPr lang="en-US" dirty="0" err="1" smtClean="0"/>
              <a:t>autorités</a:t>
            </a:r>
            <a:r>
              <a:rPr lang="en-US" dirty="0" smtClean="0"/>
              <a:t> </a:t>
            </a:r>
            <a:r>
              <a:rPr lang="en-US" dirty="0" err="1" smtClean="0"/>
              <a:t>émiraties</a:t>
            </a:r>
            <a:r>
              <a:rPr lang="en-US" dirty="0" smtClean="0"/>
              <a:t> pour </a:t>
            </a:r>
            <a:r>
              <a:rPr lang="en-US" dirty="0" err="1" smtClean="0"/>
              <a:t>l’éducation</a:t>
            </a:r>
            <a:r>
              <a:rPr lang="en-US" dirty="0" smtClean="0"/>
              <a:t> </a:t>
            </a:r>
            <a:r>
              <a:rPr lang="en-US" dirty="0" err="1" smtClean="0"/>
              <a:t>universitaire</a:t>
            </a:r>
            <a:endParaRPr lang="fr-FR" dirty="0" smtClean="0"/>
          </a:p>
          <a:p>
            <a:r>
              <a:rPr lang="fr-FR" dirty="0" smtClean="0"/>
              <a:t>Grande diaspora libanaise sur place</a:t>
            </a:r>
          </a:p>
          <a:p>
            <a:r>
              <a:rPr lang="en-US" dirty="0" err="1" smtClean="0"/>
              <a:t>Besoin</a:t>
            </a:r>
            <a:r>
              <a:rPr lang="en-US" dirty="0" smtClean="0"/>
              <a:t> de formation continue</a:t>
            </a:r>
            <a:endParaRPr lang="fr-FR" dirty="0" smtClean="0"/>
          </a:p>
          <a:p>
            <a:r>
              <a:rPr lang="en-US" dirty="0" err="1" smtClean="0"/>
              <a:t>Préparation</a:t>
            </a:r>
            <a:r>
              <a:rPr lang="en-US" dirty="0" smtClean="0"/>
              <a:t> de formations en langue </a:t>
            </a:r>
            <a:r>
              <a:rPr lang="en-US" dirty="0" err="1" smtClean="0"/>
              <a:t>anglaise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centre</a:t>
            </a:r>
            <a:r>
              <a:rPr lang="en-US" dirty="0"/>
              <a:t> </a:t>
            </a:r>
            <a:r>
              <a:rPr lang="en-US" dirty="0" err="1"/>
              <a:t>régional</a:t>
            </a:r>
            <a:r>
              <a:rPr lang="en-US" dirty="0"/>
              <a:t> de </a:t>
            </a:r>
            <a:r>
              <a:rPr lang="en-US" dirty="0" err="1"/>
              <a:t>l’USJ</a:t>
            </a:r>
            <a:r>
              <a:rPr lang="en-US" dirty="0"/>
              <a:t> à </a:t>
            </a:r>
            <a:r>
              <a:rPr lang="en-US" dirty="0" err="1"/>
              <a:t>Dubaï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035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75856" y="1268760"/>
            <a:ext cx="2572502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0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</a:t>
            </a:r>
            <a:endParaRPr lang="en-US" sz="30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 smtClean="0"/>
              <a:t>Menaces (</a:t>
            </a:r>
            <a:r>
              <a:rPr lang="fr-FR" sz="2400" b="1" dirty="0" err="1" smtClean="0"/>
              <a:t>Threats</a:t>
            </a:r>
            <a:r>
              <a:rPr lang="fr-FR" sz="2400" b="1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La situation sécuritaire</a:t>
            </a:r>
          </a:p>
          <a:p>
            <a:r>
              <a:rPr lang="en-US" dirty="0" smtClean="0"/>
              <a:t>La situation socio-</a:t>
            </a:r>
            <a:r>
              <a:rPr lang="en-US" dirty="0" err="1" smtClean="0"/>
              <a:t>économique</a:t>
            </a:r>
            <a:endParaRPr lang="en-US" dirty="0" smtClean="0"/>
          </a:p>
          <a:p>
            <a:r>
              <a:rPr lang="en-US" dirty="0" smtClean="0"/>
              <a:t>La concurrence</a:t>
            </a:r>
          </a:p>
          <a:p>
            <a:r>
              <a:rPr lang="en-US" dirty="0" smtClean="0"/>
              <a:t>Le </a:t>
            </a:r>
            <a:r>
              <a:rPr lang="en-US" dirty="0" err="1" smtClean="0"/>
              <a:t>niveau</a:t>
            </a:r>
            <a:endParaRPr lang="en-US" dirty="0" smtClean="0"/>
          </a:p>
          <a:p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centre</a:t>
            </a:r>
            <a:r>
              <a:rPr lang="en-US" dirty="0"/>
              <a:t> </a:t>
            </a:r>
            <a:r>
              <a:rPr lang="en-US" dirty="0" err="1"/>
              <a:t>régional</a:t>
            </a:r>
            <a:r>
              <a:rPr lang="en-US" dirty="0"/>
              <a:t> de </a:t>
            </a:r>
            <a:r>
              <a:rPr lang="en-US" dirty="0" err="1"/>
              <a:t>l’USJ</a:t>
            </a:r>
            <a:r>
              <a:rPr lang="en-US" dirty="0"/>
              <a:t> à </a:t>
            </a:r>
            <a:r>
              <a:rPr lang="en-US" dirty="0" err="1"/>
              <a:t>Dubaï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220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001419"/>
          </a:xfrm>
        </p:spPr>
        <p:txBody>
          <a:bodyPr/>
          <a:lstStyle/>
          <a:p>
            <a:r>
              <a:rPr lang="fr-FR" dirty="0" smtClean="0"/>
              <a:t>Présentation du plan</a:t>
            </a:r>
          </a:p>
          <a:p>
            <a:r>
              <a:rPr lang="fr-FR" dirty="0" smtClean="0"/>
              <a:t>L’Université Saint-Joseph en un clin d’</a:t>
            </a:r>
            <a:r>
              <a:rPr lang="fr-FR" dirty="0" err="1" smtClean="0"/>
              <a:t>oeil</a:t>
            </a:r>
            <a:endParaRPr lang="fr-FR" dirty="0" smtClean="0"/>
          </a:p>
          <a:p>
            <a:r>
              <a:rPr lang="fr-FR" dirty="0" smtClean="0"/>
              <a:t>Le Liban – Quelques chiffres</a:t>
            </a:r>
          </a:p>
          <a:p>
            <a:r>
              <a:rPr lang="fr-FR" dirty="0" smtClean="0"/>
              <a:t>Le contexte local</a:t>
            </a:r>
          </a:p>
          <a:p>
            <a:r>
              <a:rPr lang="fr-FR" dirty="0" smtClean="0"/>
              <a:t>Les centres régionaux de l’USJ au Liban</a:t>
            </a:r>
          </a:p>
          <a:p>
            <a:r>
              <a:rPr lang="fr-FR" dirty="0" smtClean="0"/>
              <a:t>Le centre </a:t>
            </a:r>
            <a:r>
              <a:rPr lang="fr-FR" dirty="0" smtClean="0"/>
              <a:t>régional </a:t>
            </a:r>
            <a:r>
              <a:rPr lang="fr-FR" dirty="0" smtClean="0"/>
              <a:t>de l’USJ à Dubaï</a:t>
            </a:r>
          </a:p>
          <a:p>
            <a:r>
              <a:rPr lang="fr-FR" dirty="0" smtClean="0"/>
              <a:t>Les perspectives de développement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463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centre</a:t>
            </a:r>
            <a:r>
              <a:rPr lang="en-US" dirty="0"/>
              <a:t> </a:t>
            </a:r>
            <a:r>
              <a:rPr lang="en-US" dirty="0" err="1"/>
              <a:t>régional</a:t>
            </a:r>
            <a:r>
              <a:rPr lang="en-US" dirty="0"/>
              <a:t> de </a:t>
            </a:r>
            <a:r>
              <a:rPr lang="en-US" dirty="0" err="1"/>
              <a:t>l’USJ</a:t>
            </a:r>
            <a:r>
              <a:rPr lang="en-US" dirty="0"/>
              <a:t> à </a:t>
            </a:r>
            <a:r>
              <a:rPr lang="en-US" dirty="0" err="1"/>
              <a:t>Dubaï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 smtClean="0"/>
              <a:t>Conclusion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b="1" dirty="0" smtClean="0"/>
              <a:t>On y est, on y reste!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u="sng" dirty="0" smtClean="0"/>
          </a:p>
          <a:p>
            <a:pPr marL="0" indent="0" algn="ctr">
              <a:buNone/>
            </a:pPr>
            <a:r>
              <a:rPr lang="fr-FR" u="sng" dirty="0" smtClean="0"/>
              <a:t>Mais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En changeant l’emplacement géographique du centre et en allant vers les locations </a:t>
            </a:r>
            <a:r>
              <a:rPr lang="fr-FR" smtClean="0"/>
              <a:t>d’espace associatifs</a:t>
            </a:r>
            <a:r>
              <a:rPr lang="fr-FR" dirty="0" smtClean="0"/>
              <a:t>.</a:t>
            </a:r>
          </a:p>
          <a:p>
            <a:pPr marL="0" indent="0" algn="ctr">
              <a:buNone/>
            </a:pPr>
            <a:r>
              <a:rPr lang="en-US" dirty="0" smtClean="0"/>
              <a:t>En </a:t>
            </a:r>
            <a:r>
              <a:rPr lang="en-US" dirty="0" err="1" smtClean="0"/>
              <a:t>ciblant</a:t>
            </a:r>
            <a:r>
              <a:rPr lang="en-US" dirty="0" smtClean="0"/>
              <a:t> le </a:t>
            </a:r>
            <a:r>
              <a:rPr lang="en-US" dirty="0" err="1" smtClean="0"/>
              <a:t>créneau</a:t>
            </a:r>
            <a:r>
              <a:rPr lang="en-US" dirty="0" smtClean="0"/>
              <a:t> des formations continues, </a:t>
            </a:r>
            <a:r>
              <a:rPr lang="en-US" dirty="0" err="1" smtClean="0"/>
              <a:t>notamment</a:t>
            </a:r>
            <a:r>
              <a:rPr lang="en-US" dirty="0" smtClean="0"/>
              <a:t> à </a:t>
            </a:r>
            <a:r>
              <a:rPr lang="en-US" dirty="0" err="1" smtClean="0"/>
              <a:t>l’intention</a:t>
            </a:r>
            <a:r>
              <a:rPr lang="en-US" dirty="0" smtClean="0"/>
              <a:t> des </a:t>
            </a:r>
            <a:r>
              <a:rPr lang="en-US" dirty="0" err="1" smtClean="0"/>
              <a:t>membres</a:t>
            </a:r>
            <a:r>
              <a:rPr lang="en-US" dirty="0" smtClean="0"/>
              <a:t> de la diaspora </a:t>
            </a:r>
            <a:r>
              <a:rPr lang="en-US" dirty="0" err="1" smtClean="0"/>
              <a:t>libanaise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dirty="0" smtClean="0"/>
              <a:t>En </a:t>
            </a:r>
            <a:r>
              <a:rPr lang="en-US" dirty="0" err="1" smtClean="0"/>
              <a:t>proposant</a:t>
            </a:r>
            <a:r>
              <a:rPr lang="en-US" dirty="0" smtClean="0"/>
              <a:t> des missions </a:t>
            </a:r>
            <a:r>
              <a:rPr lang="en-US" dirty="0" err="1" smtClean="0"/>
              <a:t>d’expertise</a:t>
            </a:r>
            <a:r>
              <a:rPr lang="en-US" dirty="0" smtClean="0"/>
              <a:t> </a:t>
            </a:r>
            <a:r>
              <a:rPr lang="en-US" dirty="0" err="1" smtClean="0"/>
              <a:t>courtes</a:t>
            </a:r>
            <a:r>
              <a:rPr lang="en-US" dirty="0" smtClean="0"/>
              <a:t> et </a:t>
            </a:r>
            <a:r>
              <a:rPr lang="en-US" dirty="0" err="1" smtClean="0"/>
              <a:t>ciblées</a:t>
            </a:r>
            <a:endParaRPr lang="fr-FR" dirty="0" smtClean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4" name="Rounded Rectangle 3"/>
          <p:cNvSpPr/>
          <p:nvPr/>
        </p:nvSpPr>
        <p:spPr>
          <a:xfrm>
            <a:off x="2664000" y="1818000"/>
            <a:ext cx="3816424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41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en-US" dirty="0" smtClean="0"/>
              <a:t>Les perspectives de </a:t>
            </a:r>
            <a:r>
              <a:rPr lang="en-US" dirty="0" err="1" smtClean="0"/>
              <a:t>développement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Préparer l’après-guerre en Syrie.</a:t>
            </a:r>
          </a:p>
          <a:p>
            <a:r>
              <a:rPr lang="en-US" dirty="0" err="1" smtClean="0"/>
              <a:t>Envisager</a:t>
            </a:r>
            <a:r>
              <a:rPr lang="en-US" dirty="0" smtClean="0"/>
              <a:t> les formations à distance </a:t>
            </a:r>
            <a:r>
              <a:rPr lang="en-US" dirty="0" err="1" smtClean="0"/>
              <a:t>plutôt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l’expansion</a:t>
            </a:r>
            <a:r>
              <a:rPr lang="en-US" dirty="0" smtClean="0"/>
              <a:t> </a:t>
            </a:r>
            <a:r>
              <a:rPr lang="en-US" dirty="0" err="1" smtClean="0"/>
              <a:t>géographique</a:t>
            </a:r>
            <a:r>
              <a:rPr lang="en-US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55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dirty="0" smtClean="0"/>
              <a:t>Merci pour </a:t>
            </a:r>
            <a:r>
              <a:rPr lang="en-US" sz="2800" b="1" dirty="0" err="1" smtClean="0"/>
              <a:t>votre</a:t>
            </a:r>
            <a:r>
              <a:rPr lang="en-US" sz="2800" b="1" dirty="0" smtClean="0"/>
              <a:t> attention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dirty="0" smtClean="0"/>
              <a:t>Des questions ?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403097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L’USJ en un clin d’</a:t>
            </a:r>
            <a:r>
              <a:rPr lang="fr-FR" dirty="0" err="1" smtClean="0"/>
              <a:t>oeil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001419"/>
          </a:xfrm>
        </p:spPr>
        <p:txBody>
          <a:bodyPr/>
          <a:lstStyle/>
          <a:p>
            <a:r>
              <a:rPr lang="fr-FR" dirty="0" smtClean="0"/>
              <a:t>Premier établissement d’enseignement universitaire  </a:t>
            </a:r>
            <a:r>
              <a:rPr lang="fr-FR" b="1" dirty="0" smtClean="0"/>
              <a:t>francophone</a:t>
            </a:r>
            <a:r>
              <a:rPr lang="fr-FR" dirty="0" smtClean="0"/>
              <a:t> au Liban, fondé en 1875 par la Compagnie de Jésus</a:t>
            </a:r>
          </a:p>
          <a:p>
            <a:r>
              <a:rPr lang="fr-FR" dirty="0" smtClean="0"/>
              <a:t>13 facultés (dont 3 </a:t>
            </a:r>
            <a:r>
              <a:rPr lang="fr-FR" b="1" dirty="0" smtClean="0"/>
              <a:t>centenaires</a:t>
            </a:r>
            <a:r>
              <a:rPr lang="fr-FR" dirty="0" smtClean="0"/>
              <a:t>), 23 écoles et instituts</a:t>
            </a:r>
          </a:p>
          <a:p>
            <a:r>
              <a:rPr lang="fr-FR" dirty="0" smtClean="0"/>
              <a:t>5 campus à Beyrouth (dont 1 </a:t>
            </a:r>
            <a:r>
              <a:rPr lang="fr-FR" b="1" dirty="0" smtClean="0"/>
              <a:t>centenaire</a:t>
            </a:r>
            <a:r>
              <a:rPr lang="fr-FR" dirty="0" smtClean="0"/>
              <a:t>)</a:t>
            </a:r>
          </a:p>
          <a:p>
            <a:r>
              <a:rPr lang="fr-FR" dirty="0" smtClean="0"/>
              <a:t>3 centres régionaux au Liban</a:t>
            </a:r>
          </a:p>
          <a:p>
            <a:r>
              <a:rPr lang="fr-FR" dirty="0" smtClean="0"/>
              <a:t>1 centre régional à Dubaï</a:t>
            </a:r>
          </a:p>
          <a:p>
            <a:endParaRPr lang="fr-FR" dirty="0"/>
          </a:p>
          <a:p>
            <a:r>
              <a:rPr lang="fr-FR" dirty="0"/>
              <a:t>12,000 étudiants</a:t>
            </a:r>
          </a:p>
          <a:p>
            <a:r>
              <a:rPr lang="fr-FR" dirty="0"/>
              <a:t>2,000 enseignants</a:t>
            </a:r>
          </a:p>
          <a:p>
            <a:r>
              <a:rPr lang="fr-FR" dirty="0"/>
              <a:t>500 membres du personnel</a:t>
            </a:r>
          </a:p>
          <a:p>
            <a:endParaRPr lang="fr-FR" dirty="0"/>
          </a:p>
          <a:p>
            <a:r>
              <a:rPr lang="fr-FR" dirty="0" smtClean="0"/>
              <a:t>Multiculturelle, multiconfessionnelle, multilingue, </a:t>
            </a:r>
            <a:r>
              <a:rPr lang="fr-FR" dirty="0" err="1" smtClean="0"/>
              <a:t>plurisociale</a:t>
            </a:r>
            <a:endParaRPr lang="fr-FR" dirty="0" smtClean="0"/>
          </a:p>
          <a:p>
            <a:r>
              <a:rPr lang="fr-FR" dirty="0" smtClean="0"/>
              <a:t>Politique de dialogue, de rencontre</a:t>
            </a:r>
          </a:p>
        </p:txBody>
      </p:sp>
    </p:spTree>
    <p:extLst>
      <p:ext uri="{BB962C8B-B14F-4D97-AF65-F5344CB8AC3E}">
        <p14:creationId xmlns:p14="http://schemas.microsoft.com/office/powerpoint/2010/main" val="351259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Liban – Quelques chiffres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1268760"/>
            <a:ext cx="3582462" cy="4320480"/>
          </a:xfrm>
        </p:spPr>
      </p:pic>
      <p:sp>
        <p:nvSpPr>
          <p:cNvPr id="20" name="4-Point Star 19"/>
          <p:cNvSpPr>
            <a:spLocks noChangeAspect="1"/>
          </p:cNvSpPr>
          <p:nvPr/>
        </p:nvSpPr>
        <p:spPr>
          <a:xfrm>
            <a:off x="360000" y="1440000"/>
            <a:ext cx="499216" cy="499161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Arc 2"/>
          <p:cNvSpPr/>
          <p:nvPr/>
        </p:nvSpPr>
        <p:spPr>
          <a:xfrm rot="5400000">
            <a:off x="1075160" y="3064380"/>
            <a:ext cx="621100" cy="684204"/>
          </a:xfrm>
          <a:prstGeom prst="arc">
            <a:avLst>
              <a:gd name="adj1" fmla="val 13751314"/>
              <a:gd name="adj2" fmla="val 509463"/>
            </a:avLst>
          </a:prstGeom>
          <a:solidFill>
            <a:schemeClr val="accent1">
              <a:alpha val="70000"/>
            </a:schemeClr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4211960" y="1124744"/>
            <a:ext cx="4752528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fr-FR" dirty="0" smtClean="0"/>
              <a:t>10,452 km</a:t>
            </a:r>
            <a:r>
              <a:rPr lang="fr-FR" baseline="30000" dirty="0" smtClean="0"/>
              <a:t>2</a:t>
            </a:r>
          </a:p>
          <a:p>
            <a:r>
              <a:rPr lang="fr-FR" dirty="0" smtClean="0"/>
              <a:t>4,500,000 habitants</a:t>
            </a:r>
          </a:p>
          <a:p>
            <a:r>
              <a:rPr lang="fr-FR" dirty="0" smtClean="0"/>
              <a:t>Dont 1,000,000 qui résident dans le Grand Beyrouth</a:t>
            </a:r>
          </a:p>
          <a:p>
            <a:r>
              <a:rPr lang="fr-FR" dirty="0" smtClean="0"/>
              <a:t>Et 250,000 qui viennent y travailler tous les </a:t>
            </a:r>
            <a:r>
              <a:rPr lang="fr-FR" dirty="0" smtClean="0"/>
              <a:t>jours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Ce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les </a:t>
            </a:r>
            <a:r>
              <a:rPr lang="en-US" dirty="0" err="1" smtClean="0"/>
              <a:t>aléas</a:t>
            </a:r>
            <a:r>
              <a:rPr lang="en-US" dirty="0" smtClean="0"/>
              <a:t> </a:t>
            </a:r>
            <a:r>
              <a:rPr lang="en-US" dirty="0" err="1" smtClean="0"/>
              <a:t>d’une</a:t>
            </a:r>
            <a:r>
              <a:rPr lang="en-US" dirty="0" smtClean="0"/>
              <a:t> forte </a:t>
            </a:r>
            <a:r>
              <a:rPr lang="en-US" dirty="0" err="1" smtClean="0"/>
              <a:t>centralisation</a:t>
            </a:r>
            <a:r>
              <a:rPr lang="en-US" dirty="0" smtClean="0"/>
              <a:t> des </a:t>
            </a:r>
            <a:r>
              <a:rPr lang="en-US" dirty="0" err="1" smtClean="0"/>
              <a:t>pouvoirs</a:t>
            </a:r>
            <a:r>
              <a:rPr lang="en-US" dirty="0" smtClean="0"/>
              <a:t> publics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149" y="3429000"/>
            <a:ext cx="272415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19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fr-FR" dirty="0" smtClean="0"/>
              <a:t>Le contexte local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Près de 40 universités et instituts universitaires</a:t>
            </a:r>
          </a:p>
          <a:p>
            <a:r>
              <a:rPr lang="fr-FR" dirty="0" smtClean="0"/>
              <a:t>Près de 150,000 étudiants dont</a:t>
            </a:r>
          </a:p>
          <a:p>
            <a:pPr lvl="1"/>
            <a:r>
              <a:rPr lang="fr-FR" dirty="0" smtClean="0"/>
              <a:t>70,000 inscrits à l’Université Libanaise</a:t>
            </a:r>
          </a:p>
          <a:p>
            <a:pPr lvl="1"/>
            <a:r>
              <a:rPr lang="fr-FR" dirty="0" smtClean="0"/>
              <a:t>60,000 inscrits dans les universités privées du Grand Beyrouth et de sa périphérie</a:t>
            </a:r>
          </a:p>
          <a:p>
            <a:pPr lvl="1"/>
            <a:r>
              <a:rPr lang="fr-FR" dirty="0" smtClean="0"/>
              <a:t>20,000 inscrits </a:t>
            </a:r>
            <a:r>
              <a:rPr lang="fr-FR" dirty="0"/>
              <a:t>dans les universités privées </a:t>
            </a:r>
            <a:r>
              <a:rPr lang="fr-FR" dirty="0" smtClean="0"/>
              <a:t> en région</a:t>
            </a:r>
          </a:p>
          <a:p>
            <a:r>
              <a:rPr lang="fr-FR" dirty="0" smtClean="0"/>
              <a:t>Une forte concurrence qui privilégie parfois le commercial au détriment de la qualité</a:t>
            </a:r>
          </a:p>
          <a:p>
            <a:r>
              <a:rPr lang="fr-FR" dirty="0" smtClean="0"/>
              <a:t>Pas de niches ou de spécialisation: tout le monde veut être partout</a:t>
            </a:r>
          </a:p>
          <a:p>
            <a:r>
              <a:rPr lang="fr-FR" dirty="0" smtClean="0"/>
              <a:t>Une progression forte de l’anglais comme langue d’enseignement dans les écoles notamment catholiques</a:t>
            </a:r>
          </a:p>
        </p:txBody>
      </p:sp>
    </p:spTree>
    <p:extLst>
      <p:ext uri="{BB962C8B-B14F-4D97-AF65-F5344CB8AC3E}">
        <p14:creationId xmlns:p14="http://schemas.microsoft.com/office/powerpoint/2010/main" val="231059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centres régionaux de l’USJ au Liban</a:t>
            </a:r>
            <a:endParaRPr lang="fr-F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209" y="1125538"/>
            <a:ext cx="4227581" cy="5000625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50" y="1053459"/>
            <a:ext cx="3242165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Elbow Connector 5"/>
          <p:cNvCxnSpPr/>
          <p:nvPr/>
        </p:nvCxnSpPr>
        <p:spPr>
          <a:xfrm>
            <a:off x="3709715" y="1592833"/>
            <a:ext cx="934293" cy="39608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15" idx="3"/>
          </p:cNvCxnSpPr>
          <p:nvPr/>
        </p:nvCxnSpPr>
        <p:spPr>
          <a:xfrm>
            <a:off x="2366599" y="4032000"/>
            <a:ext cx="1053273" cy="62113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nut 12"/>
          <p:cNvSpPr/>
          <p:nvPr/>
        </p:nvSpPr>
        <p:spPr>
          <a:xfrm>
            <a:off x="3582000" y="3381153"/>
            <a:ext cx="360040" cy="360040"/>
          </a:xfrm>
          <a:prstGeom prst="donu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 rot="12300000">
            <a:off x="3870000" y="2971743"/>
            <a:ext cx="180020" cy="360040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402000"/>
            <a:ext cx="1394999" cy="1260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325" y="3736278"/>
            <a:ext cx="1395003" cy="1260000"/>
          </a:xfrm>
          <a:prstGeom prst="rect">
            <a:avLst/>
          </a:prstGeom>
        </p:spPr>
      </p:pic>
      <p:cxnSp>
        <p:nvCxnSpPr>
          <p:cNvPr id="18" name="Elbow Connector 17"/>
          <p:cNvCxnSpPr>
            <a:stCxn id="16" idx="1"/>
          </p:cNvCxnSpPr>
          <p:nvPr/>
        </p:nvCxnSpPr>
        <p:spPr>
          <a:xfrm rot="10800000">
            <a:off x="4788025" y="3770184"/>
            <a:ext cx="1341301" cy="59609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own Arrow 21"/>
          <p:cNvSpPr/>
          <p:nvPr/>
        </p:nvSpPr>
        <p:spPr>
          <a:xfrm rot="1500000">
            <a:off x="3492000" y="3780000"/>
            <a:ext cx="180020" cy="360040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Down Arrow 22"/>
          <p:cNvSpPr/>
          <p:nvPr/>
        </p:nvSpPr>
        <p:spPr>
          <a:xfrm rot="17700000">
            <a:off x="4058891" y="3556258"/>
            <a:ext cx="180020" cy="360040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4-Point Star 19"/>
          <p:cNvSpPr>
            <a:spLocks noChangeAspect="1"/>
          </p:cNvSpPr>
          <p:nvPr/>
        </p:nvSpPr>
        <p:spPr>
          <a:xfrm>
            <a:off x="7812360" y="1280248"/>
            <a:ext cx="720080" cy="7200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/>
          <p:cNvSpPr txBox="1"/>
          <p:nvPr/>
        </p:nvSpPr>
        <p:spPr>
          <a:xfrm>
            <a:off x="467550" y="2133459"/>
            <a:ext cx="3242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/>
              <a:t>Centre d’études universitaires du Liban Nord</a:t>
            </a:r>
          </a:p>
          <a:p>
            <a:pPr algn="ctr"/>
            <a:r>
              <a:rPr lang="fr-FR" sz="1400" b="1" dirty="0" smtClean="0">
                <a:solidFill>
                  <a:srgbClr val="FF0000"/>
                </a:solidFill>
              </a:rPr>
              <a:t>1976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496" y="4653136"/>
            <a:ext cx="3242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Centre d’études universitaires du Liban Sud</a:t>
            </a:r>
          </a:p>
          <a:p>
            <a:pPr algn="ctr"/>
            <a:r>
              <a:rPr lang="fr-FR" sz="1400" b="1" dirty="0" smtClean="0">
                <a:solidFill>
                  <a:srgbClr val="FF0000"/>
                </a:solidFill>
              </a:rPr>
              <a:t>1977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48065" y="4996278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/>
              <a:t>Centre d’études universitaires de Zahlé et de la </a:t>
            </a:r>
            <a:r>
              <a:rPr lang="fr-FR" sz="1000" b="1" dirty="0" err="1" smtClean="0"/>
              <a:t>Békaa</a:t>
            </a:r>
            <a:endParaRPr lang="fr-FR" sz="1000" b="1" dirty="0" smtClean="0"/>
          </a:p>
          <a:p>
            <a:pPr algn="ctr"/>
            <a:r>
              <a:rPr lang="fr-FR" sz="1400" b="1" dirty="0" smtClean="0">
                <a:solidFill>
                  <a:srgbClr val="FF0000"/>
                </a:solidFill>
              </a:rPr>
              <a:t>1977</a:t>
            </a:r>
            <a:endParaRPr lang="fr-F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67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2" grpId="0" animBg="1"/>
      <p:bldP spid="23" grpId="0" animBg="1"/>
      <p:bldP spid="21" grpId="0"/>
      <p:bldP spid="26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fr-FR" dirty="0"/>
              <a:t>Les centres régionaux de l’USJ au Liban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Rattachés à l’Université, ils jouissent, sous réserve des pouvoirs de tutelle de l’Université, de l’autonomie administrative et financière.</a:t>
            </a:r>
          </a:p>
          <a:p>
            <a:r>
              <a:rPr lang="fr-FR" dirty="0" smtClean="0"/>
              <a:t>Ils n’ont pas d’autonomie sur le plan des études et des diplômes qui restent de la compétence des institutions de Beyrouth.</a:t>
            </a:r>
          </a:p>
          <a:p>
            <a:r>
              <a:rPr lang="fr-FR" dirty="0" smtClean="0"/>
              <a:t>Chaque centre est administré par un Conseil d’administration et dirigé par un </a:t>
            </a:r>
            <a:r>
              <a:rPr lang="fr-FR" dirty="0" smtClean="0"/>
              <a:t>directeur issu de la région.</a:t>
            </a:r>
            <a:endParaRPr lang="fr-FR" dirty="0" smtClean="0"/>
          </a:p>
          <a:p>
            <a:r>
              <a:rPr lang="fr-FR" dirty="0" smtClean="0"/>
              <a:t>Récemment, chaque centre s’est vu doté d’un Conseil d’orientation stratégique composé notamment de personnalités et de professionnels de la région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3689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fr-FR" dirty="0"/>
              <a:t>Les centres régionaux de l’USJ au Liban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Créés par nécessité au début des guerres du Liban</a:t>
            </a:r>
          </a:p>
          <a:p>
            <a:r>
              <a:rPr lang="fr-FR" dirty="0" smtClean="0"/>
              <a:t>De 1975 à 1990 : Mode survie</a:t>
            </a:r>
          </a:p>
          <a:p>
            <a:r>
              <a:rPr lang="fr-FR" dirty="0" smtClean="0"/>
              <a:t>De 1990 à 2005 : Consolidation</a:t>
            </a:r>
          </a:p>
          <a:p>
            <a:r>
              <a:rPr lang="fr-FR" dirty="0" smtClean="0"/>
              <a:t>Depuis 2005 : Concurrence</a:t>
            </a:r>
          </a:p>
          <a:p>
            <a:endParaRPr lang="fr-FR" dirty="0"/>
          </a:p>
          <a:p>
            <a:r>
              <a:rPr lang="fr-FR" dirty="0" smtClean="0"/>
              <a:t>Aujourd’hui ~600 étudiants inscrits dans ces centres (3% du potentiel)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Dans le cadre de la restructuration en cours, la question s’est donc posée: faut-il maintenir ou non ces centres régionaux?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25434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75856" y="1268760"/>
            <a:ext cx="2572502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30000" b="1" spc="150" dirty="0" smtClean="0">
                <a:ln w="11430"/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</a:t>
            </a:r>
            <a:endParaRPr lang="en-US" sz="30000" b="1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 smtClean="0"/>
              <a:t>Forces (</a:t>
            </a:r>
            <a:r>
              <a:rPr lang="fr-FR" sz="2400" b="1" dirty="0" err="1" smtClean="0"/>
              <a:t>Strengths</a:t>
            </a:r>
            <a:r>
              <a:rPr lang="fr-FR" sz="2400" b="1" dirty="0" smtClean="0"/>
              <a:t>)</a:t>
            </a:r>
          </a:p>
          <a:p>
            <a:endParaRPr lang="fr-FR" dirty="0" smtClean="0"/>
          </a:p>
          <a:p>
            <a:r>
              <a:rPr lang="fr-FR" dirty="0" smtClean="0"/>
              <a:t>Réputation de l’USJ</a:t>
            </a:r>
          </a:p>
          <a:p>
            <a:r>
              <a:rPr lang="fr-FR" dirty="0" smtClean="0"/>
              <a:t>Présence sur place depuis près de 40 ans </a:t>
            </a:r>
          </a:p>
          <a:p>
            <a:r>
              <a:rPr lang="fr-FR" dirty="0" smtClean="0"/>
              <a:t>Proximité avec les collectivités</a:t>
            </a:r>
          </a:p>
          <a:p>
            <a:pPr lvl="1"/>
            <a:r>
              <a:rPr lang="fr-FR" dirty="0" smtClean="0"/>
              <a:t>Adaptation aux besoins de ces collectivités</a:t>
            </a:r>
          </a:p>
          <a:p>
            <a:r>
              <a:rPr lang="fr-FR" dirty="0" smtClean="0"/>
              <a:t>Proximité avec les étudiants</a:t>
            </a:r>
          </a:p>
          <a:p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16"/>
            <a:ext cx="8435280" cy="836712"/>
          </a:xfrm>
        </p:spPr>
        <p:txBody>
          <a:bodyPr/>
          <a:lstStyle/>
          <a:p>
            <a:r>
              <a:rPr lang="fr-FR" dirty="0"/>
              <a:t>Les centres régionaux de l’USJ au Liban</a:t>
            </a:r>
          </a:p>
        </p:txBody>
      </p:sp>
    </p:spTree>
    <p:extLst>
      <p:ext uri="{BB962C8B-B14F-4D97-AF65-F5344CB8AC3E}">
        <p14:creationId xmlns:p14="http://schemas.microsoft.com/office/powerpoint/2010/main" val="16964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635</TotalTime>
  <Words>992</Words>
  <Application>Microsoft Office PowerPoint</Application>
  <PresentationFormat>On-screen Show (4:3)</PresentationFormat>
  <Paragraphs>182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Executive</vt:lpstr>
      <vt:lpstr>L’Université Saint-Joseph de Beyrouth  et le choix de l’expansion régionale</vt:lpstr>
      <vt:lpstr>Plan</vt:lpstr>
      <vt:lpstr>L’USJ en un clin d’oeil </vt:lpstr>
      <vt:lpstr>Le Liban – Quelques chiffres</vt:lpstr>
      <vt:lpstr>Le contexte local</vt:lpstr>
      <vt:lpstr>Les centres régionaux de l’USJ au Liban</vt:lpstr>
      <vt:lpstr>Les centres régionaux de l’USJ au Liban</vt:lpstr>
      <vt:lpstr>Les centres régionaux de l’USJ au Liban</vt:lpstr>
      <vt:lpstr>Les centres régionaux de l’USJ au Liban</vt:lpstr>
      <vt:lpstr>Les centres régionaux de l’USJ au Liban</vt:lpstr>
      <vt:lpstr>Les centres régionaux de l’USJ au Liban</vt:lpstr>
      <vt:lpstr>Les centres régionaux de l’USJ au Liban</vt:lpstr>
      <vt:lpstr>Les centres régionaux de l’USJ au Liban</vt:lpstr>
      <vt:lpstr>Le centre régional de l’USJ à Dubaï</vt:lpstr>
      <vt:lpstr>Le centre régional de l’USJ à Dubaï</vt:lpstr>
      <vt:lpstr>Le centre régional de l’USJ à Dubaï</vt:lpstr>
      <vt:lpstr>Le centre régional de l’USJ à Dubaï</vt:lpstr>
      <vt:lpstr>Le centre régional de l’USJ à Dubaï</vt:lpstr>
      <vt:lpstr>Le centre régional de l’USJ à Dubaï</vt:lpstr>
      <vt:lpstr>Le centre régional de l’USJ à Dubaï</vt:lpstr>
      <vt:lpstr>Les perspectives de développement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L’Université Saint-Joseph de Beyrouth et le choix de l’expansion régionale</dc:title>
  <dc:creator>Fouad Maroun</dc:creator>
  <cp:lastModifiedBy>?</cp:lastModifiedBy>
  <cp:revision>51</cp:revision>
  <dcterms:created xsi:type="dcterms:W3CDTF">2014-04-16T09:33:52Z</dcterms:created>
  <dcterms:modified xsi:type="dcterms:W3CDTF">2014-04-23T23:21:03Z</dcterms:modified>
</cp:coreProperties>
</file>